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68" r:id="rId6"/>
    <p:sldId id="267" r:id="rId7"/>
    <p:sldId id="270" r:id="rId8"/>
    <p:sldId id="271" r:id="rId9"/>
    <p:sldId id="276" r:id="rId10"/>
    <p:sldId id="275" r:id="rId11"/>
    <p:sldId id="274" r:id="rId12"/>
    <p:sldId id="273" r:id="rId13"/>
    <p:sldId id="272" r:id="rId14"/>
    <p:sldId id="281" r:id="rId15"/>
    <p:sldId id="280" r:id="rId16"/>
    <p:sldId id="279" r:id="rId17"/>
    <p:sldId id="278" r:id="rId18"/>
    <p:sldId id="277" r:id="rId19"/>
    <p:sldId id="266" r:id="rId20"/>
    <p:sldId id="286" r:id="rId21"/>
    <p:sldId id="285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4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1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2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2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8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2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3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B748-7FFD-47A3-A913-B90A1D255FF7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5B16D-5558-457D-B651-E9BF07A9E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15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2276872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Создание новых мест дополнительного образования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МБУДО ДДТ№2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 (из опыта работы)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68C867-2978-E08E-E62A-77F649722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76" y="3840534"/>
            <a:ext cx="3275856" cy="27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844824"/>
            <a:ext cx="7128792" cy="322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Программы реализуются на базах: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Дом детского творчества №2 - «Палитра», «Дзюдо»;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СОШ №7 – «Премьера», «Молодая гвардия»;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СОШ №24, ДДЮТ– «Молодая гвардия»;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СОШ №17, 20, 50, 55 – «Волейбол»;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Кадетская школа интернат, СОШ №55– «Баскетбол». </a:t>
            </a: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04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88722"/>
              </p:ext>
            </p:extLst>
          </p:nvPr>
        </p:nvGraphicFramePr>
        <p:xfrm>
          <a:off x="1259633" y="2064607"/>
          <a:ext cx="6912768" cy="3234436"/>
        </p:xfrm>
        <a:graphic>
          <a:graphicData uri="http://schemas.openxmlformats.org/drawingml/2006/table">
            <a:tbl>
              <a:tblPr firstRow="1" firstCol="1" bandRow="1"/>
              <a:tblGrid>
                <a:gridCol w="304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КПК «Реализация ДОП в рамках задач Федерального проекта «Успех каждого ребенка» национального проекта «Образование» для педагогических работников»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20.03.-01.04.2023г.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ПДО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Бакурская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О.В.</a:t>
                      </a: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Смолянский Ф.А.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Федеральный центр дополнительного образования и организации отдыха детей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КПК управленческих работников «Новые места» в рамках задач Федерального проекта «Успех каждого ребенка» национального проекта «Образование» для педагогических работников»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23.05.2023-07.06.2023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Директор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Белошейкина Л.В.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ЗДУВР</a:t>
                      </a: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Старцева Л.Г.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Федеральный центр дополнительного образования и организации отдыха детей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КПК «Конструирование дополнительных общеразвивающих программ в сетевой форме», 72час.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28.11.-3.12.2022г.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Методист </a:t>
                      </a:r>
                      <a:r>
                        <a:rPr lang="ru-RU" sz="1200" b="1" spc="-5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Крицкая</a:t>
                      </a: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И.Н.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Удостоверение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77633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3375" y="2065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3407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Курсы повышения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6100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6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52132"/>
              </p:ext>
            </p:extLst>
          </p:nvPr>
        </p:nvGraphicFramePr>
        <p:xfrm>
          <a:off x="1554733" y="2130425"/>
          <a:ext cx="6696744" cy="402864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3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5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effectLst/>
                        </a:rPr>
                        <a:t>№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effectLst/>
                        </a:rPr>
                        <a:t>Программа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effectLst/>
                        </a:rPr>
                        <a:t>ПДО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effectLst/>
                        </a:rPr>
                        <a:t>Колич. мест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effectLst/>
                        </a:rPr>
                        <a:t>Примечания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«Палитра» (ИЗО 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Лукина А.В.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180/186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с сентября 2020г.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«Дзюдо»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Бакурская О.В.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Кичаткин В.А.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120/106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с сентября 2023г.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«Волейбол»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Смолянский Ф.А.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Павлов Н.В.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Домашонкин В.Г.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60/114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«Баскетбол»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Веслополов А.Ю.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Ливанов В.В.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Домашонкин В.Г.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60/77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8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«Молодая гвардия»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Васильев А.В.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 err="1">
                          <a:solidFill>
                            <a:srgbClr val="002060"/>
                          </a:solidFill>
                          <a:effectLst/>
                        </a:rPr>
                        <a:t>Гимаев</a:t>
                      </a: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 М.Р.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Навроцкий В.А.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Осколков И.С.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72/141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«Премьера» (театр)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Маковская А.С.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45/48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52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  Итого:  по плану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357 мест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87824" y="1628800"/>
            <a:ext cx="5270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Инфраструктурные места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4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6146" name="Picture 2" descr="D:\Рабочий стол\434773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0688" y="1916832"/>
            <a:ext cx="1008112" cy="6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37818"/>
              </p:ext>
            </p:extLst>
          </p:nvPr>
        </p:nvGraphicFramePr>
        <p:xfrm>
          <a:off x="395537" y="875209"/>
          <a:ext cx="8455985" cy="560746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98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0">
                          <a:effectLst/>
                        </a:rPr>
                        <a:t>Мероприятия 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0">
                          <a:effectLst/>
                        </a:rPr>
                        <a:t>Дата 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0">
                          <a:effectLst/>
                        </a:rPr>
                        <a:t>Результаты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0">
                          <a:effectLst/>
                        </a:rPr>
                        <a:t>Поощрения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Дети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детского творчества «Тайны подводного мира»(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дист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октябрь 2020г.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Федосеева Александра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1место, диплом победителя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детско-юношеского творчества «Снежный декабрь» г. Санкт-Петербург (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дист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декабрь 2020г.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Лобанова Екатерина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Диплом 1  степени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детско-юношеского творчества  «Зимние забавы»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01-28.02.21г.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Пермякова Ксения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ПДО Лукина А.В.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Диплом 1 степени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детско-юношеского творчества  «Новогодний калейдоскоп»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 сайте «АРТ-талант»	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Проскурякова Наталья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1м, грамота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Международный конкур детско-юношеского творчества  «Открывая природу»  	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 сайте «АРТ-талант»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Каевич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Анастасия  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место, грамота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детского творчества «Голубое ожерелье Даурии»(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дист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сентябрь, 2021г.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Пермякова</a:t>
                      </a: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Ксения 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грамота за интересную творческую работу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изобразительного искусства, декоративно-прикладного творчества и фотографии ко всемирному дню моря «Море-мое вдохновение»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5ноября 2021г., г. Санкт-Петербург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Сорока Елизавета </a:t>
                      </a:r>
                      <a:r>
                        <a:rPr lang="ru-RU" sz="1100" b="1" spc="-5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Курикалова</a:t>
                      </a: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Валерия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1м., диплом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серия ИН – 167954 – 747963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участие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изобразительного искусства, декоративно-прикладного творчества и фотографии «Краски осеннего леса»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 20.09.2021 по 20.11.2021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г.Санкт-Петербург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Чжен</a:t>
                      </a: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Алина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1м., диплом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серия ИН-167954-756956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детско-юношеского творчества к женскому дню «Мамин день-8 Марта»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апрель 2022г., г. Санкт-Петербург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Масенкова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Вероника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2м., диплом серия ИН-167954-803450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Международный конкурс изобразительного искусства, декоративно-прикладного творчества и фотографии к всемирному дню защиты животных «Все животные важны!»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ноябрь,2023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г.Санкт</a:t>
                      </a: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-Петербург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Чжен</a:t>
                      </a: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Алина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ТО «Палитра»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1м., диплом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5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серия ИН-167954-922371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96" marR="3909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04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0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2188"/>
              </p:ext>
            </p:extLst>
          </p:nvPr>
        </p:nvGraphicFramePr>
        <p:xfrm>
          <a:off x="323529" y="1124744"/>
          <a:ext cx="8424935" cy="5316724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Международный конкурс живописного, графического и декоративного пейзажа «Осень глазами художника»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0" dirty="0">
                          <a:solidFill>
                            <a:srgbClr val="002060"/>
                          </a:solidFill>
                          <a:effectLst/>
                        </a:rPr>
                        <a:t>20.11.2023г.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0" dirty="0" err="1">
                          <a:solidFill>
                            <a:srgbClr val="002060"/>
                          </a:solidFill>
                          <a:effectLst/>
                        </a:rPr>
                        <a:t>г.Санкт</a:t>
                      </a:r>
                      <a:r>
                        <a:rPr lang="ru-RU" sz="1000" spc="-50" dirty="0">
                          <a:solidFill>
                            <a:srgbClr val="002060"/>
                          </a:solidFill>
                          <a:effectLst/>
                        </a:rPr>
                        <a:t>-Петербург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0" dirty="0">
                          <a:solidFill>
                            <a:srgbClr val="002060"/>
                          </a:solidFill>
                          <a:effectLst/>
                        </a:rPr>
                        <a:t>Сенотрусова Алина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0" dirty="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0" dirty="0">
                          <a:solidFill>
                            <a:srgbClr val="002060"/>
                          </a:solidFill>
                          <a:effectLst/>
                        </a:rPr>
                        <a:t>1м., диплом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50" dirty="0">
                          <a:solidFill>
                            <a:srgbClr val="002060"/>
                          </a:solidFill>
                          <a:effectLst/>
                        </a:rPr>
                        <a:t>серия ИН-167954-935769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Всероссийский конкурс детско-юношеского творчества «Животные в зимнем лесу»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март,2022г.г. Санкт-Петербург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Кирзан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Мария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1м., диплом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 серия Ин-167954-791838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Международный конкурс изобразительного искусства, декоративно-прикладного творчества «Тайны осеннего леса»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28.11.2022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Санкт-Петербург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Геласимова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Екатерина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1м., диплом 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ИН – 167954-847906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Международный конкурс изобразительного искусства, декоративно-прикладного творчества и фотографии «В объятиях сказочной зимы»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декабрь, 2022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г.Санкт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-Петербург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Серебренникова Полина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1м., диплом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ИН – 167954-864200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Всероссийский художественно-краеведческий конкурс «Время путешествовать по России»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25 ноября 2022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Чжен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Алина/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 диплом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ИН-167954-847898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Всероссийский конкурс детско-юношеского творчества к  Дню заповедников и национальных парков «Заповедники и национальные парки – гордость России»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05 марта 2023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г.Санкт-Петербург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Чжен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Алина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 диплом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ИН – 167954-875300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Всероссийский конкурс детско-юношеского творчества, посвященного Дню защитника Отечества «Державы верные сыны»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февраль,2023г.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г.Санкт-Петербург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Деменев Артем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2м., </a:t>
                      </a: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диплдом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ИН-167954-886781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Краевой детский  творческий онлайн-конкурс «Синичкины заботы»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декабрь, 2022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Геласимова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 Екатерина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3м., 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Краевой детско-юношеского художественного конкурса «Забайкальские истории в рисунках и декоративно-прикладного творчества» (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дист</a:t>
                      </a: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.)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февраль,2021г.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Федосеева Александра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Диплом 1 степени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Диплом 3 степени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Краевой конкурс «Сагаалган – праздник белого месяца»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февраль,2021г.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Санжаева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Эржэна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Фиалковская Настя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Абрамова Марина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Жеребцова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Ярослава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 место, 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 место, 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2 место, 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3 место, 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548" marR="5354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23074"/>
              </p:ext>
            </p:extLst>
          </p:nvPr>
        </p:nvGraphicFramePr>
        <p:xfrm>
          <a:off x="395537" y="1484025"/>
          <a:ext cx="8352927" cy="4565269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02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702" marR="6270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Первенство Забай</a:t>
                      </a:r>
                      <a:r>
                        <a:rPr lang="ru-RU" sz="1200" spc="-50" dirty="0">
                          <a:solidFill>
                            <a:srgbClr val="002060"/>
                          </a:solidFill>
                          <a:effectLst/>
                        </a:rPr>
                        <a:t>кальского края по дзюдо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702" marR="6270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002060"/>
                          </a:solidFill>
                          <a:effectLst/>
                        </a:rPr>
                        <a:t>сентябрь,2023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002060"/>
                          </a:solidFill>
                          <a:effectLst/>
                        </a:rPr>
                        <a:t>Чита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002060"/>
                          </a:solidFill>
                          <a:effectLst/>
                        </a:rPr>
                        <a:t>Пастухов Данил ТО «Дзюдо»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50" dirty="0">
                          <a:solidFill>
                            <a:srgbClr val="002060"/>
                          </a:solidFill>
                          <a:effectLst/>
                        </a:rPr>
                        <a:t>1 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Городской конкурс детского рисунка, посвященный Году науки и технологий в России «Наука+ фантазия»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декабрь,2021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Грибанова София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Чжен Алина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 err="1">
                          <a:solidFill>
                            <a:srgbClr val="002060"/>
                          </a:solidFill>
                          <a:effectLst/>
                        </a:rPr>
                        <a:t>Тюкавкина</a:t>
                      </a: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 Александра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Монахова Арина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Зерщикова Александра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Широкова Дарья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Карманова София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Геласимова Екатерина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Коркунова Ульяна/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1м.,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1м.,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2м.,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2м.,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2м.,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2м., грамота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3 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3 м..,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3м.,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Городской (заочный) конкурс детских рисунков и поделок «По мотивам народных сказок Забайкалья»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апрель,2022г.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г.Чита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Чжен Алина/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1м., грамота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Городской конкурс рисунков «Герои России глазами детей»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декабрь , 2022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Карпова Дарья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Кобозева Милана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Орлова Полина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 err="1">
                          <a:solidFill>
                            <a:srgbClr val="002060"/>
                          </a:solidFill>
                          <a:effectLst/>
                        </a:rPr>
                        <a:t>Чжен</a:t>
                      </a: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 Алина/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2м, 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2м., 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2м., 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Городской конкурс рисунков «Здравствуй, зимушка-зима»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январь,2023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г.Чита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Кобзева Милана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ТО «Палитра»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3м., грамота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2" marR="6270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22" y="0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10328"/>
              </p:ext>
            </p:extLst>
          </p:nvPr>
        </p:nvGraphicFramePr>
        <p:xfrm>
          <a:off x="411654" y="1556792"/>
          <a:ext cx="8424936" cy="4712914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0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Детско-юношеский турнир  по самбо им. Героя Советского Союза старшины милиции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Г.А.Забелина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сентябрь, </a:t>
                      </a:r>
                      <a:r>
                        <a:rPr lang="ru-RU" sz="1000" b="1" dirty="0" err="1">
                          <a:solidFill>
                            <a:srgbClr val="002060"/>
                          </a:solidFill>
                          <a:effectLst/>
                        </a:rPr>
                        <a:t>г.Чита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Кузяев Данил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Волошин Ярослав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Водов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Роман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Алферов Степан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ТО «Дзюдо»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3м., диплом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 диплом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3м., диплом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3м., диплом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8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Благотворительный турнир по спортивному самбо, посвященному участникам СВО «Слава» 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29.10.23г.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п.Атамановка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Ермолаев Кирилл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Поляков Кирилл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Волошин Ярослав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Климов Арсений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Кичаткин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Владислав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АбрамовАртем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Маланин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Семен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Штыкин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Семен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kumimoji="0" lang="ru-RU" sz="1000" b="1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ТО «Дзюдо»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2м.,грамота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2м.,грамота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2м.,грамота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1м.,грамота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Городской турнир, посвященный Всероссийскому дню самбо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17-19 ноября 2023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Алферов Степан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Поляков Кирилл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Пастухов Данил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Кузяев Данил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ТО «Дзюдо»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3м., 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3м.,грамота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1м., 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3м., 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Участие в проекте «Торжественные встречи военнослужащих, прибывших с территории СВО»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14.11.2023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Пастухов Данил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Ермолаев Кирилл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Кичаткин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Владислав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Чернышов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Ярослав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ТО «Дзюдо»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участие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30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</a:rPr>
                        <a:t>Городской конкурс рисунков «Учителями славится Россия», номинация «Знаменитые педагоги России»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ноябрь,2023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>
                          <a:solidFill>
                            <a:srgbClr val="002060"/>
                          </a:solidFill>
                          <a:effectLst/>
                        </a:rPr>
                        <a:t>г.Чита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Чжен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Алина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Яценко Анастасия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Бочкарева Виктория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 err="1">
                          <a:solidFill>
                            <a:srgbClr val="002060"/>
                          </a:solidFill>
                          <a:effectLst/>
                        </a:rPr>
                        <a:t>Кирзан</a:t>
                      </a: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 Мария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50" dirty="0">
                          <a:solidFill>
                            <a:srgbClr val="002060"/>
                          </a:solidFill>
                          <a:effectLst/>
                        </a:rPr>
                        <a:t>ТО «Палитра» 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1м., 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2м.,грамота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1м., грамота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</a:rPr>
                        <a:t> 2м., грамота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0996" marR="409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1" y="14784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18438" name="Picture 6" descr="D:\Рабочий стол\rdhCV2YVGb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1" y="1030181"/>
            <a:ext cx="2248704" cy="2570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D:\Рабочий стол\170599770858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306896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D:\Рабочий стол\17059977086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D:\Рабочий стол\RgRckkkIMBU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7912" y="845243"/>
            <a:ext cx="4471857" cy="2484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D:\Рабочий стол\_brendbukart-prostranstv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99658"/>
            <a:ext cx="1751506" cy="17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4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42966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19460" name="Picture 4" descr="D:\Рабочий стол\S0k25_2Y6u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28800"/>
            <a:ext cx="363663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D:\Рабочий стол\aa0H7YDVTLM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60" y="3075897"/>
            <a:ext cx="4800000" cy="289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D:\Рабочий стол\9xGpUftncGI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9813" y="2259641"/>
            <a:ext cx="4800000" cy="226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D:\Рабочий стол\7dbdae9d833c74ff66f539148129ac4a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193" y="233991"/>
            <a:ext cx="1214559" cy="121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4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12290" name="Picture 2" descr="D:\Рабочий стол\_eC5iY0cM5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048" y="1220987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Рабочий стол\AO8fQ5aAHcU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96" y="4177649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:\Рабочий стол\YDDAsJhyuA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552" y="1098768"/>
            <a:ext cx="2139912" cy="285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D:\Рабочий стол\GAlpz6FlavQ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471" y="3428123"/>
            <a:ext cx="2198044" cy="3137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:\%D0%A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D:\%D0%A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5" descr="D:\%D0%A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4" name="Picture 16" descr="D:\Рабочий стол\_brendbukart-prostranstv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31776"/>
            <a:ext cx="1064976" cy="10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598" y="1932445"/>
            <a:ext cx="7378327" cy="357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effectLst/>
                <a:ea typeface="Times New Roman"/>
              </a:rPr>
              <a:t>	Программа «Создание новых мест» призвана комплексно решить несколько задач, связанных с целями и результатами федерального проекта «Успех каждого ребенка» национального проекта «Образование», а именно: </a:t>
            </a:r>
          </a:p>
          <a:p>
            <a:pPr algn="just">
              <a:lnSpc>
                <a:spcPct val="115000"/>
              </a:lnSpc>
            </a:pPr>
            <a:endParaRPr lang="ru-RU" b="1" dirty="0">
              <a:solidFill>
                <a:srgbClr val="002060"/>
              </a:solidFill>
              <a:effectLst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effectLst/>
                <a:ea typeface="Times New Roman"/>
              </a:rPr>
              <a:t>• увеличить охват детей дополнительными общеобразовательными программами;</a:t>
            </a:r>
          </a:p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  <a:effectLst/>
                <a:ea typeface="Times New Roman"/>
              </a:rPr>
              <a:t> • повысить доступность дополнительного образования для различных категорий детей в соответствии с их потребностями и возможностями;</a:t>
            </a:r>
          </a:p>
          <a:p>
            <a:pPr marL="342900" lvl="0" indent="-342900">
              <a:lnSpc>
                <a:spcPct val="115000"/>
              </a:lnSpc>
              <a:spcAft>
                <a:spcPts val="500"/>
              </a:spcAft>
              <a:buFont typeface="Times New Roman"/>
              <a:buChar char="•"/>
            </a:pPr>
            <a:r>
              <a:rPr lang="ru-RU" b="1" dirty="0">
                <a:solidFill>
                  <a:srgbClr val="002060"/>
                </a:solidFill>
                <a:effectLst/>
                <a:ea typeface="Times New Roman"/>
              </a:rPr>
              <a:t>обновить методы и содержание дополнительного образования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6834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20482" name="Picture 2" descr="D:\Рабочий стол\mtw6CR0SV-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60" y="1159112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:\Рабочий стол\uGIFZ94dyD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595657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D:\Рабочий стол\HCZLAnfiAZQ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6044" y="4653136"/>
            <a:ext cx="2758944" cy="195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D:\%D0%A0%D0%B0%D0%B1%D0%BE%D1%87%D0%B8%D0%B9 %D1%81%D1%82%D0%BE%D0%BB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613" y="2968625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013" y="3121025"/>
            <a:ext cx="86518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 descr="D:\Рабочий стол\_brendbukart-prostranstv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3177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22" y="-14629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21506" name="Picture 2" descr="D:\Рабочий стол\W1VHJ9BSiZ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499" y="1340768"/>
            <a:ext cx="2699805" cy="2699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:\OFFICE2010\RcwI3kR57O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273" y="371703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:\OFFICE2010\nw2dY6o1kGY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837" y="3715434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:\Рабочий стол\MSnlw0V1G9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239" y="1049490"/>
            <a:ext cx="3544615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:\OFFICE2010\osazzrm30nM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01" y="4116325"/>
            <a:ext cx="3540192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D:\Рабочий стол\7dbdae9d833c74ff66f539148129ac4a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0522"/>
            <a:ext cx="1230246" cy="12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19168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Целую ПУХ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2873BE-6700-3231-F636-23A18B21E4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47824"/>
            <a:ext cx="4317801" cy="323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A07EF9-F2EA-116E-4847-9ABFA3D866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494" y="1149690"/>
            <a:ext cx="3871292" cy="2903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69F2E-CEEA-ED4C-18A0-9280E837F3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613" y="3788199"/>
            <a:ext cx="3576660" cy="268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D:\Рабочий стол\7dbdae9d833c74ff66f539148129ac4a (1).jpg">
            <a:extLst>
              <a:ext uri="{FF2B5EF4-FFF2-40B4-BE49-F238E27FC236}">
                <a16:creationId xmlns:a16="http://schemas.microsoft.com/office/drawing/2014/main" id="{2D5DBF88-1175-F385-4566-1775B28F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3094" y="4255814"/>
            <a:ext cx="2128607" cy="212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22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97B1B-9866-413B-5E34-39EAEED70171}"/>
              </a:ext>
            </a:extLst>
          </p:cNvPr>
          <p:cNvSpPr txBox="1"/>
          <p:nvPr/>
        </p:nvSpPr>
        <p:spPr>
          <a:xfrm>
            <a:off x="1691680" y="234888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666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52" y="154531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1224" y="1052736"/>
            <a:ext cx="7829624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2"/>
                </a:solidFill>
                <a:effectLst/>
                <a:ea typeface="Calibri"/>
                <a:cs typeface="Times New Roman"/>
              </a:rPr>
              <a:t>Оценка потребностей (параметры) :</a:t>
            </a:r>
            <a:endParaRPr lang="ru-RU" sz="1400" b="1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b="1" dirty="0">
                <a:solidFill>
                  <a:schemeClr val="tx2"/>
                </a:solidFill>
                <a:effectLst/>
                <a:ea typeface="Times New Roman"/>
                <a:cs typeface="Times New Roman"/>
              </a:rPr>
              <a:t>комплектование программ, реализуемых в учреждении; </a:t>
            </a:r>
            <a:endParaRPr lang="ru-RU" sz="1400" b="1" dirty="0">
              <a:solidFill>
                <a:schemeClr val="tx2"/>
              </a:solidFill>
              <a:effectLst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/>
              <a:buChar char="•"/>
            </a:pPr>
            <a:r>
              <a:rPr lang="ru-RU" b="1" dirty="0">
                <a:solidFill>
                  <a:schemeClr val="tx2"/>
                </a:solidFill>
                <a:effectLst/>
                <a:ea typeface="Times New Roman"/>
                <a:cs typeface="Times New Roman"/>
              </a:rPr>
              <a:t>запросы детей и семей, их удовлетворенность доступностью, условиями и качеством программ дополнительного образования.</a:t>
            </a:r>
            <a:endParaRPr lang="ru-RU" sz="1400" b="1" dirty="0">
              <a:solidFill>
                <a:schemeClr val="tx2"/>
              </a:solidFill>
              <a:effectLst/>
              <a:ea typeface="Times New Roman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719918"/>
            <a:ext cx="7668344" cy="3301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4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927178"/>
            <a:ext cx="5616624" cy="2575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97666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4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779" y="980728"/>
            <a:ext cx="5596549" cy="2661027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380" y="3742161"/>
            <a:ext cx="5482932" cy="243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4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4358" y="2060848"/>
            <a:ext cx="7541592" cy="33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Оценка готовности (возможностей) проводится по следующим основным параметрам: 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• инфраструктурная готовность; 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• условия для использования цифрового оборудования и реализации программ с использованием дистанционных технологий;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• транспортная доступность;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• кадровая готовность; 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• управленческая готовность;</a:t>
            </a:r>
          </a:p>
          <a:p>
            <a:pPr algn="just">
              <a:lnSpc>
                <a:spcPts val="1650"/>
              </a:lnSpc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  <a:p>
            <a:pPr algn="just">
              <a:lnSpc>
                <a:spcPts val="165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/>
                <a:ea typeface="Calibri"/>
                <a:cs typeface="Times New Roman"/>
              </a:rPr>
              <a:t>• информационная готовность. </a:t>
            </a:r>
            <a:endParaRPr lang="ru-RU" sz="14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34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8" y="0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48143"/>
              </p:ext>
            </p:extLst>
          </p:nvPr>
        </p:nvGraphicFramePr>
        <p:xfrm>
          <a:off x="1115616" y="1916832"/>
          <a:ext cx="7077819" cy="424847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8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4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Характеристика педагогических работников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педагогических работников (май)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педагогических работников (декабрь)</a:t>
                      </a:r>
                      <a:endParaRPr lang="ru-RU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Общая численность педагогических работников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71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79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Основные работники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Совместители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48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Высшая категория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Первая категория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Соответствие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08411" y="1394075"/>
            <a:ext cx="4824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Сведения о педагогических работниках: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4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09" y="0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1178" y="22887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42756"/>
              </p:ext>
            </p:extLst>
          </p:nvPr>
        </p:nvGraphicFramePr>
        <p:xfrm>
          <a:off x="1491178" y="1743610"/>
          <a:ext cx="7113270" cy="469938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22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Наименование 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количество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палитра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планшет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ластик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Стенд  экспозиционный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Мольберт  каркасный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муляжей фруктов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муляжей тропических фруктов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муляжей овощей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муляжей грибов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геометрических моделей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Модель скелета человека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Модель головы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Чучело белки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Гуашь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Акварель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кистей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карандашей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Набор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</a:rPr>
                        <a:t>линеров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19 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Пастель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Мультимедийный проектор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28500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Экран для проектора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2300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                                                                                                              ИТОГО: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</a:rPr>
                        <a:t>139 195,00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112474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61004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1612777249_155-p-goluboi-fon-geometriya-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838"/>
            <a:ext cx="9163522" cy="689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14561" cy="61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3399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Муниципальное бюджетное учреждение дополнительного образования «Дом детского творчества №2»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99100"/>
              </p:ext>
            </p:extLst>
          </p:nvPr>
        </p:nvGraphicFramePr>
        <p:xfrm>
          <a:off x="2051720" y="1127044"/>
          <a:ext cx="6336704" cy="518227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488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Акустическая система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Вращающаяся голова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Комплект мечей набивных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Конус тренировочный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Кукольный театр 7 персонажей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 набор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Лазерный тир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Макет автомата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калашникова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Макет гранаты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Макет пистолета </a:t>
                      </a: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макарова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манекен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Медбол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Радиомикрофон головной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Микрофон ручной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Мяч разный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Стойки разные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Театр теней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Фишка конус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Ширма кукольный театр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Стойка обводная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Татами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Сетка  волейбольная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21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Всего на сумму:                                                                                        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794 127,56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919" marR="4391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045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2033</Words>
  <Application>Microsoft Office PowerPoint</Application>
  <PresentationFormat>Экран (4:3)</PresentationFormat>
  <Paragraphs>578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Гордеев Андрей Валерьевич</cp:lastModifiedBy>
  <cp:revision>19</cp:revision>
  <dcterms:created xsi:type="dcterms:W3CDTF">2024-01-23T08:21:19Z</dcterms:created>
  <dcterms:modified xsi:type="dcterms:W3CDTF">2024-02-07T02:04:38Z</dcterms:modified>
</cp:coreProperties>
</file>