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64" r:id="rId6"/>
    <p:sldId id="266" r:id="rId7"/>
    <p:sldId id="273" r:id="rId8"/>
    <p:sldId id="285" r:id="rId9"/>
    <p:sldId id="274" r:id="rId10"/>
    <p:sldId id="275" r:id="rId11"/>
    <p:sldId id="277" r:id="rId12"/>
    <p:sldId id="280" r:id="rId13"/>
    <p:sldId id="281" r:id="rId14"/>
    <p:sldId id="282" r:id="rId15"/>
    <p:sldId id="283" r:id="rId16"/>
    <p:sldId id="286" r:id="rId17"/>
    <p:sldId id="284" r:id="rId18"/>
    <p:sldId id="287" r:id="rId19"/>
    <p:sldId id="288" r:id="rId20"/>
    <p:sldId id="289" r:id="rId21"/>
    <p:sldId id="272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3809"/>
    <a:srgbClr val="006600"/>
    <a:srgbClr val="336600"/>
    <a:srgbClr val="003300"/>
    <a:srgbClr val="A8A5BB"/>
    <a:srgbClr val="A09EBE"/>
    <a:srgbClr val="9B9DC1"/>
    <a:srgbClr val="989BC4"/>
    <a:srgbClr val="A0A3C8"/>
    <a:srgbClr val="B4B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5" autoAdjust="0"/>
    <p:restoredTop sz="94652" autoAdjust="0"/>
  </p:normalViewPr>
  <p:slideViewPr>
    <p:cSldViewPr>
      <p:cViewPr varScale="1">
        <p:scale>
          <a:sx n="70" d="100"/>
          <a:sy n="70" d="100"/>
        </p:scale>
        <p:origin x="-11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-Home\Desktop\Desktop\&#1044;&#1070;&#1057;&#1058;&#1062;\&#1050;%20&#1055;&#1056;&#1045;&#1047;&#1045;&#1053;&#1058;&#1040;&#1062;&#1048;&#1048;\&#1058;&#1045;&#1057;&#1058;&#1067;\&#1056;&#1077;&#1079;&#1091;&#1083;&#1100;&#1090;&#1072;&#1090;&#1099;%20&#1090;&#1077;&#1089;&#1090;&#1086;&#1074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-Home\Desktop\Desktop\&#1044;&#1070;&#1057;&#1058;&#1062;\&#1050;%20&#1055;&#1056;&#1045;&#1047;&#1045;&#1053;&#1058;&#1040;&#1062;&#1048;&#1048;\&#1058;&#1045;&#1057;&#1058;&#1067;\&#1056;&#1077;&#1079;&#1091;&#1083;&#1100;&#1090;&#1072;&#1090;&#1099;%20&#1090;&#1077;&#1089;&#1090;&#1086;&#1074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-Home\Desktop\&#1050;%20&#1055;&#1056;&#1045;&#1047;&#1045;&#1053;&#1058;&#1040;&#1062;&#1048;&#1048;\&#1058;&#1045;&#1057;&#1058;&#1067;\&#1056;&#1077;&#1079;&#1091;&#1083;&#1100;&#1090;&#1072;&#1090;&#1099;%20&#1090;&#1077;&#1089;&#1090;&#1086;&#1074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-Home\Desktop\&#1050;%20&#1055;&#1056;&#1045;&#1047;&#1045;&#1053;&#1058;&#1040;&#1062;&#1048;&#1048;\&#1058;&#1045;&#1057;&#1058;&#1067;\&#1056;&#1077;&#1079;&#1091;&#1083;&#1100;&#1090;&#1072;&#1090;&#1099;%20&#1090;&#1077;&#1089;&#1090;&#1086;&#1074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-Home\Desktop\&#1050;%20&#1055;&#1056;&#1045;&#1047;&#1045;&#1053;&#1058;&#1040;&#1062;&#1048;&#1048;\&#1058;&#1045;&#1057;&#1058;&#1067;\&#1056;&#1077;&#1079;&#1091;&#1083;&#1100;&#1090;&#1072;&#1090;&#1099;%20&#1090;&#1077;&#1089;&#1090;&#1086;&#1074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-Home\Desktop\&#1050;%20&#1055;&#1056;&#1045;&#1047;&#1045;&#1053;&#1058;&#1040;&#1062;&#1048;&#1048;\&#1058;&#1045;&#1057;&#1058;&#1067;\&#1056;&#1077;&#1079;&#1091;&#1083;&#1100;&#1090;&#1072;&#1090;&#1099;%20&#1090;&#1077;&#1089;&#1090;&#1086;&#1074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-Home\Desktop\&#1050;%20&#1055;&#1056;&#1045;&#1047;&#1045;&#1053;&#1058;&#1040;&#1062;&#1048;&#1048;\&#1058;&#1045;&#1057;&#1058;&#1067;\&#1056;&#1077;&#1079;&#1091;&#1083;&#1100;&#1090;&#1072;&#1090;&#1099;%20&#1090;&#1077;&#1089;&#1090;&#1086;&#1074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-Home\Desktop\&#1050;%20&#1055;&#1056;&#1045;&#1047;&#1045;&#1053;&#1058;&#1040;&#1062;&#1048;&#1048;\&#1058;&#1045;&#1057;&#1058;&#1067;\&#1056;&#1077;&#1079;&#1091;&#1083;&#1100;&#1090;&#1072;&#1090;&#1099;%20&#1090;&#1077;&#1089;&#1090;&#1086;&#1074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C-Home\Desktop\Desktop\&#1044;&#1070;&#1057;&#1058;&#1062;\&#1050;%20&#1055;&#1056;&#1045;&#1047;&#1045;&#1053;&#1058;&#1040;&#1062;&#1048;&#1048;\&#1058;&#1045;&#1057;&#1058;&#1067;\&#1056;&#1077;&#1079;&#1091;&#1083;&#1100;&#1090;&#1072;&#1090;&#1099;%20&#1090;&#1077;&#1089;&#1090;&#1086;&#107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Лист1!$B$44:$U$44</c:f>
              <c:strCache>
                <c:ptCount val="20"/>
                <c:pt idx="0">
                  <c:v>Невнимателен и рассеян</c:v>
                </c:pt>
                <c:pt idx="1">
                  <c:v>Испытывает затруднения при пересказывании текста</c:v>
                </c:pt>
                <c:pt idx="2">
                  <c:v>Неусидчив</c:v>
                </c:pt>
                <c:pt idx="3">
                  <c:v>Трудно понимает объяснение с первого раза</c:v>
                </c:pt>
                <c:pt idx="4">
                  <c:v>Постоянная грязь в работах</c:v>
                </c:pt>
                <c:pt idx="5">
                  <c:v>Не справляется с заданиями для самостоятельной работы</c:v>
                </c:pt>
                <c:pt idx="6">
                  <c:v>Постоянно забывает дома учебные предметы</c:v>
                </c:pt>
                <c:pt idx="7">
                  <c:v>Плохо списывает с доски</c:v>
                </c:pt>
                <c:pt idx="8">
                  <c:v>Домашнюю работу выполняет отменно, а в классе справляется плохо</c:v>
                </c:pt>
                <c:pt idx="9">
                  <c:v>Любое задание необходимо повторить несколько раз, прежде чем ученик начнет его выполнять</c:v>
                </c:pt>
                <c:pt idx="10">
                  <c:v>Постоянно переспрашивает учите­ля</c:v>
                </c:pt>
                <c:pt idx="11">
                  <c:v>Плохо ориентируется в тетради  (др. записях)</c:v>
                </c:pt>
                <c:pt idx="12">
                  <c:v>Поднимает руку, а при ответе молчит</c:v>
                </c:pt>
                <c:pt idx="13">
                  <c:v>Опаздывает на уроки</c:v>
                </c:pt>
                <c:pt idx="14">
                  <c:v>Постоянно отвлекается на уроках, залезает под парту, играет, ест</c:v>
                </c:pt>
                <c:pt idx="15">
                  <c:v>Испытывает страх перед опросом учителя</c:v>
                </c:pt>
                <c:pt idx="16">
                  <c:v>При проверке после проведенного урока оказывается, что работа полностью отсутствует</c:v>
                </c:pt>
                <c:pt idx="17">
                  <c:v>Во время урока выходит и отсутствует продолжительное время</c:v>
                </c:pt>
                <c:pt idx="18">
                  <c:v>Комментирует оценки и поведение учителя своими замечаниями</c:v>
                </c:pt>
                <c:pt idx="19">
                  <c:v>Долгое время не может найти свою парту</c:v>
                </c:pt>
              </c:strCache>
            </c:strRef>
          </c:cat>
          <c:val>
            <c:numRef>
              <c:f>Лист1!$B$45:$U$45</c:f>
              <c:numCache>
                <c:formatCode>General</c:formatCode>
                <c:ptCount val="20"/>
              </c:numCache>
            </c:numRef>
          </c:val>
        </c:ser>
        <c:ser>
          <c:idx val="1"/>
          <c:order val="1"/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Лист1!$B$44:$U$44</c:f>
              <c:strCache>
                <c:ptCount val="20"/>
                <c:pt idx="0">
                  <c:v>Невнимателен и рассеян</c:v>
                </c:pt>
                <c:pt idx="1">
                  <c:v>Испытывает затруднения при пересказывании текста</c:v>
                </c:pt>
                <c:pt idx="2">
                  <c:v>Неусидчив</c:v>
                </c:pt>
                <c:pt idx="3">
                  <c:v>Трудно понимает объяснение с первого раза</c:v>
                </c:pt>
                <c:pt idx="4">
                  <c:v>Постоянная грязь в работах</c:v>
                </c:pt>
                <c:pt idx="5">
                  <c:v>Не справляется с заданиями для самостоятельной работы</c:v>
                </c:pt>
                <c:pt idx="6">
                  <c:v>Постоянно забывает дома учебные предметы</c:v>
                </c:pt>
                <c:pt idx="7">
                  <c:v>Плохо списывает с доски</c:v>
                </c:pt>
                <c:pt idx="8">
                  <c:v>Домашнюю работу выполняет отменно, а в классе справляется плохо</c:v>
                </c:pt>
                <c:pt idx="9">
                  <c:v>Любое задание необходимо повторить несколько раз, прежде чем ученик начнет его выполнять</c:v>
                </c:pt>
                <c:pt idx="10">
                  <c:v>Постоянно переспрашивает учите­ля</c:v>
                </c:pt>
                <c:pt idx="11">
                  <c:v>Плохо ориентируется в тетради  (др. записях)</c:v>
                </c:pt>
                <c:pt idx="12">
                  <c:v>Поднимает руку, а при ответе молчит</c:v>
                </c:pt>
                <c:pt idx="13">
                  <c:v>Опаздывает на уроки</c:v>
                </c:pt>
                <c:pt idx="14">
                  <c:v>Постоянно отвлекается на уроках, залезает под парту, играет, ест</c:v>
                </c:pt>
                <c:pt idx="15">
                  <c:v>Испытывает страх перед опросом учителя</c:v>
                </c:pt>
                <c:pt idx="16">
                  <c:v>При проверке после проведенного урока оказывается, что работа полностью отсутствует</c:v>
                </c:pt>
                <c:pt idx="17">
                  <c:v>Во время урока выходит и отсутствует продолжительное время</c:v>
                </c:pt>
                <c:pt idx="18">
                  <c:v>Комментирует оценки и поведение учителя своими замечаниями</c:v>
                </c:pt>
                <c:pt idx="19">
                  <c:v>Долгое время не может найти свою парту</c:v>
                </c:pt>
              </c:strCache>
            </c:strRef>
          </c:cat>
          <c:val>
            <c:numRef>
              <c:f>Лист1!$B$46:$U$46</c:f>
              <c:numCache>
                <c:formatCode>0%</c:formatCode>
                <c:ptCount val="20"/>
                <c:pt idx="0">
                  <c:v>0.91</c:v>
                </c:pt>
                <c:pt idx="1">
                  <c:v>0.25</c:v>
                </c:pt>
                <c:pt idx="2">
                  <c:v>0.57999999999999996</c:v>
                </c:pt>
                <c:pt idx="3">
                  <c:v>0.75</c:v>
                </c:pt>
                <c:pt idx="4">
                  <c:v>0.66</c:v>
                </c:pt>
                <c:pt idx="5">
                  <c:v>0.83</c:v>
                </c:pt>
                <c:pt idx="6">
                  <c:v>0.66</c:v>
                </c:pt>
                <c:pt idx="7">
                  <c:v>0.25</c:v>
                </c:pt>
                <c:pt idx="9">
                  <c:v>0.83</c:v>
                </c:pt>
                <c:pt idx="10">
                  <c:v>0.66</c:v>
                </c:pt>
                <c:pt idx="11">
                  <c:v>0.08</c:v>
                </c:pt>
                <c:pt idx="12">
                  <c:v>0.16</c:v>
                </c:pt>
                <c:pt idx="13">
                  <c:v>0.33</c:v>
                </c:pt>
                <c:pt idx="14">
                  <c:v>0.5</c:v>
                </c:pt>
                <c:pt idx="15">
                  <c:v>0.57999999999999996</c:v>
                </c:pt>
                <c:pt idx="16">
                  <c:v>0.5</c:v>
                </c:pt>
                <c:pt idx="17">
                  <c:v>0.33</c:v>
                </c:pt>
                <c:pt idx="18">
                  <c:v>0.41</c:v>
                </c:pt>
                <c:pt idx="19">
                  <c:v>0.41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09233664"/>
        <c:axId val="109235200"/>
      </c:barChart>
      <c:catAx>
        <c:axId val="10923366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109235200"/>
        <c:crosses val="autoZero"/>
        <c:auto val="1"/>
        <c:lblAlgn val="ctr"/>
        <c:lblOffset val="100"/>
        <c:noMultiLvlLbl val="0"/>
      </c:catAx>
      <c:valAx>
        <c:axId val="109235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1092336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590940764001543"/>
          <c:y val="0"/>
          <c:w val="0.65409059235998457"/>
          <c:h val="1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8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Лист1!$B$49:$AD$50</c:f>
              <c:multiLvlStrCache>
                <c:ptCount val="29"/>
                <c:lvl>
                  <c:pt idx="0">
                    <c:v>Внешне побуждаемая</c:v>
                  </c:pt>
                  <c:pt idx="1">
                    <c:v>Стихийная</c:v>
                  </c:pt>
                  <c:pt idx="2">
                    <c:v>Самоуправляемая</c:v>
                  </c:pt>
                  <c:pt idx="3">
                    <c:v>Внешне побуждаемая</c:v>
                  </c:pt>
                  <c:pt idx="4">
                    <c:v>Стихийная</c:v>
                  </c:pt>
                  <c:pt idx="5">
                    <c:v>Самоуправляемая</c:v>
                  </c:pt>
                  <c:pt idx="6">
                    <c:v>Меньше, чем на ползанятия</c:v>
                  </c:pt>
                  <c:pt idx="7">
                    <c:v>Больше, чем на ползанятия</c:v>
                  </c:pt>
                  <c:pt idx="8">
                    <c:v>На все занятие</c:v>
                  </c:pt>
                  <c:pt idx="9">
                    <c:v>Постоянно побуждается извне</c:v>
                  </c:pt>
                  <c:pt idx="10">
                    <c:v>Иногда внутренними усилиями</c:v>
                  </c:pt>
                  <c:pt idx="11">
                    <c:v>Всегда внутренними усилиями</c:v>
                  </c:pt>
                  <c:pt idx="12">
                    <c:v>Контроль постоянно извне</c:v>
                  </c:pt>
                  <c:pt idx="13">
                    <c:v>Периодически сам</c:v>
                  </c:pt>
                  <c:pt idx="14">
                    <c:v>Постоянно сам</c:v>
                  </c:pt>
                  <c:pt idx="15">
                    <c:v>На процесс</c:v>
                  </c:pt>
                  <c:pt idx="16">
                    <c:v>На  результат</c:v>
                  </c:pt>
                  <c:pt idx="17">
                    <c:v>Завышенный</c:v>
                  </c:pt>
                  <c:pt idx="18">
                    <c:v>Заниженный</c:v>
                  </c:pt>
                  <c:pt idx="19">
                    <c:v>Нормальный</c:v>
                  </c:pt>
                  <c:pt idx="20">
                    <c:v>Навязан извне</c:v>
                  </c:pt>
                  <c:pt idx="21">
                    <c:v>Иногда поддерживает сам ребенок</c:v>
                  </c:pt>
                  <c:pt idx="22">
                    <c:v>Поддерживается самостоятельно</c:v>
                  </c:pt>
                  <c:pt idx="23">
                    <c:v>Провоцирует конфликты</c:v>
                  </c:pt>
                  <c:pt idx="24">
                    <c:v>Не участвует в конфликтах</c:v>
                  </c:pt>
                  <c:pt idx="25">
                    <c:v>Старается улаживать конфликты</c:v>
                  </c:pt>
                  <c:pt idx="26">
                    <c:v>Избегает участия в общем деле</c:v>
                  </c:pt>
                  <c:pt idx="27">
                    <c:v>Участвует при побуждении извне</c:v>
                  </c:pt>
                  <c:pt idx="28">
                    <c:v>Инициативен в общих делах</c:v>
                  </c:pt>
                </c:lvl>
                <c:lvl>
                  <c:pt idx="0">
                    <c:v>Физическая активность</c:v>
                  </c:pt>
                  <c:pt idx="3">
                    <c:v>Психическая активность</c:v>
                  </c:pt>
                  <c:pt idx="6">
                    <c:v>Терпение</c:v>
                  </c:pt>
                  <c:pt idx="9">
                    <c:v>Воля</c:v>
                  </c:pt>
                  <c:pt idx="12">
                    <c:v>Самоконтроль</c:v>
                  </c:pt>
                  <c:pt idx="15">
                    <c:v>Тип установки</c:v>
                  </c:pt>
                  <c:pt idx="17">
                    <c:v>Тип самолюбия</c:v>
                  </c:pt>
                  <c:pt idx="20">
                    <c:v>Интерес к занятиям</c:v>
                  </c:pt>
                  <c:pt idx="23">
                    <c:v>Уровень конфликтности</c:v>
                  </c:pt>
                  <c:pt idx="26">
                    <c:v>Тип сотрудничества</c:v>
                  </c:pt>
                </c:lvl>
              </c:multiLvlStrCache>
            </c:multiLvlStrRef>
          </c:cat>
          <c:val>
            <c:numRef>
              <c:f>Лист1!$B$51:$AD$51</c:f>
              <c:numCache>
                <c:formatCode>0%</c:formatCode>
                <c:ptCount val="29"/>
                <c:pt idx="0">
                  <c:v>0.08</c:v>
                </c:pt>
                <c:pt idx="1">
                  <c:v>0.5</c:v>
                </c:pt>
                <c:pt idx="2">
                  <c:v>0.33</c:v>
                </c:pt>
                <c:pt idx="4">
                  <c:v>0.66</c:v>
                </c:pt>
                <c:pt idx="5">
                  <c:v>0.08</c:v>
                </c:pt>
                <c:pt idx="6">
                  <c:v>0.66</c:v>
                </c:pt>
                <c:pt idx="7">
                  <c:v>0.33</c:v>
                </c:pt>
                <c:pt idx="9">
                  <c:v>0.57999999999999996</c:v>
                </c:pt>
                <c:pt idx="10">
                  <c:v>0.41</c:v>
                </c:pt>
                <c:pt idx="11">
                  <c:v>0.08</c:v>
                </c:pt>
                <c:pt idx="12">
                  <c:v>0.83</c:v>
                </c:pt>
                <c:pt idx="13">
                  <c:v>0.25</c:v>
                </c:pt>
                <c:pt idx="15">
                  <c:v>0.57999999999999996</c:v>
                </c:pt>
                <c:pt idx="16">
                  <c:v>0.5</c:v>
                </c:pt>
                <c:pt idx="17">
                  <c:v>0.41</c:v>
                </c:pt>
                <c:pt idx="18">
                  <c:v>0.25</c:v>
                </c:pt>
                <c:pt idx="19">
                  <c:v>0.16</c:v>
                </c:pt>
                <c:pt idx="20">
                  <c:v>0.33</c:v>
                </c:pt>
                <c:pt idx="21">
                  <c:v>0.57999999999999996</c:v>
                </c:pt>
                <c:pt idx="23">
                  <c:v>0.5</c:v>
                </c:pt>
                <c:pt idx="24">
                  <c:v>0.41</c:v>
                </c:pt>
                <c:pt idx="25">
                  <c:v>0.08</c:v>
                </c:pt>
                <c:pt idx="26">
                  <c:v>0.5</c:v>
                </c:pt>
                <c:pt idx="27">
                  <c:v>0.33</c:v>
                </c:pt>
                <c:pt idx="28">
                  <c:v>0.08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axId val="109618304"/>
        <c:axId val="109612416"/>
      </c:barChart>
      <c:valAx>
        <c:axId val="10961241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one"/>
        <c:crossAx val="109618304"/>
        <c:crosses val="autoZero"/>
        <c:crossBetween val="between"/>
      </c:valAx>
      <c:catAx>
        <c:axId val="109618304"/>
        <c:scaling>
          <c:orientation val="minMax"/>
        </c:scaling>
        <c:delete val="0"/>
        <c:axPos val="l"/>
        <c:numFmt formatCode="@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10961241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>
                <a:latin typeface="Calibri" pitchFamily="34" charset="0"/>
              </a:rPr>
              <a:t>Объем </a:t>
            </a:r>
            <a:r>
              <a:rPr lang="ru-RU" sz="1800" dirty="0" smtClean="0">
                <a:latin typeface="Calibri" pitchFamily="34" charset="0"/>
              </a:rPr>
              <a:t>внимания</a:t>
            </a:r>
            <a:r>
              <a:rPr lang="ru-RU" sz="1800" baseline="0" dirty="0" smtClean="0">
                <a:latin typeface="Calibri" pitchFamily="34" charset="0"/>
              </a:rPr>
              <a:t> </a:t>
            </a:r>
            <a:r>
              <a:rPr lang="ru-RU" sz="1800" b="0" baseline="0" dirty="0" smtClean="0">
                <a:latin typeface="Calibri" pitchFamily="34" charset="0"/>
              </a:rPr>
              <a:t>(</a:t>
            </a:r>
            <a:r>
              <a:rPr lang="ru-RU" sz="1800" b="0" i="0" u="none" strike="noStrike" baseline="0" dirty="0" smtClean="0">
                <a:latin typeface="Calibri" pitchFamily="34" charset="0"/>
              </a:rPr>
              <a:t>таблицы </a:t>
            </a:r>
            <a:r>
              <a:rPr lang="ru-RU" sz="1800" b="0" i="0" u="none" strike="noStrike" baseline="0" dirty="0" err="1" smtClean="0">
                <a:latin typeface="Calibri" pitchFamily="34" charset="0"/>
              </a:rPr>
              <a:t>Шульте</a:t>
            </a:r>
            <a:r>
              <a:rPr lang="ru-RU" sz="1800" b="0" baseline="0" dirty="0" smtClean="0">
                <a:latin typeface="Calibri" pitchFamily="34" charset="0"/>
              </a:rPr>
              <a:t>)</a:t>
            </a:r>
            <a:endParaRPr lang="ru-RU" sz="1800" b="0" dirty="0">
              <a:latin typeface="Calibri" pitchFamily="34" charset="0"/>
            </a:endParaRP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0934686674158271E-2"/>
          <c:y val="0.41723884684647444"/>
          <c:w val="0.90969582614682221"/>
          <c:h val="0.5611372638182317"/>
        </c:manualLayout>
      </c:layout>
      <c:pie3DChart>
        <c:varyColors val="1"/>
        <c:ser>
          <c:idx val="0"/>
          <c:order val="0"/>
          <c:dLbls>
            <c:dLbl>
              <c:idx val="1"/>
              <c:layout>
                <c:manualLayout>
                  <c:x val="5.2315616797900311E-2"/>
                  <c:y val="-5.028691827734329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>
                    <a:latin typeface="Calibri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Лист1!$B$108:$D$108</c:f>
              <c:strCache>
                <c:ptCount val="3"/>
                <c:pt idx="0">
                  <c:v>выше нормы</c:v>
                </c:pt>
                <c:pt idx="1">
                  <c:v>норма</c:v>
                </c:pt>
                <c:pt idx="2">
                  <c:v>ниже нормы</c:v>
                </c:pt>
              </c:strCache>
            </c:strRef>
          </c:cat>
          <c:val>
            <c:numRef>
              <c:f>Лист1!$B$109:$D$109</c:f>
              <c:numCache>
                <c:formatCode>0%</c:formatCode>
                <c:ptCount val="3"/>
                <c:pt idx="1">
                  <c:v>8.0000000000000043E-2</c:v>
                </c:pt>
                <c:pt idx="2">
                  <c:v>0.91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sz="1200">
              <a:latin typeface="Calibri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Calibri" pitchFamily="34" charset="0"/>
              </a:defRPr>
            </a:pPr>
            <a:r>
              <a:rPr lang="ru-RU" dirty="0">
                <a:latin typeface="Calibri" pitchFamily="34" charset="0"/>
              </a:rPr>
              <a:t>Уровень развития </a:t>
            </a:r>
            <a:r>
              <a:rPr lang="ru-RU" dirty="0" smtClean="0">
                <a:latin typeface="Calibri" pitchFamily="34" charset="0"/>
              </a:rPr>
              <a:t>восприятия </a:t>
            </a:r>
            <a:r>
              <a:rPr lang="ru-RU" b="0" dirty="0" smtClean="0">
                <a:latin typeface="Calibri" pitchFamily="34" charset="0"/>
              </a:rPr>
              <a:t>(«Предметы в рисунках»)</a:t>
            </a:r>
            <a:endParaRPr lang="ru-RU" b="0" dirty="0">
              <a:latin typeface="Calibri" pitchFamily="34" charset="0"/>
            </a:endParaRP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804287683882139E-2"/>
          <c:y val="0.42340851016553732"/>
          <c:w val="0.97219571231611857"/>
          <c:h val="0.55255561882013104"/>
        </c:manualLayout>
      </c:layout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Лист1!$G$108:$K$108</c:f>
              <c:strCache>
                <c:ptCount val="5"/>
                <c:pt idx="0">
                  <c:v>очень высокий </c:v>
                </c:pt>
                <c:pt idx="1">
                  <c:v>высокий </c:v>
                </c:pt>
                <c:pt idx="2">
                  <c:v>средний </c:v>
                </c:pt>
                <c:pt idx="3">
                  <c:v>низкий   2</c:v>
                </c:pt>
                <c:pt idx="4">
                  <c:v>очень низкий   </c:v>
                </c:pt>
              </c:strCache>
            </c:strRef>
          </c:cat>
          <c:val>
            <c:numRef>
              <c:f>Лист1!$G$109:$K$109</c:f>
              <c:numCache>
                <c:formatCode>0%</c:formatCode>
                <c:ptCount val="5"/>
                <c:pt idx="0">
                  <c:v>0.25</c:v>
                </c:pt>
                <c:pt idx="1">
                  <c:v>0.41000000000000014</c:v>
                </c:pt>
                <c:pt idx="2">
                  <c:v>0.25</c:v>
                </c:pt>
                <c:pt idx="3">
                  <c:v>8.0000000000000043E-2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3.1808168855555215E-2"/>
          <c:y val="0.25992424452838575"/>
          <c:w val="0.93349213475369752"/>
          <c:h val="0.1129930007776914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>
                <a:latin typeface="Calibri" pitchFamily="34" charset="0"/>
              </a:defRPr>
            </a:pPr>
            <a:r>
              <a:rPr lang="ru-RU" sz="1800" b="1">
                <a:latin typeface="Calibri" pitchFamily="34" charset="0"/>
              </a:rPr>
              <a:t>Уровень развития мышления (определение  понятий,  выяснение  причин,  выявление  сходства  и различий  в объектах)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2195690778626044E-2"/>
          <c:y val="0.50911583495553669"/>
          <c:w val="0.84188397056411779"/>
          <c:h val="0.48026427015355788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Лист1!$O$111:$S$111</c:f>
              <c:strCache>
                <c:ptCount val="5"/>
                <c:pt idx="0">
                  <c:v>очень высокий </c:v>
                </c:pt>
                <c:pt idx="1">
                  <c:v>высокий </c:v>
                </c:pt>
                <c:pt idx="2">
                  <c:v>средний </c:v>
                </c:pt>
                <c:pt idx="3">
                  <c:v>низкий   </c:v>
                </c:pt>
                <c:pt idx="4">
                  <c:v>очень низкий  </c:v>
                </c:pt>
              </c:strCache>
            </c:strRef>
          </c:cat>
          <c:val>
            <c:numRef>
              <c:f>Лист1!$O$112:$S$112</c:f>
              <c:numCache>
                <c:formatCode>0%</c:formatCode>
                <c:ptCount val="5"/>
                <c:pt idx="1">
                  <c:v>0.83000000000000029</c:v>
                </c:pt>
                <c:pt idx="2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"/>
          <c:y val="0.39453043864691362"/>
          <c:w val="0.98209766816032751"/>
          <c:h val="0.10546533476956665"/>
        </c:manualLayout>
      </c:layout>
      <c:overlay val="0"/>
      <c:txPr>
        <a:bodyPr/>
        <a:lstStyle/>
        <a:p>
          <a:pPr>
            <a:defRPr sz="1200">
              <a:latin typeface="Calibri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1800">
                <a:latin typeface="Calibri" pitchFamily="34" charset="0"/>
              </a:defRPr>
            </a:pPr>
            <a:r>
              <a:rPr lang="ru-RU" sz="1800">
                <a:latin typeface="Calibri" pitchFamily="34" charset="0"/>
              </a:rPr>
              <a:t>Уровень концентрации и устойчивости внимания                          (тест Пьерона-Рузера)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909992610083115E-2"/>
          <c:y val="0.54028472145070272"/>
          <c:w val="0.95109000738991722"/>
          <c:h val="0.45807070819291701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1200">
                    <a:latin typeface="Calibri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Лист1!$R$136:$V$136</c:f>
              <c:strCache>
                <c:ptCount val="5"/>
                <c:pt idx="0">
                  <c:v>очень высокий </c:v>
                </c:pt>
                <c:pt idx="1">
                  <c:v>высокий </c:v>
                </c:pt>
                <c:pt idx="2">
                  <c:v>средний </c:v>
                </c:pt>
                <c:pt idx="3">
                  <c:v>низкий   </c:v>
                </c:pt>
                <c:pt idx="4">
                  <c:v>очень низкий   </c:v>
                </c:pt>
              </c:strCache>
            </c:strRef>
          </c:cat>
          <c:val>
            <c:numRef>
              <c:f>Лист1!$R$137:$V$137</c:f>
              <c:numCache>
                <c:formatCode>General</c:formatCode>
                <c:ptCount val="5"/>
                <c:pt idx="4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  <c:txPr>
        <a:bodyPr/>
        <a:lstStyle/>
        <a:p>
          <a:pPr>
            <a:defRPr sz="1200">
              <a:latin typeface="Calibri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Уровень учебной мотивации в школе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8.6714512798576268E-3"/>
                  <c:y val="-1.142966988281394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2.7286025866485012E-3"/>
                  <c:y val="-1.142966988281394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Лист1!$B$129:$F$129</c:f>
              <c:strCache>
                <c:ptCount val="5"/>
                <c:pt idx="0">
                  <c:v>очень высокий</c:v>
                </c:pt>
                <c:pt idx="1">
                  <c:v>высокий</c:v>
                </c:pt>
                <c:pt idx="2">
                  <c:v>средний</c:v>
                </c:pt>
                <c:pt idx="3">
                  <c:v>низкий</c:v>
                </c:pt>
                <c:pt idx="4">
                  <c:v>очень никий</c:v>
                </c:pt>
              </c:strCache>
            </c:strRef>
          </c:cat>
          <c:val>
            <c:numRef>
              <c:f>Лист1!$B$130:$F$130</c:f>
              <c:numCache>
                <c:formatCode>0%</c:formatCode>
                <c:ptCount val="5"/>
                <c:pt idx="0">
                  <c:v>0.16</c:v>
                </c:pt>
                <c:pt idx="1">
                  <c:v>0.33000000000000024</c:v>
                </c:pt>
                <c:pt idx="2">
                  <c:v>0.33000000000000024</c:v>
                </c:pt>
                <c:pt idx="3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Уровень учебной мотивации в ДЮСТЦ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Лист1!$I$129:$M$129</c:f>
              <c:strCache>
                <c:ptCount val="5"/>
                <c:pt idx="0">
                  <c:v>очень высокий</c:v>
                </c:pt>
                <c:pt idx="1">
                  <c:v>высокий</c:v>
                </c:pt>
                <c:pt idx="2">
                  <c:v>средний</c:v>
                </c:pt>
                <c:pt idx="3">
                  <c:v>низкий</c:v>
                </c:pt>
                <c:pt idx="4">
                  <c:v>очень никий</c:v>
                </c:pt>
              </c:strCache>
            </c:strRef>
          </c:cat>
          <c:val>
            <c:numRef>
              <c:f>Лист1!$I$130:$M$130</c:f>
              <c:numCache>
                <c:formatCode>0%</c:formatCode>
                <c:ptCount val="5"/>
                <c:pt idx="0">
                  <c:v>0.5</c:v>
                </c:pt>
                <c:pt idx="1">
                  <c:v>0.25</c:v>
                </c:pt>
                <c:pt idx="2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452678490268758"/>
          <c:y val="0.12782356333929801"/>
          <c:w val="0.53128793770389149"/>
          <c:h val="0.8721764366607019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Лист1!$C$158</c:f>
              <c:strCache>
                <c:ptCount val="1"/>
                <c:pt idx="0">
                  <c:v>ОЧЕНЬ ВАЖНО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Лист1!$D$157:$J$157</c:f>
              <c:strCache>
                <c:ptCount val="7"/>
                <c:pt idx="0">
                  <c:v>ВНИМАНИЕ</c:v>
                </c:pt>
                <c:pt idx="1">
                  <c:v>СМЕКАЛКА</c:v>
                </c:pt>
                <c:pt idx="2">
                  <c:v>ПАМЯТЬ</c:v>
                </c:pt>
                <c:pt idx="3">
                  <c:v>ХОРОШИЕ ОТНОШЕНИЯ С УЧИТЕЛЕМ</c:v>
                </c:pt>
                <c:pt idx="4">
                  <c:v>НЕЗАВИСИМОСТЬ, УВЕРЕННОСТЬ В СЕБЕ</c:v>
                </c:pt>
                <c:pt idx="5">
                  <c:v>ЖЕЛАНИЕ УЧИТЬСЯ</c:v>
                </c:pt>
                <c:pt idx="6">
                  <c:v>ВОЛЯ</c:v>
                </c:pt>
              </c:strCache>
            </c:strRef>
          </c:cat>
          <c:val>
            <c:numRef>
              <c:f>Лист1!$D$158:$J$158</c:f>
              <c:numCache>
                <c:formatCode>0%</c:formatCode>
                <c:ptCount val="7"/>
                <c:pt idx="1">
                  <c:v>0.16</c:v>
                </c:pt>
                <c:pt idx="2">
                  <c:v>0.08</c:v>
                </c:pt>
                <c:pt idx="5">
                  <c:v>0.5</c:v>
                </c:pt>
                <c:pt idx="6">
                  <c:v>0.16</c:v>
                </c:pt>
              </c:numCache>
            </c:numRef>
          </c:val>
        </c:ser>
        <c:ser>
          <c:idx val="1"/>
          <c:order val="1"/>
          <c:tx>
            <c:strRef>
              <c:f>Лист1!$C$159</c:f>
              <c:strCache>
                <c:ptCount val="1"/>
                <c:pt idx="0">
                  <c:v>МОЖЕТ ПРИГОДИТЬСЯ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Лист1!$D$157:$J$157</c:f>
              <c:strCache>
                <c:ptCount val="7"/>
                <c:pt idx="0">
                  <c:v>ВНИМАНИЕ</c:v>
                </c:pt>
                <c:pt idx="1">
                  <c:v>СМЕКАЛКА</c:v>
                </c:pt>
                <c:pt idx="2">
                  <c:v>ПАМЯТЬ</c:v>
                </c:pt>
                <c:pt idx="3">
                  <c:v>ХОРОШИЕ ОТНОШЕНИЯ С УЧИТЕЛЕМ</c:v>
                </c:pt>
                <c:pt idx="4">
                  <c:v>НЕЗАВИСИМОСТЬ, УВЕРЕННОСТЬ В СЕБЕ</c:v>
                </c:pt>
                <c:pt idx="5">
                  <c:v>ЖЕЛАНИЕ УЧИТЬСЯ</c:v>
                </c:pt>
                <c:pt idx="6">
                  <c:v>ВОЛЯ</c:v>
                </c:pt>
              </c:strCache>
            </c:strRef>
          </c:cat>
          <c:val>
            <c:numRef>
              <c:f>Лист1!$D$159:$J$159</c:f>
              <c:numCache>
                <c:formatCode>0%</c:formatCode>
                <c:ptCount val="7"/>
                <c:pt idx="0">
                  <c:v>0.08</c:v>
                </c:pt>
                <c:pt idx="1">
                  <c:v>0.41</c:v>
                </c:pt>
                <c:pt idx="2">
                  <c:v>0.33</c:v>
                </c:pt>
                <c:pt idx="3">
                  <c:v>0.08</c:v>
                </c:pt>
              </c:numCache>
            </c:numRef>
          </c:val>
        </c:ser>
        <c:ser>
          <c:idx val="2"/>
          <c:order val="2"/>
          <c:tx>
            <c:strRef>
              <c:f>Лист1!$C$160</c:f>
              <c:strCache>
                <c:ptCount val="1"/>
                <c:pt idx="0">
                  <c:v>НЕ ВАЖНО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Лист1!$D$157:$J$157</c:f>
              <c:strCache>
                <c:ptCount val="7"/>
                <c:pt idx="0">
                  <c:v>ВНИМАНИЕ</c:v>
                </c:pt>
                <c:pt idx="1">
                  <c:v>СМЕКАЛКА</c:v>
                </c:pt>
                <c:pt idx="2">
                  <c:v>ПАМЯТЬ</c:v>
                </c:pt>
                <c:pt idx="3">
                  <c:v>ХОРОШИЕ ОТНОШЕНИЯ С УЧИТЕЛЕМ</c:v>
                </c:pt>
                <c:pt idx="4">
                  <c:v>НЕЗАВИСИМОСТЬ, УВЕРЕННОСТЬ В СЕБЕ</c:v>
                </c:pt>
                <c:pt idx="5">
                  <c:v>ЖЕЛАНИЕ УЧИТЬСЯ</c:v>
                </c:pt>
                <c:pt idx="6">
                  <c:v>ВОЛЯ</c:v>
                </c:pt>
              </c:strCache>
            </c:strRef>
          </c:cat>
          <c:val>
            <c:numRef>
              <c:f>Лист1!$D$160:$J$160</c:f>
              <c:numCache>
                <c:formatCode>General</c:formatCode>
                <c:ptCount val="7"/>
                <c:pt idx="0" formatCode="0%">
                  <c:v>0.16</c:v>
                </c:pt>
                <c:pt idx="3">
                  <c:v>0</c:v>
                </c:pt>
                <c:pt idx="5" formatCode="0%">
                  <c:v>0.16</c:v>
                </c:pt>
                <c:pt idx="6" formatCode="0%">
                  <c:v>0.41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0513536"/>
        <c:axId val="110519424"/>
        <c:axId val="0"/>
      </c:bar3DChart>
      <c:catAx>
        <c:axId val="11051353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10519424"/>
        <c:crosses val="autoZero"/>
        <c:auto val="1"/>
        <c:lblAlgn val="ctr"/>
        <c:lblOffset val="100"/>
        <c:noMultiLvlLbl val="0"/>
      </c:catAx>
      <c:valAx>
        <c:axId val="110519424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10513536"/>
        <c:crosses val="autoZero"/>
        <c:crossBetween val="between"/>
      </c:valAx>
    </c:plotArea>
    <c:legend>
      <c:legendPos val="t"/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07328-94DF-4238-B8D4-A6D09795DF6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DFFDF-BC58-4AD7-8487-397631E8CAE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D746B-352B-42F6-B110-B869F04D82C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84673-7A06-4CD6-AF89-9C24286ABC4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DEE8E-34A8-4EFE-8CB3-D23D03A2446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C652E-54A7-4190-8526-CE208D589EF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B7B8E-ABDA-4719-9B23-070F8566FB6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DFD34-3ABE-49FF-8B2D-8F2C64B60E7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F50A5-8FF7-4287-A8A0-70858F34B9B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F556C-8EE9-4CAA-9A24-A2C93905F6F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CE017-6216-4B1B-B9D6-EBF486336F4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E14FD10-77F8-43E5-B3A8-8DBC2E3318F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142976" y="2143116"/>
            <a:ext cx="5643602" cy="2428892"/>
          </a:xfrm>
          <a:noFill/>
        </p:spPr>
        <p:txBody>
          <a:bodyPr/>
          <a:lstStyle/>
          <a:p>
            <a:pPr eaLnBrk="1" hangingPunct="1"/>
            <a:r>
              <a:rPr lang="ru-RU" sz="6600" b="1" dirty="0" smtClean="0">
                <a:solidFill>
                  <a:srgbClr val="612F19"/>
                </a:solidFill>
              </a:rPr>
              <a:t>«Классная академия»</a:t>
            </a:r>
            <a:r>
              <a:rPr lang="ru-RU" sz="3600" b="1" dirty="0" smtClean="0">
                <a:solidFill>
                  <a:schemeClr val="tx1"/>
                </a:solidFill>
              </a:rPr>
              <a:t/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2800" b="1" i="1" dirty="0" smtClean="0">
                <a:solidFill>
                  <a:srgbClr val="612F19"/>
                </a:solidFill>
              </a:rPr>
              <a:t>авторская программа</a:t>
            </a:r>
            <a:endParaRPr lang="es-ES" sz="2800" b="1" dirty="0" smtClean="0">
              <a:solidFill>
                <a:srgbClr val="612F19"/>
              </a:solidFill>
            </a:endParaRPr>
          </a:p>
        </p:txBody>
      </p:sp>
      <p:sp>
        <p:nvSpPr>
          <p:cNvPr id="2051" name="Rectangle 122"/>
          <p:cNvSpPr>
            <a:spLocks noChangeArrowheads="1"/>
          </p:cNvSpPr>
          <p:nvPr/>
        </p:nvSpPr>
        <p:spPr bwMode="auto">
          <a:xfrm>
            <a:off x="857224" y="4786322"/>
            <a:ext cx="4071937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b="1" dirty="0">
                <a:solidFill>
                  <a:srgbClr val="422C16"/>
                </a:solidFill>
              </a:rPr>
              <a:t>Автор: </a:t>
            </a:r>
            <a:r>
              <a:rPr lang="ru-RU" dirty="0">
                <a:solidFill>
                  <a:srgbClr val="422C16"/>
                </a:solidFill>
              </a:rPr>
              <a:t>методист ДЮСТЦ г. Чита</a:t>
            </a:r>
            <a:endParaRPr lang="es-ES" dirty="0">
              <a:solidFill>
                <a:srgbClr val="422C16"/>
              </a:solidFill>
            </a:endParaRPr>
          </a:p>
          <a:p>
            <a:r>
              <a:rPr lang="ru-RU" b="1" dirty="0">
                <a:solidFill>
                  <a:srgbClr val="422C16"/>
                </a:solidFill>
              </a:rPr>
              <a:t>Миронова Т.В.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196752"/>
            <a:ext cx="7772400" cy="792087"/>
          </a:xfrm>
        </p:spPr>
        <p:txBody>
          <a:bodyPr/>
          <a:lstStyle/>
          <a:p>
            <a:r>
              <a:rPr lang="ru-RU" sz="2400" b="1" dirty="0" smtClean="0">
                <a:solidFill>
                  <a:srgbClr val="633809"/>
                </a:solidFill>
                <a:latin typeface="Calibri" pitchFamily="34" charset="0"/>
              </a:rPr>
              <a:t>ОПРЕДЕЛЕНИЕ ТИПА ЛИЧНОСТИ УЧАЩИХСЯ ДЮСТЦ МЕТОДОМ ОПРОСА ПЕДАГОГОВ</a:t>
            </a:r>
            <a:endParaRPr lang="ru-RU" sz="2400" b="1" dirty="0">
              <a:solidFill>
                <a:srgbClr val="633809"/>
              </a:solidFill>
              <a:latin typeface="Calibri" pitchFamily="34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755576" y="2060848"/>
          <a:ext cx="8280920" cy="46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196752"/>
            <a:ext cx="7772400" cy="1008112"/>
          </a:xfrm>
        </p:spPr>
        <p:txBody>
          <a:bodyPr/>
          <a:lstStyle/>
          <a:p>
            <a:r>
              <a:rPr lang="ru-RU" sz="3600" b="1" dirty="0" smtClean="0">
                <a:solidFill>
                  <a:srgbClr val="633809"/>
                </a:solidFill>
                <a:latin typeface="Calibri" pitchFamily="34" charset="0"/>
              </a:rPr>
              <a:t>ПСИХОЛОГИЧЕСКАЯ ДИАГНОСТИКА</a:t>
            </a:r>
            <a:endParaRPr lang="ru-RU" sz="3600" b="1" dirty="0">
              <a:solidFill>
                <a:srgbClr val="633809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2204864"/>
            <a:ext cx="3727837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2204864"/>
            <a:ext cx="3530449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 descr="C:\Users\PC-Home\Desktop\К ПРЕЗЕНТАЦИИ\Видео с урока\11-11-2016_09-56-17\IMG_20161111_10284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7824" y="4365104"/>
            <a:ext cx="3240360" cy="24302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008112"/>
          </a:xfrm>
        </p:spPr>
        <p:txBody>
          <a:bodyPr/>
          <a:lstStyle/>
          <a:p>
            <a:r>
              <a:rPr lang="ru-RU" sz="3600" dirty="0" smtClean="0">
                <a:solidFill>
                  <a:srgbClr val="633809"/>
                </a:solidFill>
                <a:latin typeface="Calibri" pitchFamily="34" charset="0"/>
              </a:rPr>
              <a:t>ДИАГНОСТИКА ПСИХИЧЕСКИХ ПРОЦЕССОВ</a:t>
            </a:r>
            <a:endParaRPr lang="ru-RU" sz="3600" dirty="0">
              <a:solidFill>
                <a:srgbClr val="633809"/>
              </a:solidFill>
              <a:latin typeface="Calibri" pitchFamily="34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323528" y="2924944"/>
          <a:ext cx="4392488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427984" y="2996952"/>
          <a:ext cx="4392488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107504" y="2852936"/>
          <a:ext cx="453650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755576" y="1340768"/>
            <a:ext cx="7772400" cy="100811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633809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ДИАГНОСТИКА ПСИХИЧЕСКИХ ПРОЦЕССОВ</a:t>
            </a: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33809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4139952" y="2924944"/>
          <a:ext cx="4672583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907704" y="1484784"/>
            <a:ext cx="5184576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4000" kern="0" dirty="0" smtClean="0">
                <a:solidFill>
                  <a:srgbClr val="633809"/>
                </a:solidFill>
                <a:latin typeface="Calibri" pitchFamily="34" charset="0"/>
                <a:ea typeface="+mj-ea"/>
                <a:cs typeface="+mj-cs"/>
              </a:rPr>
              <a:t>МОТИВАЦИЯ</a:t>
            </a:r>
            <a:endParaRPr kumimoji="0" lang="ru-RU" sz="4000" i="0" u="none" strike="noStrike" kern="0" cap="none" spc="0" normalizeH="0" baseline="0" noProof="0" dirty="0">
              <a:ln>
                <a:noFill/>
              </a:ln>
              <a:solidFill>
                <a:srgbClr val="633809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07504" y="2852936"/>
          <a:ext cx="4733925" cy="3381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4355976" y="2852936"/>
          <a:ext cx="4619625" cy="333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C-Home\Desktop\К ПРЕЗЕНТАЦИИ\Видео с урока\11-11-2016_09-56-17\IMG_20161111_10290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2564904"/>
            <a:ext cx="4512501" cy="3384376"/>
          </a:xfrm>
          <a:prstGeom prst="rect">
            <a:avLst/>
          </a:prstGeom>
          <a:noFill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115616" y="1340768"/>
            <a:ext cx="7772400" cy="100811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800" kern="0" dirty="0" smtClean="0">
                <a:solidFill>
                  <a:srgbClr val="633809"/>
                </a:solidFill>
                <a:latin typeface="Calibri" pitchFamily="34" charset="0"/>
                <a:ea typeface="+mj-ea"/>
                <a:cs typeface="+mj-cs"/>
              </a:rPr>
              <a:t>УРОВЕНЬ ЦЕННОСТИ ЛИЧНОСТНЫХ КАЧЕСТВ ДЛЯ ШКОЛЬНОЙ УСПЕШНОСТИ УЧАЩИХСЯ ДЮСТЦ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633809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4932040" y="2564904"/>
          <a:ext cx="3960440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62064" y="1340768"/>
            <a:ext cx="8281936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0" cap="none" spc="0" normalizeH="0" baseline="0" noProof="0" dirty="0">
              <a:ln>
                <a:noFill/>
              </a:ln>
              <a:solidFill>
                <a:srgbClr val="63380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31032" y="1844824"/>
            <a:ext cx="87129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cs typeface="Arial" pitchFamily="34" charset="0"/>
              </a:rPr>
              <a:t>Начало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cs typeface="Arial" pitchFamily="34" charset="0"/>
              </a:rPr>
              <a:t>II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6600"/>
                </a:solidFill>
                <a:effectLst/>
                <a:latin typeface="Arial" pitchFamily="34" charset="0"/>
                <a:cs typeface="Arial" pitchFamily="34" charset="0"/>
              </a:rPr>
              <a:t> апробационного этапа реализации программы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63080" y="1196752"/>
            <a:ext cx="8280920" cy="792088"/>
          </a:xfrm>
        </p:spPr>
        <p:txBody>
          <a:bodyPr/>
          <a:lstStyle/>
          <a:p>
            <a:pPr lvl="0"/>
            <a:r>
              <a:rPr lang="ru-RU" sz="3400" dirty="0" smtClean="0">
                <a:solidFill>
                  <a:srgbClr val="633809"/>
                </a:solidFill>
              </a:rPr>
              <a:t>Второе полугодие 2016-17 учебный год</a:t>
            </a:r>
            <a:endParaRPr lang="ru-RU" sz="34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67544" y="2276872"/>
            <a:ext cx="4040188" cy="423738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633809"/>
                </a:solidFill>
              </a:rPr>
              <a:t>ДЕТИ</a:t>
            </a:r>
            <a:endParaRPr lang="ru-RU" sz="2000" dirty="0">
              <a:solidFill>
                <a:srgbClr val="633809"/>
              </a:solidFill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788024" y="2276872"/>
            <a:ext cx="4041775" cy="432048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633809"/>
                </a:solidFill>
              </a:rPr>
              <a:t>ПЕДАГОГИ</a:t>
            </a:r>
            <a:endParaRPr lang="ru-RU" sz="2000" dirty="0">
              <a:solidFill>
                <a:srgbClr val="633809"/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860032" y="2780928"/>
            <a:ext cx="4042792" cy="407707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Познакомились с детьми, участниками группы, с правилами работы группы и распорядком занятий</a:t>
            </a:r>
          </a:p>
          <a:p>
            <a:pPr>
              <a:buFont typeface="+mj-lt"/>
              <a:buAutoNum type="arabicPeriod"/>
            </a:pPr>
            <a:r>
              <a:rPr lang="ru-RU" sz="1400" dirty="0" smtClean="0"/>
              <a:t>В рамках теоретических лекториев с педагогами, получили знания об учебной, познавательной, эмоционально-волевой видах деятельности учащихся</a:t>
            </a:r>
          </a:p>
          <a:p>
            <a:pPr>
              <a:buFont typeface="+mj-lt"/>
              <a:buAutoNum type="arabicPeriod"/>
            </a:pPr>
            <a:r>
              <a:rPr lang="ru-RU" sz="1400" dirty="0" smtClean="0"/>
              <a:t>Получили возможность наблюдать за работой детей в новых нестандартных условиях обучения, выстраивать новые отношения с детьми</a:t>
            </a:r>
          </a:p>
          <a:p>
            <a:pPr>
              <a:buFont typeface="+mj-lt"/>
              <a:buAutoNum type="arabicPeriod"/>
            </a:pPr>
            <a:r>
              <a:rPr lang="ru-RU" sz="1400" dirty="0" smtClean="0"/>
              <a:t>Пополнили свой профессиональный багаж новыми приемами и способами развития познавательной, эмоционально-волевой деятельности, </a:t>
            </a:r>
            <a:r>
              <a:rPr lang="ru-RU" sz="1400" dirty="0" err="1" smtClean="0"/>
              <a:t>мотиваци</a:t>
            </a:r>
            <a:r>
              <a:rPr lang="ru-RU" sz="1400" dirty="0" smtClean="0"/>
              <a:t> к учению</a:t>
            </a:r>
            <a:endParaRPr lang="ru-RU" sz="1400" dirty="0"/>
          </a:p>
        </p:txBody>
      </p:sp>
      <p:sp>
        <p:nvSpPr>
          <p:cNvPr id="11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179512" y="2672239"/>
            <a:ext cx="4392488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1" hangingPunct="1">
              <a:spcBef>
                <a:spcPct val="0"/>
              </a:spcBef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ознакомились друг с другом и педагогами,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участниками группы, с правилами работы группы и распорядком занятий</a:t>
            </a:r>
          </a:p>
          <a:p>
            <a:pPr algn="just">
              <a:spcBef>
                <a:spcPct val="0"/>
              </a:spcBef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олучили начальные представления об основных видах учебной деятельности, изучили некоторые базовые способы овладения основными элементами познавательной и эмоционально-волевой деятельности</a:t>
            </a:r>
          </a:p>
          <a:p>
            <a:pPr algn="just">
              <a:spcBef>
                <a:spcPct val="0"/>
              </a:spcBef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Ч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ерез систему специальных продуктивных упражнений дети, учились развивать внимание, память и речь. Осваивали способы рефлексии и приемы мотивации к учению, повышали уровень своей коммуникативной компетентности</a:t>
            </a:r>
          </a:p>
          <a:p>
            <a:pPr algn="just">
              <a:spcBef>
                <a:spcPct val="0"/>
              </a:spcBef>
              <a:buFont typeface="+mj-lt"/>
              <a:buAutoNum type="arabicPeriod"/>
            </a:pPr>
            <a:r>
              <a:rPr lang="ru-RU" sz="1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У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чащимся были созданы условия для формирования образовательной потребности, стремления к познанию и творчеству.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259632" y="1268760"/>
            <a:ext cx="7632848" cy="7920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633809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ПРАКТИЧЕСКАЯ</a:t>
            </a:r>
            <a:r>
              <a:rPr kumimoji="0" lang="ru-RU" sz="3600" b="1" i="0" u="none" strike="noStrike" kern="0" cap="none" spc="0" normalizeH="0" noProof="0" dirty="0" smtClean="0">
                <a:ln>
                  <a:noFill/>
                </a:ln>
                <a:solidFill>
                  <a:srgbClr val="633809"/>
                </a:solidFill>
                <a:effectLst/>
                <a:uLnTx/>
                <a:uFillTx/>
                <a:latin typeface="Calibri" pitchFamily="34" charset="0"/>
                <a:ea typeface="+mj-ea"/>
                <a:cs typeface="+mj-cs"/>
              </a:rPr>
              <a:t> РАБОТА</a:t>
            </a:r>
            <a:endParaRPr kumimoji="0" lang="ru-RU" sz="3600" b="1" i="0" u="none" strike="noStrike" kern="0" cap="none" spc="0" normalizeH="0" baseline="0" noProof="0" dirty="0">
              <a:ln>
                <a:noFill/>
              </a:ln>
              <a:solidFill>
                <a:srgbClr val="633809"/>
              </a:solidFill>
              <a:effectLst/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988840"/>
            <a:ext cx="2736303" cy="2334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 descr="C:\Users\PC-Home\Desktop\К ПРЕЗЕНТАЦИИ\Видео с урока\11-11-2016_09-56-17\IMG_20161111_102754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28184" y="4365104"/>
            <a:ext cx="2784308" cy="2232248"/>
          </a:xfrm>
          <a:prstGeom prst="rect">
            <a:avLst/>
          </a:prstGeom>
          <a:noFill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808" y="4365104"/>
            <a:ext cx="3312368" cy="2309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 descr="C:\Users\PC-Home\Desktop\К ПРЕЗЕНТАЦИИ\Видео с урока\IMG_20161111_104719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2160" y="1988840"/>
            <a:ext cx="3054485" cy="2290864"/>
          </a:xfrm>
          <a:prstGeom prst="rect">
            <a:avLst/>
          </a:prstGeom>
          <a:noFill/>
        </p:spPr>
      </p:pic>
      <p:pic>
        <p:nvPicPr>
          <p:cNvPr id="3079" name="Picture 7" descr="C:\Users\PC-Home\Desktop\К ПРЕЗЕНТАЦИИ\Видео с урока\IMG_20161111_105448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15816" y="1988840"/>
            <a:ext cx="3072342" cy="2304256"/>
          </a:xfrm>
          <a:prstGeom prst="rect">
            <a:avLst/>
          </a:prstGeom>
          <a:noFill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4392324"/>
            <a:ext cx="2592288" cy="2247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95736" y="1484784"/>
            <a:ext cx="64087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БЛАНК ДИАГНОСТИЧЕСКОГО ИССЛЕДОВАНИЯ</a:t>
            </a:r>
            <a:endParaRPr kumimoji="0" lang="ru-RU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Дата </a:t>
            </a:r>
            <a:r>
              <a:rPr kumimoji="0" lang="ru-RU" sz="11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02.11.2016г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Фамилия, имя ребенка ************</a:t>
            </a:r>
            <a:endParaRPr kumimoji="0" lang="ru-RU" sz="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Код	</a:t>
            </a:r>
            <a:r>
              <a:rPr kumimoji="0" lang="ru-RU" sz="11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КДд3</a:t>
            </a:r>
            <a:endParaRPr kumimoji="0" lang="ru-RU" sz="1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39752" y="2348880"/>
            <a:ext cx="130837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 smtClean="0"/>
              <a:t>Таблицы </a:t>
            </a:r>
            <a:r>
              <a:rPr lang="ru-RU" sz="1100" dirty="0" err="1" smtClean="0"/>
              <a:t>Шульте</a:t>
            </a:r>
            <a:endParaRPr lang="ru-RU" sz="1100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267744" y="2708920"/>
          <a:ext cx="5976663" cy="648072"/>
        </p:xfrm>
        <a:graphic>
          <a:graphicData uri="http://schemas.openxmlformats.org/drawingml/2006/table">
            <a:tbl>
              <a:tblPr/>
              <a:tblGrid>
                <a:gridCol w="1195811"/>
                <a:gridCol w="1195213"/>
                <a:gridCol w="1195213"/>
                <a:gridCol w="1195213"/>
                <a:gridCol w="1195213"/>
              </a:tblGrid>
              <a:tr h="1906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 таблица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 таблица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 таблица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4 таблица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Время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1,01,45 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нн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1,15нн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1,02,76нн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1,07,97нн</a:t>
                      </a:r>
                      <a:endParaRPr lang="ru-RU" sz="1000" b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7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Кол-во ошибок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339752" y="3429000"/>
            <a:ext cx="27718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Уровень развития восприятия 8-9б</a:t>
            </a:r>
            <a:endParaRPr kumimoji="0" lang="ru-RU" sz="1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195736" y="3717032"/>
          <a:ext cx="5976663" cy="648072"/>
        </p:xfrm>
        <a:graphic>
          <a:graphicData uri="http://schemas.openxmlformats.org/drawingml/2006/table">
            <a:tbl>
              <a:tblPr/>
              <a:tblGrid>
                <a:gridCol w="1500273"/>
                <a:gridCol w="1205665"/>
                <a:gridCol w="286266"/>
                <a:gridCol w="1491931"/>
                <a:gridCol w="1492528"/>
              </a:tblGrid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 рисунок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 рисунок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 рисунок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Время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24ꞌ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Кол-во изображений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633" marR="6563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2483768" y="4437112"/>
            <a:ext cx="111561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Мышление</a:t>
            </a:r>
            <a:endParaRPr kumimoji="0" lang="ru-RU" sz="1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2195736" y="4725144"/>
          <a:ext cx="5976661" cy="580757"/>
        </p:xfrm>
        <a:graphic>
          <a:graphicData uri="http://schemas.openxmlformats.org/drawingml/2006/table">
            <a:tbl>
              <a:tblPr/>
              <a:tblGrid>
                <a:gridCol w="381489"/>
                <a:gridCol w="234663"/>
                <a:gridCol w="237655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  <a:gridCol w="284603"/>
              </a:tblGrid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0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19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Балл</a:t>
                      </a:r>
                      <a:endParaRPr lang="ru-RU" sz="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 anchor="ctr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+-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+-</a:t>
                      </a:r>
                      <a:endParaRPr lang="ru-RU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5863" marR="65863" marT="0" marB="0">
                    <a:lnL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411760" y="5445224"/>
            <a:ext cx="449999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Тест </a:t>
            </a:r>
            <a:r>
              <a:rPr kumimoji="0" lang="ru-RU" sz="1100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Пьерона-Рузера</a:t>
            </a:r>
            <a:r>
              <a:rPr kumimoji="0" lang="ru-RU" sz="110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Кол-во обработанных фигур -  43(0,31)</a:t>
            </a:r>
            <a:endParaRPr kumimoji="0" lang="ru-RU" sz="1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31640" y="1340768"/>
            <a:ext cx="7488832" cy="5400600"/>
          </a:xfrm>
        </p:spPr>
        <p:txBody>
          <a:bodyPr/>
          <a:lstStyle/>
          <a:p>
            <a:pPr algn="l"/>
            <a:r>
              <a:rPr lang="ru-RU" sz="1200" b="1" dirty="0" smtClean="0"/>
              <a:t>Образец примерного согласия родителей (опекунов) на психологическое сопровождение учащегося в учреждении дополнительного образования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Я, </a:t>
            </a:r>
            <a:r>
              <a:rPr lang="ru-RU" sz="1200" dirty="0" err="1" smtClean="0"/>
              <a:t>__________________________________________________согласен</a:t>
            </a:r>
            <a:r>
              <a:rPr lang="ru-RU" sz="1200" dirty="0" smtClean="0"/>
              <a:t> (согласна)   на  </a:t>
            </a:r>
            <a:r>
              <a:rPr lang="ru-RU" sz="1200" dirty="0" err="1" smtClean="0"/>
              <a:t>психолого</a:t>
            </a:r>
            <a:r>
              <a:rPr lang="ru-RU" sz="1200" dirty="0" smtClean="0"/>
              <a:t>- педагогическое сопровождение моего ребенка _____________________________________________________</a:t>
            </a:r>
            <a:br>
              <a:rPr lang="ru-RU" sz="1200" dirty="0" smtClean="0"/>
            </a:br>
            <a:r>
              <a:rPr lang="ru-RU" sz="1200" dirty="0" smtClean="0"/>
              <a:t>Психологическое сопровождение ребенка включает в себя:</a:t>
            </a:r>
            <a:br>
              <a:rPr lang="ru-RU" sz="1200" dirty="0" smtClean="0"/>
            </a:br>
            <a:r>
              <a:rPr lang="ru-RU" sz="1200" dirty="0" smtClean="0"/>
              <a:t>- психологическую диагностику;</a:t>
            </a:r>
            <a:br>
              <a:rPr lang="ru-RU" sz="1200" dirty="0" smtClean="0"/>
            </a:br>
            <a:r>
              <a:rPr lang="ru-RU" sz="1200" dirty="0" smtClean="0"/>
              <a:t>- участие ребенка в развивающих занятиях;</a:t>
            </a:r>
            <a:br>
              <a:rPr lang="ru-RU" sz="1200" dirty="0" smtClean="0"/>
            </a:br>
            <a:r>
              <a:rPr lang="ru-RU" sz="1200" dirty="0" smtClean="0"/>
              <a:t>- консультирование родителей (по желанию)</a:t>
            </a:r>
            <a:br>
              <a:rPr lang="ru-RU" sz="1200" dirty="0" smtClean="0"/>
            </a:br>
            <a:r>
              <a:rPr lang="ru-RU" sz="1200" dirty="0" smtClean="0"/>
              <a:t>- при необходимости - посещение ребенком коррекционно-развивающих занятий;</a:t>
            </a:r>
            <a:br>
              <a:rPr lang="ru-RU" sz="1200" dirty="0" smtClean="0"/>
            </a:br>
            <a:r>
              <a:rPr lang="ru-RU" sz="1200" dirty="0" smtClean="0"/>
              <a:t> </a:t>
            </a:r>
            <a:r>
              <a:rPr lang="ru-RU" sz="1200" u="sng" dirty="0" smtClean="0"/>
              <a:t>Психолог обязуется: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- предоставлять информацию о результатах психологического обследования ребенка при обращении родителей (опекунов);</a:t>
            </a:r>
            <a:br>
              <a:rPr lang="ru-RU" sz="1200" dirty="0" smtClean="0"/>
            </a:br>
            <a:r>
              <a:rPr lang="ru-RU" sz="1200" dirty="0" smtClean="0"/>
              <a:t>- не разглашать личную информацию, полученную в процессе индивидуальной беседы с ребенком и его родителями (опекунами).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b="1" i="1" dirty="0" smtClean="0"/>
              <a:t>Конфиденциальность может быть нарушена в следующих ситуациях: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Если ребенок сообщит о намерении нанести серьезный вред себе или другим лицам</a:t>
            </a:r>
            <a:br>
              <a:rPr lang="ru-RU" sz="1200" dirty="0" smtClean="0"/>
            </a:br>
            <a:r>
              <a:rPr lang="ru-RU" sz="1200" dirty="0" smtClean="0"/>
              <a:t>Если ребенок сообщит о жестоком обращении с ним или другими.</a:t>
            </a:r>
            <a:br>
              <a:rPr lang="ru-RU" sz="1200" dirty="0" smtClean="0"/>
            </a:br>
            <a:r>
              <a:rPr lang="ru-RU" sz="1200" dirty="0" smtClean="0"/>
              <a:t>Если материалы индивидуальной работы будут затребованы правоохранительными органами.</a:t>
            </a:r>
            <a:br>
              <a:rPr lang="ru-RU" sz="1200" dirty="0" smtClean="0"/>
            </a:br>
            <a:r>
              <a:rPr lang="ru-RU" sz="1200" b="1" i="1" dirty="0" smtClean="0"/>
              <a:t>О таких ситуациях Вы будете информированы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u="sng" dirty="0" smtClean="0"/>
              <a:t>Родители (опекуны) имеют право: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         .  обратиться к психологу учреждения по интересующему вопросу;</a:t>
            </a:r>
            <a:br>
              <a:rPr lang="ru-RU" sz="1200" dirty="0" smtClean="0"/>
            </a:br>
            <a:r>
              <a:rPr lang="ru-RU" sz="1200" dirty="0" smtClean="0"/>
              <a:t>отказаться от  психологического  сопровождения ребенка  (или  отдельных  его  компонентов указанных выше), предоставив психологу учреждения заявление об отказе на имя директора УДО.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« _________»  ______________________20_________г.                       </a:t>
            </a:r>
            <a:br>
              <a:rPr lang="ru-RU" sz="1200" dirty="0" smtClean="0"/>
            </a:br>
            <a:r>
              <a:rPr lang="en-US" sz="1200" b="1" dirty="0" smtClean="0"/>
              <a:t>_________________________</a:t>
            </a:r>
            <a:r>
              <a:rPr lang="ru-RU" sz="1200" b="1" dirty="0" smtClean="0"/>
              <a:t>   (</a:t>
            </a:r>
            <a:r>
              <a:rPr lang="ru-RU" sz="1200" b="1" baseline="-25000" dirty="0" smtClean="0"/>
              <a:t>подпись</a:t>
            </a:r>
            <a:r>
              <a:rPr lang="ru-RU" sz="1200" b="1" dirty="0" smtClean="0"/>
              <a:t>)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mybloginfo.ru/uploads/posts/2013-04/1365418369_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343359"/>
            <a:ext cx="3119880" cy="351464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285860"/>
            <a:ext cx="7929618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633809"/>
                </a:solidFill>
              </a:rPr>
              <a:t>ПРОГРАММА  АДРЕСОВАНА</a:t>
            </a:r>
            <a:endParaRPr lang="ru-RU" sz="3600" dirty="0">
              <a:solidFill>
                <a:srgbClr val="63380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1802" y="2643182"/>
            <a:ext cx="5929354" cy="3357586"/>
          </a:xfrm>
        </p:spPr>
        <p:txBody>
          <a:bodyPr/>
          <a:lstStyle/>
          <a:p>
            <a:r>
              <a:rPr lang="ru-RU" sz="2800" dirty="0" smtClean="0"/>
              <a:t>Детям, учащимся УДО с трудностями в обучении, в возрасте 7 – 9 лет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/>
              <a:t>Педагогам УДО, работающим с детьми, испытывающими трудности в обучении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115616" y="1268760"/>
            <a:ext cx="5616624" cy="1224136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633809"/>
                </a:solidFill>
              </a:rPr>
              <a:t>Трудности, выявленные при реализации программы</a:t>
            </a:r>
            <a:endParaRPr lang="ru-RU" sz="3200" dirty="0">
              <a:solidFill>
                <a:srgbClr val="633809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79512" y="2852936"/>
            <a:ext cx="8640960" cy="3915816"/>
          </a:xfrm>
        </p:spPr>
        <p:txBody>
          <a:bodyPr/>
          <a:lstStyle/>
          <a:p>
            <a:pPr marL="514350" indent="-514350" algn="l">
              <a:buFont typeface="+mj-lt"/>
              <a:buAutoNum type="arabicPeriod"/>
            </a:pPr>
            <a:r>
              <a:rPr lang="ru-RU" sz="2400" dirty="0" smtClean="0"/>
              <a:t>Подготовительный этап занял больше планируемого времени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400" dirty="0" smtClean="0"/>
              <a:t>Сложно подобрать и скоординировать время занятий удобное для всех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400" dirty="0" smtClean="0"/>
              <a:t>Теоретические занятия с педагогами встроить в общий план методической работы 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sz="2400" dirty="0" smtClean="0"/>
              <a:t>Требуется дополнительное время и усилия, чтобы убедить в значимости и важности предлагаемых занятий педагогов, родителей и учащихся</a:t>
            </a:r>
            <a:endParaRPr lang="ru-RU" sz="2400" dirty="0"/>
          </a:p>
        </p:txBody>
      </p:sp>
      <p:pic>
        <p:nvPicPr>
          <p:cNvPr id="34818" name="Picture 2" descr="C:\Users\PC-Home\Desktop\0_91dc9_f516ce83_L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8224" y="1196752"/>
            <a:ext cx="2555776" cy="17011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C-Home\Desktop\Desktop\МОЁ\МОИ КАРТИНКИ\для Тани\шар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24744"/>
            <a:ext cx="9144000" cy="573325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25144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633809"/>
                </a:solidFill>
              </a:rPr>
              <a:t>Спасибо за внимание!</a:t>
            </a:r>
            <a:endParaRPr lang="ru-RU" b="1" dirty="0">
              <a:solidFill>
                <a:srgbClr val="63380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1071546"/>
            <a:ext cx="8229600" cy="1071556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rgbClr val="633809"/>
                </a:solidFill>
              </a:rPr>
              <a:t>ЦЕЛЬ ПРОГРАММЫ: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878" y="2071678"/>
            <a:ext cx="8501122" cy="450057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		</a:t>
            </a:r>
            <a:r>
              <a:rPr lang="ru-RU" sz="2800" dirty="0" smtClean="0"/>
              <a:t>Развитие общих способностей к учению и коррекция индивидуальных недостатков развития у учащихся УДО с трудностями в обучении, посредством развития основных универсальных учебных действий, установления конструктивных отношений с педагогом и повышения профессиональной компетентности специалистов УДО, работающих с данной категорией учащихся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571472" y="128586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rgbClr val="633809"/>
                </a:solidFill>
              </a:rPr>
              <a:t>ПРИЧИНА ТРУДНОСТЕЙ В ОБУЧЕНИИ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4043378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умственная отсталость (легкая степень олигофрении); </a:t>
            </a:r>
          </a:p>
          <a:p>
            <a:pPr eaLnBrk="1" hangingPunct="1"/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временная задержка психического развития; </a:t>
            </a:r>
          </a:p>
          <a:p>
            <a:pPr eaLnBrk="1" hangingPunct="1"/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педагогическая запущенность; </a:t>
            </a:r>
          </a:p>
          <a:p>
            <a:pPr eaLnBrk="1" hangingPunct="1"/>
            <a:r>
              <a:rPr lang="ru-RU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ограниченные возможности здоровья (ослабленный слух, зрение и пр.); </a:t>
            </a:r>
          </a:p>
          <a:p>
            <a:pPr eaLnBrk="1" hangingPunct="1"/>
            <a:r>
              <a:rPr lang="ru-RU" sz="24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недостаточный уровень </a:t>
            </a:r>
            <a:r>
              <a:rPr lang="ru-RU" sz="2400" dirty="0" err="1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сформированности</a:t>
            </a:r>
            <a:r>
              <a:rPr lang="ru-RU" sz="240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отдельных психических функций на фоне нормального психического развития.</a:t>
            </a:r>
            <a:endParaRPr lang="ru-RU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1214422"/>
            <a:ext cx="7772400" cy="785818"/>
          </a:xfrm>
        </p:spPr>
        <p:txBody>
          <a:bodyPr/>
          <a:lstStyle/>
          <a:p>
            <a:r>
              <a:rPr lang="ru-RU" sz="3600" dirty="0" smtClean="0">
                <a:solidFill>
                  <a:srgbClr val="633809"/>
                </a:solidFill>
                <a:latin typeface="Calibri"/>
              </a:rPr>
              <a:t>I</a:t>
            </a:r>
            <a:r>
              <a:rPr lang="en-US" sz="3600" dirty="0" smtClean="0">
                <a:solidFill>
                  <a:srgbClr val="633809"/>
                </a:solidFill>
                <a:latin typeface="Calibri"/>
              </a:rPr>
              <a:t>II</a:t>
            </a:r>
            <a:r>
              <a:rPr lang="ru-RU" sz="3600" dirty="0" smtClean="0">
                <a:solidFill>
                  <a:srgbClr val="633809"/>
                </a:solidFill>
                <a:latin typeface="Calibri"/>
              </a:rPr>
              <a:t>  ЭТАПА РЕАЛИЗАЦИИ ПРОГРАММЫ</a:t>
            </a:r>
            <a:endParaRPr lang="ru-RU" sz="3600" dirty="0">
              <a:solidFill>
                <a:srgbClr val="633809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071678"/>
            <a:ext cx="8501122" cy="6000792"/>
          </a:xfrm>
        </p:spPr>
        <p:txBody>
          <a:bodyPr/>
          <a:lstStyle/>
          <a:p>
            <a:pPr marL="571500" indent="-571500" algn="l"/>
            <a:r>
              <a:rPr lang="en-US" sz="2400" u="sng" dirty="0" smtClean="0">
                <a:latin typeface="Calibri"/>
              </a:rPr>
              <a:t>I</a:t>
            </a:r>
            <a:r>
              <a:rPr lang="ru-RU" sz="2400" u="sng" dirty="0" smtClean="0">
                <a:latin typeface="Calibri"/>
              </a:rPr>
              <a:t> </a:t>
            </a:r>
            <a:r>
              <a:rPr lang="ru-RU" sz="2000" u="sng" dirty="0" smtClean="0">
                <a:latin typeface="Calibri"/>
              </a:rPr>
              <a:t>этап</a:t>
            </a:r>
            <a:r>
              <a:rPr lang="ru-RU" sz="2000" dirty="0" smtClean="0">
                <a:latin typeface="Calibri"/>
              </a:rPr>
              <a:t>:  </a:t>
            </a:r>
            <a:r>
              <a:rPr lang="ru-RU" sz="2000" b="1" dirty="0" smtClean="0">
                <a:latin typeface="Calibri"/>
              </a:rPr>
              <a:t>ПОДГОТОВИТЕЛЬНЫЙ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sz="2000" dirty="0" smtClean="0">
                <a:latin typeface="Calibri"/>
              </a:rPr>
              <a:t>Диагностическое исследование (опрос педагогов, анкеты, тесты)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sz="2000" dirty="0" smtClean="0">
                <a:latin typeface="Calibri"/>
              </a:rPr>
              <a:t>Отбор учащихся, формирование групп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sz="2000" dirty="0" smtClean="0">
                <a:latin typeface="Calibri"/>
              </a:rPr>
              <a:t>Организационные мероприятия</a:t>
            </a:r>
          </a:p>
          <a:p>
            <a:pPr marL="571500" indent="-571500" algn="l"/>
            <a:r>
              <a:rPr lang="ru-RU" sz="2000" u="sng" dirty="0" smtClean="0">
                <a:latin typeface="Calibri"/>
              </a:rPr>
              <a:t>I</a:t>
            </a:r>
            <a:r>
              <a:rPr lang="en-US" sz="2000" u="sng" dirty="0" smtClean="0">
                <a:latin typeface="Calibri"/>
              </a:rPr>
              <a:t>I</a:t>
            </a:r>
            <a:r>
              <a:rPr lang="ru-RU" sz="2000" u="sng" dirty="0" smtClean="0">
                <a:latin typeface="Calibri"/>
              </a:rPr>
              <a:t> этап</a:t>
            </a:r>
            <a:r>
              <a:rPr lang="ru-RU" sz="2000" dirty="0" smtClean="0">
                <a:latin typeface="Calibri"/>
              </a:rPr>
              <a:t>: </a:t>
            </a:r>
            <a:r>
              <a:rPr lang="ru-RU" sz="2000" b="1" dirty="0" smtClean="0">
                <a:latin typeface="Calibri"/>
              </a:rPr>
              <a:t>ОСНОВНОЙ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sz="2000" dirty="0" smtClean="0">
                <a:latin typeface="Calibri"/>
              </a:rPr>
              <a:t>Реализация плана теоретической подготовки педагогов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sz="2000" dirty="0" smtClean="0">
                <a:latin typeface="Calibri"/>
              </a:rPr>
              <a:t>Реализация плана практических занятий учащихся совместно с педагогами</a:t>
            </a:r>
          </a:p>
          <a:p>
            <a:pPr marL="571500" indent="-571500" algn="l"/>
            <a:r>
              <a:rPr lang="ru-RU" sz="2000" u="sng" dirty="0" smtClean="0">
                <a:latin typeface="Calibri"/>
              </a:rPr>
              <a:t>I</a:t>
            </a:r>
            <a:r>
              <a:rPr lang="en-US" sz="2000" u="sng" dirty="0" smtClean="0">
                <a:latin typeface="Calibri"/>
              </a:rPr>
              <a:t>II</a:t>
            </a:r>
            <a:r>
              <a:rPr lang="ru-RU" sz="2000" u="sng" dirty="0" smtClean="0">
                <a:latin typeface="Calibri"/>
              </a:rPr>
              <a:t> этап</a:t>
            </a:r>
            <a:r>
              <a:rPr lang="ru-RU" sz="2000" dirty="0" smtClean="0">
                <a:latin typeface="Calibri"/>
              </a:rPr>
              <a:t>: </a:t>
            </a:r>
            <a:r>
              <a:rPr lang="ru-RU" sz="2000" b="1" dirty="0" smtClean="0">
                <a:latin typeface="Calibri"/>
              </a:rPr>
              <a:t>ЗАКЛЮЧИТЕЛЬНЫЙ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sz="2000" dirty="0" smtClean="0">
                <a:latin typeface="Calibri"/>
              </a:rPr>
              <a:t>Заключительное диагностическое исследование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sz="2000" dirty="0" smtClean="0">
                <a:latin typeface="Calibri"/>
              </a:rPr>
              <a:t>Обобщение и анализ полученных результатов</a:t>
            </a:r>
          </a:p>
          <a:p>
            <a:pPr marL="571500" indent="-571500" algn="l">
              <a:buFont typeface="Arial" pitchFamily="34" charset="0"/>
              <a:buChar char="•"/>
            </a:pPr>
            <a:r>
              <a:rPr lang="ru-RU" sz="2000" dirty="0" smtClean="0">
                <a:latin typeface="Calibri"/>
              </a:rPr>
              <a:t>Дополнение и коррекция программы с учетом полученных данных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psychologvdou.ucoz.com/_si/0/0007838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62358" y="1071546"/>
            <a:ext cx="4581642" cy="314327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000240"/>
            <a:ext cx="3857652" cy="1714512"/>
          </a:xfrm>
        </p:spPr>
        <p:txBody>
          <a:bodyPr/>
          <a:lstStyle/>
          <a:p>
            <a:r>
              <a:rPr lang="ru-RU" sz="2800" dirty="0" smtClean="0">
                <a:solidFill>
                  <a:srgbClr val="633809"/>
                </a:solidFill>
              </a:rPr>
              <a:t>ПРИНЦИПЫ ОРГАНИЗАЦИИ ПРАКТИЧЕСКОГО ЗАНЯТИЯ</a:t>
            </a:r>
            <a:endParaRPr lang="ru-RU" sz="2800" dirty="0">
              <a:solidFill>
                <a:srgbClr val="63380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4286184"/>
            <a:ext cx="8858280" cy="2571816"/>
          </a:xfrm>
        </p:spPr>
        <p:txBody>
          <a:bodyPr/>
          <a:lstStyle/>
          <a:p>
            <a:r>
              <a:rPr lang="ru-RU" sz="2000" dirty="0" smtClean="0"/>
              <a:t>Занятия проводятся совместно: учащиеся и педагоги</a:t>
            </a:r>
          </a:p>
          <a:p>
            <a:r>
              <a:rPr lang="ru-RU" sz="2000" dirty="0" smtClean="0"/>
              <a:t>Участники располагают равными правами и обязанностями и на равных участвуют во всех групповых процессах</a:t>
            </a:r>
          </a:p>
          <a:p>
            <a:r>
              <a:rPr lang="ru-RU" sz="2000" dirty="0" smtClean="0"/>
              <a:t>Педагог выступает как «наблюдатель», «поддержка», «двигатель процесса» </a:t>
            </a:r>
          </a:p>
          <a:p>
            <a:r>
              <a:rPr lang="ru-RU" sz="2000" dirty="0" smtClean="0"/>
              <a:t>Любой процесс исключает критику, оценку, наставления, требования, нравоучения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340768"/>
            <a:ext cx="7772400" cy="650503"/>
          </a:xfrm>
        </p:spPr>
        <p:txBody>
          <a:bodyPr/>
          <a:lstStyle/>
          <a:p>
            <a:r>
              <a:rPr lang="ru-RU" sz="3600" dirty="0" smtClean="0">
                <a:solidFill>
                  <a:srgbClr val="633809"/>
                </a:solidFill>
                <a:latin typeface="Calibri" pitchFamily="34" charset="0"/>
              </a:rPr>
              <a:t>ХОД РЕАЛИЗАЦИИ ПРОГРАММЫ</a:t>
            </a:r>
            <a:endParaRPr lang="ru-RU" sz="3600" dirty="0">
              <a:solidFill>
                <a:srgbClr val="633809"/>
              </a:solidFill>
              <a:latin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2060848"/>
            <a:ext cx="2952328" cy="1440160"/>
          </a:xfrm>
        </p:spPr>
        <p:txBody>
          <a:bodyPr/>
          <a:lstStyle/>
          <a:p>
            <a:r>
              <a:rPr lang="ru-RU" b="1" dirty="0" smtClean="0">
                <a:solidFill>
                  <a:srgbClr val="006600"/>
                </a:solidFill>
              </a:rPr>
              <a:t>Диагностика </a:t>
            </a:r>
            <a:endParaRPr lang="ru-RU" sz="1400" b="1" dirty="0" smtClean="0">
              <a:solidFill>
                <a:srgbClr val="006600"/>
              </a:solidFill>
            </a:endParaRPr>
          </a:p>
          <a:p>
            <a:r>
              <a:rPr lang="ru-RU" b="1" dirty="0" smtClean="0">
                <a:solidFill>
                  <a:srgbClr val="006600"/>
                </a:solidFill>
              </a:rPr>
              <a:t>и отбор</a:t>
            </a:r>
            <a:endParaRPr lang="ru-RU" b="1" dirty="0">
              <a:solidFill>
                <a:srgbClr val="0066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15816" y="3717032"/>
            <a:ext cx="2664296" cy="2088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6136" y="4581128"/>
            <a:ext cx="288032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 descr="C:\Users\PC-Home\Desktop\К ПРЕЗЕНТАЦИИ\Видео с урока\11-11-2016_09-56-17\IMG_20161111_10290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4725144"/>
            <a:ext cx="2694446" cy="2020834"/>
          </a:xfrm>
          <a:prstGeom prst="rect">
            <a:avLst/>
          </a:prstGeom>
          <a:noFill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2120" y="2276872"/>
            <a:ext cx="2902008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2420888"/>
            <a:ext cx="2619663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4560" y="1340768"/>
            <a:ext cx="8389440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633809"/>
                </a:solidFill>
              </a:rPr>
              <a:t>Первое полугодие 2016-17 учебный год</a:t>
            </a:r>
            <a:endParaRPr lang="ru-RU" sz="3600" dirty="0">
              <a:solidFill>
                <a:srgbClr val="633809"/>
              </a:solidFill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755576" y="2630432"/>
            <a:ext cx="784887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оздана и апробирована система  психолого-педагогической диагностики причин трудностей в обучении учащихся МБОУ ДЮСТЦ, представляющая собой батарею диагностических тестов, куда вошли, тесты, направленные на диагностику познавательных процессов, выявление школьной мотивации, исследование творческих процессов, определение некоторых личностных особенностей школьников и возможных трудностей в межличностном взаимодействии.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UcPeriod"/>
              <a:tabLst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формирована рабочая группа из учащихся МБОУ ДЮСТЦ, испытывающих трудности в обучении. В группу также вошли педагоги центра, непосредственно работающие с этими детьми. Группа объединила в себе 12 учащихся (4 девочки, 8 мальчиков) и 6 педагогов центра.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268760"/>
            <a:ext cx="7941568" cy="936104"/>
          </a:xfrm>
        </p:spPr>
        <p:txBody>
          <a:bodyPr/>
          <a:lstStyle/>
          <a:p>
            <a:r>
              <a:rPr lang="ru-RU" sz="2400" b="1" dirty="0" smtClean="0">
                <a:solidFill>
                  <a:srgbClr val="633809"/>
                </a:solidFill>
                <a:latin typeface="Calibri" pitchFamily="34" charset="0"/>
              </a:rPr>
              <a:t>ВЫЯВЛЕНИЕ ТИПОВ ШКОЛЬНЫХ ТРУДНОСТЕЙ У УЧАЩИХСЯ ДЮСТЦ МЕТОДОМ ОПРОСА ПЕДАГОГОВ</a:t>
            </a:r>
            <a:endParaRPr lang="ru-RU" sz="2400" b="1" dirty="0">
              <a:solidFill>
                <a:srgbClr val="633809"/>
              </a:solidFill>
              <a:latin typeface="Calibri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79512" y="2204864"/>
          <a:ext cx="856895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9750</TotalTime>
  <Words>731</Words>
  <Application>Microsoft Office PowerPoint</Application>
  <PresentationFormat>Экран (4:3)</PresentationFormat>
  <Paragraphs>145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Diseño predeterminado</vt:lpstr>
      <vt:lpstr>«Классная академия» авторская программа</vt:lpstr>
      <vt:lpstr>ПРОГРАММА  АДРЕСОВАНА</vt:lpstr>
      <vt:lpstr>ЦЕЛЬ ПРОГРАММЫ:</vt:lpstr>
      <vt:lpstr>ПРИЧИНА ТРУДНОСТЕЙ В ОБУЧЕНИИ</vt:lpstr>
      <vt:lpstr>III  ЭТАПА РЕАЛИЗАЦИИ ПРОГРАММЫ</vt:lpstr>
      <vt:lpstr>ПРИНЦИПЫ ОРГАНИЗАЦИИ ПРАКТИЧЕСКОГО ЗАНЯТИЯ</vt:lpstr>
      <vt:lpstr>ХОД РЕАЛИЗАЦИИ ПРОГРАММЫ</vt:lpstr>
      <vt:lpstr>Первое полугодие 2016-17 учебный год</vt:lpstr>
      <vt:lpstr>ВЫЯВЛЕНИЕ ТИПОВ ШКОЛЬНЫХ ТРУДНОСТЕЙ У УЧАЩИХСЯ ДЮСТЦ МЕТОДОМ ОПРОСА ПЕДАГОГОВ</vt:lpstr>
      <vt:lpstr>ОПРЕДЕЛЕНИЕ ТИПА ЛИЧНОСТИ УЧАЩИХСЯ ДЮСТЦ МЕТОДОМ ОПРОСА ПЕДАГОГОВ</vt:lpstr>
      <vt:lpstr>ПСИХОЛОГИЧЕСКАЯ ДИАГНОСТИКА</vt:lpstr>
      <vt:lpstr>ДИАГНОСТИКА ПСИХИЧЕСКИХ ПРОЦЕССОВ</vt:lpstr>
      <vt:lpstr>Презентация PowerPoint</vt:lpstr>
      <vt:lpstr>Презентация PowerPoint</vt:lpstr>
      <vt:lpstr>Презентация PowerPoint</vt:lpstr>
      <vt:lpstr>Второе полугодие 2016-17 учебный год</vt:lpstr>
      <vt:lpstr>Презентация PowerPoint</vt:lpstr>
      <vt:lpstr>Презентация PowerPoint</vt:lpstr>
      <vt:lpstr>Образец примерного согласия родителей (опекунов) на психологическое сопровождение учащегося в учреждении дополнительного образования  Я, __________________________________________________согласен (согласна)   на  психолого- педагогическое сопровождение моего ребенка _____________________________________________________ Психологическое сопровождение ребенка включает в себя: - психологическую диагностику; - участие ребенка в развивающих занятиях; - консультирование родителей (по желанию) - при необходимости - посещение ребенком коррекционно-развивающих занятий;  Психолог обязуется: - предоставлять информацию о результатах психологического обследования ребенка при обращении родителей (опекунов); - не разглашать личную информацию, полученную в процессе индивидуальной беседы с ребенком и его родителями (опекунами).   Конфиденциальность может быть нарушена в следующих ситуациях: Если ребенок сообщит о намерении нанести серьезный вред себе или другим лицам Если ребенок сообщит о жестоком обращении с ним или другими. Если материалы индивидуальной работы будут затребованы правоохранительными органами. О таких ситуациях Вы будете информированы   Родители (опекуны) имеют право:          .  обратиться к психологу учреждения по интересующему вопросу; отказаться от  психологического  сопровождения ребенка  (или  отдельных  его  компонентов указанных выше), предоставив психологу учреждения заявление об отказе на имя директора УДО.   « _________»  ______________________20_________г.                        _________________________   (подпись)</vt:lpstr>
      <vt:lpstr>Трудности, выявленные при реализации программы</vt:lpstr>
      <vt:lpstr>Спасибо за внимание!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GordeevAV</cp:lastModifiedBy>
  <cp:revision>778</cp:revision>
  <dcterms:created xsi:type="dcterms:W3CDTF">2010-05-23T14:28:12Z</dcterms:created>
  <dcterms:modified xsi:type="dcterms:W3CDTF">2017-09-04T07:40:01Z</dcterms:modified>
</cp:coreProperties>
</file>