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69" r:id="rId7"/>
    <p:sldId id="266" r:id="rId8"/>
    <p:sldId id="271" r:id="rId9"/>
    <p:sldId id="259" r:id="rId10"/>
    <p:sldId id="268" r:id="rId11"/>
    <p:sldId id="272" r:id="rId12"/>
    <p:sldId id="267" r:id="rId13"/>
    <p:sldId id="260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372"/>
    <a:srgbClr val="7E0370"/>
    <a:srgbClr val="92278F"/>
    <a:srgbClr val="6E145F"/>
    <a:srgbClr val="C980BD"/>
    <a:srgbClr val="27AD64"/>
    <a:srgbClr val="F5DC03"/>
    <a:srgbClr val="7D0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0D6C2CEE-3A3A-4975-8022-B4DB49B9CF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351F226-49AF-46DA-AB0F-27F6F6AB73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02CC-26D0-4612-9213-E646D6255CAF}" type="datetime1">
              <a:rPr lang="ru-RU" smtClean="0"/>
              <a:pPr/>
              <a:t>05.03.2021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96DD01F-A8E1-4BF1-980B-B568F0E476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252338F-C2D7-46D2-A139-FBBB50A04F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310F-8A64-4C98-9FB6-7FEC62208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8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5067C-FA12-418D-B75A-149FF8D6903F}" type="datetime1">
              <a:rPr lang="ru-RU" smtClean="0"/>
              <a:pPr/>
              <a:t>05.03.2021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5A534-41C3-4CA2-88A3-49DCB59D7957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974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23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1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80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9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5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8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70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2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86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5A534-41C3-4CA2-88A3-49DCB59D79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0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 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угольник 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8FC297-03C5-4970-8854-2E06863FAF8E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0846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 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угольник 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BFE724-9122-4E64-A615-433DE783E23F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8433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 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угольник 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8F29E1-1A45-4E23-A0B4-ABD32A37B50C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445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 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угольник 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угольник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Текст 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4044FC-CE43-4984-B5F7-2DE2C7DDA637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6" name="Надпись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72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Надпись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72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21769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 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 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угольник 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угольник 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C753D1-5FE3-47B5-8AB7-2594E57B8E42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0140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ойной столб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 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 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угольник 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угольник 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 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9" name="Текст 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1" name="Текст 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708CCD-6D0A-49CA-9280-78BDB3A0D6C7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5102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 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 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угольник 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 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Текст 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5" name="Текст 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E106AF-A54F-405A-AF03-C882FA659A24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9752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 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угольник 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 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03E1BF-C261-4BDB-8ED7-75B22779D52D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43469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угольник 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9DBA189-D631-47FF-BE6B-7FE994AA85E1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57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 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 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угольник 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угольник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2CEA79-B4C7-465C-BCD4-451CB09748DF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4658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 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угольник 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48C9EA-18A5-43DC-8BCF-3A23B1CF8255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7851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 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6F2708-2AF8-4833-BF17-C5B7D121CA17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8620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 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угольник 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5D9D4A-DE1B-4ACB-803A-96A498CB9B37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9981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 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 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 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26E8A6-6852-4089-9DFE-A1660967C50C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9971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 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угольник 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AD9308-6B6D-4255-9DE7-36BDD4E668F9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8078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 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8C49E-CC76-4AE5-91AB-CDB444CD69CA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4483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 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415768-7BEC-4A84-9104-7FEF8C89E205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444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1AEF34E-F455-40CA-ABAB-4F5180BCFD8B}" type="datetime1">
              <a:rPr lang="ru-RU" noProof="0" smtClean="0"/>
              <a:pPr rtl="0"/>
              <a:t>05.03.2021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58063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47.png"/><Relationship Id="rId5" Type="http://schemas.openxmlformats.org/officeDocument/2006/relationships/image" Target="../media/image14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11.jpeg"/><Relationship Id="rId5" Type="http://schemas.openxmlformats.org/officeDocument/2006/relationships/image" Target="../media/image1.pn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11" Type="http://schemas.openxmlformats.org/officeDocument/2006/relationships/image" Target="../media/image19.jpeg"/><Relationship Id="rId5" Type="http://schemas.openxmlformats.org/officeDocument/2006/relationships/image" Target="../media/image14.png"/><Relationship Id="rId10" Type="http://schemas.openxmlformats.org/officeDocument/2006/relationships/image" Target="../media/image18.jpeg"/><Relationship Id="rId4" Type="http://schemas.openxmlformats.org/officeDocument/2006/relationships/image" Target="../media/image5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11" Type="http://schemas.openxmlformats.org/officeDocument/2006/relationships/image" Target="../media/image23.jpeg"/><Relationship Id="rId5" Type="http://schemas.openxmlformats.org/officeDocument/2006/relationships/image" Target="../media/image14.png"/><Relationship Id="rId10" Type="http://schemas.openxmlformats.org/officeDocument/2006/relationships/image" Target="../media/image22.jpeg"/><Relationship Id="rId4" Type="http://schemas.openxmlformats.org/officeDocument/2006/relationships/image" Target="../media/image5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11" Type="http://schemas.openxmlformats.org/officeDocument/2006/relationships/image" Target="../media/image27.jpeg"/><Relationship Id="rId5" Type="http://schemas.openxmlformats.org/officeDocument/2006/relationships/image" Target="../media/image1.png"/><Relationship Id="rId10" Type="http://schemas.openxmlformats.org/officeDocument/2006/relationships/image" Target="../media/image26.jpeg"/><Relationship Id="rId4" Type="http://schemas.openxmlformats.org/officeDocument/2006/relationships/image" Target="../media/image5.jpeg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11" Type="http://schemas.openxmlformats.org/officeDocument/2006/relationships/image" Target="../media/image30.jpeg"/><Relationship Id="rId5" Type="http://schemas.openxmlformats.org/officeDocument/2006/relationships/image" Target="../media/image14.png"/><Relationship Id="rId10" Type="http://schemas.openxmlformats.org/officeDocument/2006/relationships/image" Target="../media/image29.jpeg"/><Relationship Id="rId4" Type="http://schemas.openxmlformats.org/officeDocument/2006/relationships/image" Target="../media/image5.jpeg"/><Relationship Id="rId9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12" Type="http://schemas.openxmlformats.org/officeDocument/2006/relationships/image" Target="../media/image3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11" Type="http://schemas.openxmlformats.org/officeDocument/2006/relationships/image" Target="../media/image35.jpeg"/><Relationship Id="rId5" Type="http://schemas.openxmlformats.org/officeDocument/2006/relationships/image" Target="../media/image1.png"/><Relationship Id="rId15" Type="http://schemas.openxmlformats.org/officeDocument/2006/relationships/image" Target="../media/image39.jpeg"/><Relationship Id="rId10" Type="http://schemas.openxmlformats.org/officeDocument/2006/relationships/image" Target="../media/image34.jpeg"/><Relationship Id="rId4" Type="http://schemas.openxmlformats.org/officeDocument/2006/relationships/image" Target="../media/image5.jpeg"/><Relationship Id="rId9" Type="http://schemas.openxmlformats.org/officeDocument/2006/relationships/image" Target="../media/image33.jpeg"/><Relationship Id="rId1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44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png"/><Relationship Id="rId12" Type="http://schemas.openxmlformats.org/officeDocument/2006/relationships/image" Target="../media/image43.jpe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6.jpeg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11" Type="http://schemas.openxmlformats.org/officeDocument/2006/relationships/image" Target="../media/image42.jpeg"/><Relationship Id="rId5" Type="http://schemas.openxmlformats.org/officeDocument/2006/relationships/image" Target="../media/image14.png"/><Relationship Id="rId15" Type="http://schemas.openxmlformats.org/officeDocument/2006/relationships/image" Target="../media/image20.png"/><Relationship Id="rId10" Type="http://schemas.openxmlformats.org/officeDocument/2006/relationships/image" Target="../media/image41.jpeg"/><Relationship Id="rId4" Type="http://schemas.openxmlformats.org/officeDocument/2006/relationships/image" Target="../media/image5.jpeg"/><Relationship Id="rId9" Type="http://schemas.openxmlformats.org/officeDocument/2006/relationships/image" Target="../media/image40.jpeg"/><Relationship Id="rId1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F255686-9DFA-4EED-84D1-32520224B0D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321" y="0"/>
            <a:ext cx="10433288" cy="4401651"/>
          </a:xfrm>
          <a:prstGeom prst="rect">
            <a:avLst/>
          </a:prstGeom>
        </p:spPr>
      </p:pic>
      <p:sp>
        <p:nvSpPr>
          <p:cNvPr id="3" name="Подзаголовок 2">
            <a:extLst>
              <a:ext uri="{FF2B5EF4-FFF2-40B4-BE49-F238E27FC236}">
                <a16:creationId xmlns="" xmlns:a16="http://schemas.microsoft.com/office/drawing/2014/main" id="{973B736C-9A72-4014-8CFF-9DFDB6F30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965285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История нашей школы началась 100 лет назад. Вся деятельность школы направлена на воспитание патриота, инициативной, творчески мыслящей личности, способной находить нестандартные решения, умеющей выбирать собственный профессиональный путь, владеющей новыми технологиями и готовой обучаться в течение всей жизни, конкурентоспособной на рынке труда.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64F05FA0-1D35-41DD-ABEE-8AD21337AFD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2300" y="4702089"/>
            <a:ext cx="1103761" cy="1071627"/>
          </a:xfrm>
          <a:prstGeom prst="rect">
            <a:avLst/>
          </a:prstGeom>
        </p:spPr>
      </p:pic>
      <p:sp>
        <p:nvSpPr>
          <p:cNvPr id="17" name="Заголовок 16">
            <a:extLst>
              <a:ext uri="{FF2B5EF4-FFF2-40B4-BE49-F238E27FC236}">
                <a16:creationId xmlns="" xmlns:a16="http://schemas.microsoft.com/office/drawing/2014/main" id="{D69AADE4-6D35-456E-AC96-54130BF3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844" y="3587137"/>
            <a:ext cx="6472953" cy="64633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114300" dist="165100" dir="5400000" algn="t" rotWithShape="0">
                    <a:prstClr val="black"/>
                  </a:outerShdw>
                </a:effectLst>
              </a:rPr>
              <a:t>От успеха в школе – к успеху в жизни!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55A2060-CF8D-4398-B148-E696F960A234}"/>
              </a:ext>
            </a:extLst>
          </p:cNvPr>
          <p:cNvSpPr txBox="1"/>
          <p:nvPr/>
        </p:nvSpPr>
        <p:spPr>
          <a:xfrm>
            <a:off x="674844" y="2940806"/>
            <a:ext cx="5620449" cy="646331"/>
          </a:xfrm>
          <a:prstGeom prst="rect">
            <a:avLst/>
          </a:prstGeom>
          <a:noFill/>
          <a:effectLst>
            <a:outerShdw blurRad="50800" dist="76200" dir="5400000" algn="t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ru-RU" b="1" dirty="0"/>
              <a:t>Муниципальное бюджетное общеобразовательное учреждение</a:t>
            </a:r>
          </a:p>
          <a:p>
            <a:r>
              <a:rPr lang="ru-RU" b="1" dirty="0"/>
              <a:t>«Средняя общеобразовательная школа №2»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9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01"/>
    </mc:Choice>
    <mc:Fallback xmlns="">
      <p:transition advTm="130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8ECF6E53-BD29-4C0D-9AD3-3E1708826A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6" name="Прямоугольник 25">
              <a:extLst>
                <a:ext uri="{FF2B5EF4-FFF2-40B4-BE49-F238E27FC236}">
                  <a16:creationId xmlns="" xmlns:a16="http://schemas.microsoft.com/office/drawing/2014/main" id="{353D341A-76E2-4E18-9186-A23AB8AF90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pic>
          <p:nvPicPr>
            <p:cNvPr id="27" name="Рисунок 26">
              <a:extLst>
                <a:ext uri="{FF2B5EF4-FFF2-40B4-BE49-F238E27FC236}">
                  <a16:creationId xmlns="" xmlns:a16="http://schemas.microsoft.com/office/drawing/2014/main" id="{AADD72CF-72AC-41C3-AC1A-1C864D311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5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9" name="Прямоугольник 28">
            <a:extLst>
              <a:ext uri="{FF2B5EF4-FFF2-40B4-BE49-F238E27FC236}">
                <a16:creationId xmlns="" xmlns:a16="http://schemas.microsoft.com/office/drawing/2014/main" id="{51B680D3-33DA-4AED-8452-A96B49AAA8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1B0847-8314-49E9-A34A-F9CFC543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94107"/>
            <a:ext cx="8133478" cy="940240"/>
          </a:xfrm>
        </p:spPr>
        <p:txBody>
          <a:bodyPr rtlCol="0">
            <a:normAutofit/>
          </a:bodyPr>
          <a:lstStyle/>
          <a:p>
            <a:pPr rtl="0"/>
            <a:r>
              <a:rPr lang="ru-RU" sz="4800" dirty="0"/>
              <a:t>Добро пожаловать в нашу школу!</a:t>
            </a:r>
          </a:p>
        </p:txBody>
      </p:sp>
      <p:sp>
        <p:nvSpPr>
          <p:cNvPr id="3" name="Подзаголовок 2">
            <a:extLst>
              <a:ext uri="{FF2B5EF4-FFF2-40B4-BE49-F238E27FC236}">
                <a16:creationId xmlns="" xmlns:a16="http://schemas.microsoft.com/office/drawing/2014/main" id="{F171BF5C-E064-4BCB-B2C7-ED2B0530D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46" y="5396047"/>
            <a:ext cx="8133478" cy="406566"/>
          </a:xfrm>
        </p:spPr>
        <p:txBody>
          <a:bodyPr rtlCol="0">
            <a:normAutofit/>
          </a:bodyPr>
          <a:lstStyle/>
          <a:p>
            <a:pPr rtl="0"/>
            <a:r>
              <a:rPr lang="ru-RU" sz="1800" dirty="0">
                <a:solidFill>
                  <a:schemeClr val="accent1"/>
                </a:solidFill>
              </a:rPr>
              <a:t>Подробная информация на официальном сайте школы по адресу - </a:t>
            </a:r>
            <a:r>
              <a:rPr lang="en-US" sz="1800" dirty="0">
                <a:solidFill>
                  <a:schemeClr val="accent1"/>
                </a:solidFill>
              </a:rPr>
              <a:t>http://school2chita.ru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31" name="Прямоугольник 30">
            <a:extLst>
              <a:ext uri="{FF2B5EF4-FFF2-40B4-BE49-F238E27FC236}">
                <a16:creationId xmlns="" xmlns:a16="http://schemas.microsoft.com/office/drawing/2014/main" id="{AB854EE0-7215-4BC8-8518-42D6DB2065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Прямоугольник 32">
            <a:extLst>
              <a:ext uri="{FF2B5EF4-FFF2-40B4-BE49-F238E27FC236}">
                <a16:creationId xmlns="" xmlns:a16="http://schemas.microsoft.com/office/drawing/2014/main" id="{2170F728-C2F1-46CE-BA22-F8F0CDF9CF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35" name="Прямоугольник 34">
            <a:extLst>
              <a:ext uri="{FF2B5EF4-FFF2-40B4-BE49-F238E27FC236}">
                <a16:creationId xmlns="" xmlns:a16="http://schemas.microsoft.com/office/drawing/2014/main" id="{212791CF-354A-4144-A3C0-4AC8978433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632578-C4A3-4391-BF99-8A146D6D48E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8968085" cy="43406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763CA54-33FA-4690-819F-370262914A06}"/>
              </a:ext>
            </a:extLst>
          </p:cNvPr>
          <p:cNvSpPr txBox="1"/>
          <p:nvPr/>
        </p:nvSpPr>
        <p:spPr>
          <a:xfrm>
            <a:off x="9051792" y="1029661"/>
            <a:ext cx="22261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672000, </a:t>
            </a:r>
          </a:p>
          <a:p>
            <a:r>
              <a:rPr lang="ru-RU" dirty="0"/>
              <a:t>Забайкальский край,  </a:t>
            </a:r>
          </a:p>
          <a:p>
            <a:r>
              <a:rPr lang="ru-RU" dirty="0"/>
              <a:t>г. Чита, </a:t>
            </a:r>
          </a:p>
          <a:p>
            <a:r>
              <a:rPr lang="ru-RU" dirty="0"/>
              <a:t>улица Анохина, 110</a:t>
            </a:r>
          </a:p>
          <a:p>
            <a:endParaRPr lang="ru-RU" dirty="0"/>
          </a:p>
          <a:p>
            <a:r>
              <a:rPr lang="ru-RU" dirty="0"/>
              <a:t>Телефоны:</a:t>
            </a:r>
          </a:p>
          <a:p>
            <a:r>
              <a:rPr lang="ru-RU" dirty="0"/>
              <a:t>+7 (3022) 35-15-33,  </a:t>
            </a:r>
          </a:p>
          <a:p>
            <a:r>
              <a:rPr lang="ru-RU" dirty="0"/>
              <a:t>+7 (3022) 32-15-05</a:t>
            </a:r>
          </a:p>
          <a:p>
            <a:r>
              <a:rPr lang="en-US" dirty="0"/>
              <a:t>E-mail</a:t>
            </a:r>
            <a:r>
              <a:rPr lang="ru-RU" dirty="0"/>
              <a:t>:</a:t>
            </a:r>
          </a:p>
          <a:p>
            <a:r>
              <a:rPr lang="ru-RU" dirty="0"/>
              <a:t>shs_chit_2.chita@zabedu.ru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90136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3113">
        <p15:prstTrans prst="peelOff"/>
      </p:transition>
    </mc:Choice>
    <mc:Fallback>
      <p:transition spd="slow" advTm="131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3C305E-179E-4674-81E6-53E58F24E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765" y="753228"/>
            <a:ext cx="9303582" cy="1080938"/>
          </a:xfrm>
        </p:spPr>
        <p:txBody>
          <a:bodyPr rtlCol="0">
            <a:normAutofit/>
          </a:bodyPr>
          <a:lstStyle/>
          <a:p>
            <a:pPr rtl="0"/>
            <a:r>
              <a:rPr lang="ru-RU" sz="3200" dirty="0"/>
              <a:t>Общие сведения о школе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AF61E19-1566-47D0-94A8-DAFB67208A24}"/>
              </a:ext>
            </a:extLst>
          </p:cNvPr>
          <p:cNvSpPr txBox="1"/>
          <p:nvPr/>
        </p:nvSpPr>
        <p:spPr>
          <a:xfrm>
            <a:off x="895537" y="1985298"/>
            <a:ext cx="52004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Режим работы учреждения: </a:t>
            </a:r>
          </a:p>
          <a:p>
            <a:r>
              <a:rPr lang="ru-RU" sz="1600" dirty="0"/>
              <a:t>с 8:00  до  18:10 – учебный процесс, </a:t>
            </a:r>
          </a:p>
          <a:p>
            <a:r>
              <a:rPr lang="ru-RU" sz="1600" dirty="0"/>
              <a:t>с 18:40 до 20:00 – работа спортивных секций, проведение </a:t>
            </a:r>
          </a:p>
          <a:p>
            <a:r>
              <a:rPr lang="ru-RU" sz="1600" dirty="0"/>
              <a:t>внеклассных мероприятий.</a:t>
            </a:r>
          </a:p>
          <a:p>
            <a:r>
              <a:rPr lang="ru-RU" sz="1600" dirty="0"/>
              <a:t>Сменность занятий:    2 смены, при  6-дневной рабочей неделе.</a:t>
            </a:r>
          </a:p>
          <a:p>
            <a:r>
              <a:rPr lang="ru-RU" sz="1600" dirty="0"/>
              <a:t>Уровни образования:</a:t>
            </a:r>
          </a:p>
          <a:p>
            <a:r>
              <a:rPr lang="ru-RU" sz="1600" dirty="0"/>
              <a:t>В школе создаются условия для непрерывного образования, посредством </a:t>
            </a:r>
          </a:p>
          <a:p>
            <a:r>
              <a:rPr lang="ru-RU" sz="1600" dirty="0"/>
              <a:t>реализации основных образовательных программ, на следующих уровнях </a:t>
            </a:r>
          </a:p>
          <a:p>
            <a:r>
              <a:rPr lang="ru-RU" sz="1600" dirty="0"/>
              <a:t>общего образования:</a:t>
            </a:r>
          </a:p>
          <a:p>
            <a:r>
              <a:rPr lang="ru-RU" sz="1600" dirty="0"/>
              <a:t>1) начальное общее образование;</a:t>
            </a:r>
          </a:p>
          <a:p>
            <a:r>
              <a:rPr lang="ru-RU" sz="1600" dirty="0"/>
              <a:t>2) основное общее образование;</a:t>
            </a:r>
          </a:p>
          <a:p>
            <a:r>
              <a:rPr lang="ru-RU" sz="1600" dirty="0"/>
              <a:t>3) среднее общее образование.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07335DC-0053-4D0E-9C05-192542738B61}"/>
              </a:ext>
            </a:extLst>
          </p:cNvPr>
          <p:cNvSpPr txBox="1"/>
          <p:nvPr/>
        </p:nvSpPr>
        <p:spPr>
          <a:xfrm>
            <a:off x="6096000" y="1985298"/>
            <a:ext cx="59602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Перечень реализуемых программ:</a:t>
            </a:r>
          </a:p>
          <a:p>
            <a:r>
              <a:rPr lang="ru-RU" sz="1600" dirty="0"/>
              <a:t>основные образовательные программы:</a:t>
            </a:r>
          </a:p>
          <a:p>
            <a:r>
              <a:rPr lang="ru-RU" sz="1600" dirty="0"/>
              <a:t>• начального общего образования  («Школа 2100», система </a:t>
            </a:r>
            <a:r>
              <a:rPr lang="ru-RU" sz="1600" dirty="0" err="1"/>
              <a:t>Занкова</a:t>
            </a:r>
            <a:r>
              <a:rPr lang="ru-RU" sz="1600" dirty="0"/>
              <a:t>), </a:t>
            </a:r>
          </a:p>
          <a:p>
            <a:r>
              <a:rPr lang="ru-RU" sz="1600" dirty="0"/>
              <a:t>срок обучения 4 года; </a:t>
            </a:r>
          </a:p>
          <a:p>
            <a:r>
              <a:rPr lang="ru-RU" sz="1600" dirty="0"/>
              <a:t>• основного общего образования, срок обучения 5 лет; </a:t>
            </a:r>
          </a:p>
          <a:p>
            <a:r>
              <a:rPr lang="ru-RU" sz="1600" dirty="0"/>
              <a:t>• среднего общего образования, срок обучения 2 года </a:t>
            </a:r>
          </a:p>
          <a:p>
            <a:r>
              <a:rPr lang="ru-RU" sz="1600" dirty="0"/>
              <a:t>Учреждение также осуществляет:</a:t>
            </a:r>
          </a:p>
          <a:p>
            <a:r>
              <a:rPr lang="ru-RU" sz="1600" dirty="0"/>
              <a:t>• образовательную деятельность по дополнительным общеобразовательным </a:t>
            </a:r>
          </a:p>
          <a:p>
            <a:r>
              <a:rPr lang="ru-RU" sz="1600" dirty="0"/>
              <a:t>программам по физкультурно-спортивной, естественнонаучной, художественной, </a:t>
            </a:r>
          </a:p>
          <a:p>
            <a:r>
              <a:rPr lang="ru-RU" sz="1600" dirty="0"/>
              <a:t>военно-патриотической направленностям;</a:t>
            </a:r>
          </a:p>
          <a:p>
            <a:r>
              <a:rPr lang="ru-RU" sz="1600" dirty="0"/>
              <a:t>• образовательную деятельность по адаптированным образовательным программам </a:t>
            </a:r>
          </a:p>
          <a:p>
            <a:r>
              <a:rPr lang="ru-RU" sz="1600" dirty="0"/>
              <a:t>начального и основного общего образования;</a:t>
            </a:r>
          </a:p>
          <a:p>
            <a:r>
              <a:rPr lang="ru-RU" sz="1600" dirty="0"/>
              <a:t>• внеурочную деятельность по общекультурному, военно-патриотическому, </a:t>
            </a:r>
          </a:p>
          <a:p>
            <a:r>
              <a:rPr lang="ru-RU" sz="1600" dirty="0"/>
              <a:t>общеинтеллектуальному, игровому, туристско-краеведческому, социальному, </a:t>
            </a:r>
          </a:p>
          <a:p>
            <a:r>
              <a:rPr lang="ru-RU" sz="1600" dirty="0"/>
              <a:t>духовно-нравственному, спортивно-оздоровительному направлениям;</a:t>
            </a:r>
          </a:p>
          <a:p>
            <a:r>
              <a:rPr lang="ru-RU" sz="1600" dirty="0"/>
              <a:t>• услуги промежуточной аттестации для экстернов.</a:t>
            </a:r>
          </a:p>
          <a:p>
            <a:endParaRPr lang="ru-RU" sz="1600" dirty="0"/>
          </a:p>
          <a:p>
            <a:r>
              <a:rPr lang="ru-RU" sz="1600" dirty="0"/>
              <a:t>Язык образования – русский язык.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E04ABBD-C3B0-42C3-9C2A-88A4738D3775}"/>
              </a:ext>
            </a:extLst>
          </p:cNvPr>
          <p:cNvSpPr txBox="1"/>
          <p:nvPr/>
        </p:nvSpPr>
        <p:spPr>
          <a:xfrm>
            <a:off x="889125" y="5109230"/>
            <a:ext cx="5206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Формы обучения:  </a:t>
            </a:r>
          </a:p>
          <a:p>
            <a:r>
              <a:rPr lang="ru-RU" sz="1600" dirty="0"/>
              <a:t>- очная;</a:t>
            </a:r>
          </a:p>
          <a:p>
            <a:r>
              <a:rPr lang="ru-RU" sz="1600" dirty="0"/>
              <a:t>- семейная форма получения образования  на любом уровне образования: </a:t>
            </a:r>
          </a:p>
          <a:p>
            <a:r>
              <a:rPr lang="ru-RU" sz="1600" dirty="0"/>
              <a:t>начальном общем, основном общем, среднем общем;</a:t>
            </a:r>
          </a:p>
          <a:p>
            <a:r>
              <a:rPr lang="ru-RU" sz="1600" dirty="0"/>
              <a:t>- самообразование на уровне среднего общего образования.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37819275-560F-44DD-9064-FBA7DC153E5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554" y="753228"/>
            <a:ext cx="1103761" cy="10716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5325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9576">
        <p15:prstTrans prst="peelOff"/>
      </p:transition>
    </mc:Choice>
    <mc:Fallback>
      <p:transition spd="slow" advTm="1957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321D838-2C7E-4177-9DD3-DAC78324A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Рисунок 12">
            <a:extLst>
              <a:ext uri="{FF2B5EF4-FFF2-40B4-BE49-F238E27FC236}">
                <a16:creationId xmlns="" xmlns:a16="http://schemas.microsoft.com/office/drawing/2014/main" id="{224C28B3-E902-49D1-98A0-582D277A0E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Рисунок 14">
            <a:extLst>
              <a:ext uri="{FF2B5EF4-FFF2-40B4-BE49-F238E27FC236}">
                <a16:creationId xmlns="" xmlns:a16="http://schemas.microsoft.com/office/drawing/2014/main" id="{F3A6C14C-E755-4A02-821B-6EA2D4C9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угольник 16">
            <a:extLst>
              <a:ext uri="{FF2B5EF4-FFF2-40B4-BE49-F238E27FC236}">
                <a16:creationId xmlns="" xmlns:a16="http://schemas.microsoft.com/office/drawing/2014/main" id="{6478287C-E119-4E9C-95B0-518478BD9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Прямоугольник 18">
            <a:extLst>
              <a:ext uri="{FF2B5EF4-FFF2-40B4-BE49-F238E27FC236}">
                <a16:creationId xmlns="" xmlns:a16="http://schemas.microsoft.com/office/drawing/2014/main" id="{EA4A294F-6D36-425B-8632-27FD6A284D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Прямоугольник 20">
            <a:extLst>
              <a:ext uri="{FF2B5EF4-FFF2-40B4-BE49-F238E27FC236}">
                <a16:creationId xmlns="" xmlns:a16="http://schemas.microsoft.com/office/drawing/2014/main" id="{3FECAD23-900F-4F1B-A441-6A68749F8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23" name="Рисунок 22">
            <a:extLst>
              <a:ext uri="{FF2B5EF4-FFF2-40B4-BE49-F238E27FC236}">
                <a16:creationId xmlns="" xmlns:a16="http://schemas.microsoft.com/office/drawing/2014/main" id="{57943801-CAEC-4F98-9332-2A4D91284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 24">
            <a:extLst>
              <a:ext uri="{FF2B5EF4-FFF2-40B4-BE49-F238E27FC236}">
                <a16:creationId xmlns="" xmlns:a16="http://schemas.microsoft.com/office/drawing/2014/main" id="{8A233090-6C39-4F59-8A0F-86F011A7EE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 26">
            <a:extLst>
              <a:ext uri="{FF2B5EF4-FFF2-40B4-BE49-F238E27FC236}">
                <a16:creationId xmlns="" xmlns:a16="http://schemas.microsoft.com/office/drawing/2014/main" id="{484DCAA0-4BF1-4FB9-97BA-D6BA63041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90FFBA-DDAE-4248-B30B-2821CE5E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603" y="692506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Педагогический состав школы</a:t>
            </a:r>
          </a:p>
        </p:txBody>
      </p:sp>
      <p:pic>
        <p:nvPicPr>
          <p:cNvPr id="29" name="Рисунок 28">
            <a:extLst>
              <a:ext uri="{FF2B5EF4-FFF2-40B4-BE49-F238E27FC236}">
                <a16:creationId xmlns="" xmlns:a16="http://schemas.microsoft.com/office/drawing/2014/main" id="{9BC2FEA5-B399-458A-8393-E06CE40DB8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EBD00AEF-5ADA-4AFC-906D-599169D34F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1477" y="609599"/>
            <a:ext cx="1279871" cy="1919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8" name="Объект 5">
            <a:extLst>
              <a:ext uri="{FF2B5EF4-FFF2-40B4-BE49-F238E27FC236}">
                <a16:creationId xmlns="" xmlns:a16="http://schemas.microsoft.com/office/drawing/2014/main" id="{6D4839CA-6E72-4F6D-98D6-EBB22F1B94A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70601" y="609598"/>
            <a:ext cx="1279329" cy="19198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4" name="Объект 5">
            <a:extLst>
              <a:ext uri="{FF2B5EF4-FFF2-40B4-BE49-F238E27FC236}">
                <a16:creationId xmlns="" xmlns:a16="http://schemas.microsoft.com/office/drawing/2014/main" id="{6B711C0E-F0E2-432D-BD86-C59C500F0A56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1748" y="2609235"/>
            <a:ext cx="1279329" cy="19198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6" name="Объект 5">
            <a:extLst>
              <a:ext uri="{FF2B5EF4-FFF2-40B4-BE49-F238E27FC236}">
                <a16:creationId xmlns="" xmlns:a16="http://schemas.microsoft.com/office/drawing/2014/main" id="{A985C8F7-D66B-486C-86BB-A4767BCE36EB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808" y="2612219"/>
            <a:ext cx="1278969" cy="19198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8" name="Объект 5">
            <a:extLst>
              <a:ext uri="{FF2B5EF4-FFF2-40B4-BE49-F238E27FC236}">
                <a16:creationId xmlns="" xmlns:a16="http://schemas.microsoft.com/office/drawing/2014/main" id="{5DB91645-589D-4D31-8A26-A8C79D23D5AF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1110" y="4616128"/>
            <a:ext cx="1278969" cy="19198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30" name="Объект 5">
            <a:extLst>
              <a:ext uri="{FF2B5EF4-FFF2-40B4-BE49-F238E27FC236}">
                <a16:creationId xmlns="" xmlns:a16="http://schemas.microsoft.com/office/drawing/2014/main" id="{118B2968-B5CA-4F7B-93AA-B76B455CEF78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96149" y="4631091"/>
            <a:ext cx="1279871" cy="191891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F8B20AF-1E00-4E24-9C21-D2946E4C2370}"/>
              </a:ext>
            </a:extLst>
          </p:cNvPr>
          <p:cNvSpPr txBox="1"/>
          <p:nvPr/>
        </p:nvSpPr>
        <p:spPr>
          <a:xfrm>
            <a:off x="618603" y="3563582"/>
            <a:ext cx="7087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III место за доклад в секции «Безопасность жизнедеятельности человека, техносферы и технологии» в IV Всероссийской научно-практической конференции «Образование в области безопасности жизнедеятельности и научных технологий: проблемы и перспективы развития», 2019 г. Макаров И.Д.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C329D95-CD9F-4188-8401-57F5391CC570}"/>
              </a:ext>
            </a:extLst>
          </p:cNvPr>
          <p:cNvSpPr txBox="1"/>
          <p:nvPr/>
        </p:nvSpPr>
        <p:spPr>
          <a:xfrm>
            <a:off x="610253" y="4289598"/>
            <a:ext cx="68293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I место в межвузовском краевом чемпионате «Преподавание в начальной школе», </a:t>
            </a:r>
            <a:r>
              <a:rPr lang="ru-RU" sz="1200" dirty="0" err="1"/>
              <a:t>WorldSkills</a:t>
            </a:r>
            <a:r>
              <a:rPr lang="ru-RU" sz="1200" dirty="0"/>
              <a:t> </a:t>
            </a:r>
            <a:r>
              <a:rPr lang="ru-RU" sz="1200" dirty="0" err="1"/>
              <a:t>Russia</a:t>
            </a:r>
            <a:r>
              <a:rPr lang="ru-RU" sz="1200" dirty="0"/>
              <a:t> – 2020, Малютина Ю.А.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FFF4D0AE-890A-4F13-9E99-197234E46AFE}"/>
              </a:ext>
            </a:extLst>
          </p:cNvPr>
          <p:cNvSpPr txBox="1"/>
          <p:nvPr/>
        </p:nvSpPr>
        <p:spPr>
          <a:xfrm>
            <a:off x="610700" y="4753660"/>
            <a:ext cx="70954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I место в межвузовском краевом чемпионате «Преподавание в основной и средней школе», </a:t>
            </a:r>
            <a:r>
              <a:rPr lang="ru-RU" sz="1200" dirty="0" err="1"/>
              <a:t>WorldSkills</a:t>
            </a:r>
            <a:r>
              <a:rPr lang="ru-RU" sz="1200" dirty="0"/>
              <a:t> </a:t>
            </a:r>
            <a:r>
              <a:rPr lang="ru-RU" sz="1200" dirty="0" err="1"/>
              <a:t>Russia</a:t>
            </a:r>
            <a:r>
              <a:rPr lang="ru-RU" sz="1200" dirty="0"/>
              <a:t> – 2020, </a:t>
            </a:r>
            <a:r>
              <a:rPr lang="ru-RU" sz="1200" dirty="0" err="1"/>
              <a:t>Шеломенцева</a:t>
            </a:r>
            <a:r>
              <a:rPr lang="ru-RU" sz="1200" dirty="0"/>
              <a:t> К.А.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9A00568-9968-4027-A44B-EAF399D8ADB1}"/>
              </a:ext>
            </a:extLst>
          </p:cNvPr>
          <p:cNvSpPr txBox="1"/>
          <p:nvPr/>
        </p:nvSpPr>
        <p:spPr>
          <a:xfrm>
            <a:off x="618602" y="5128881"/>
            <a:ext cx="6934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Участие в НПК </a:t>
            </a:r>
            <a:r>
              <a:rPr lang="ru-RU" sz="1200" dirty="0" err="1"/>
              <a:t>ЗабГУ</a:t>
            </a:r>
            <a:r>
              <a:rPr lang="ru-RU" sz="1200" dirty="0"/>
              <a:t> «Филологическое образование», статья «Забайкальские говоры», Светличных Н.М., 2019 г. участие в НПК «Краеведение» г. Улан-Удэ , 2020г. Светличных Н.М.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D1614CD-A5FA-457B-8C5F-3D989C1E014E}"/>
              </a:ext>
            </a:extLst>
          </p:cNvPr>
          <p:cNvSpPr txBox="1"/>
          <p:nvPr/>
        </p:nvSpPr>
        <p:spPr>
          <a:xfrm>
            <a:off x="610253" y="5667330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I место, автор статьи в международном журнале «Молодой учёный», Олейникова И.П., 2019г.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6347A67-A3A0-4965-AA89-BCFB213A373A}"/>
              </a:ext>
            </a:extLst>
          </p:cNvPr>
          <p:cNvSpPr txBox="1"/>
          <p:nvPr/>
        </p:nvSpPr>
        <p:spPr>
          <a:xfrm>
            <a:off x="606080" y="6021113"/>
            <a:ext cx="69342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Награждена нагрудным знаком Министерства просвещения РФ «Почётный работник воспитания и просвещения Российской Федерации», </a:t>
            </a:r>
            <a:r>
              <a:rPr lang="ru-RU" sz="1200" dirty="0" err="1"/>
              <a:t>Буткина</a:t>
            </a:r>
            <a:r>
              <a:rPr lang="ru-RU" sz="1200" dirty="0"/>
              <a:t> С.В., 2020 г.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2566939-3097-44A2-9521-9AF8FB2F8886}"/>
              </a:ext>
            </a:extLst>
          </p:cNvPr>
          <p:cNvSpPr txBox="1"/>
          <p:nvPr/>
        </p:nvSpPr>
        <p:spPr>
          <a:xfrm>
            <a:off x="620678" y="2253436"/>
            <a:ext cx="31573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Количество педагогов -  55, из них по категориям:</a:t>
            </a:r>
          </a:p>
          <a:p>
            <a:r>
              <a:rPr lang="ru-RU" sz="1200" dirty="0"/>
              <a:t>- высшая 7 человек,</a:t>
            </a:r>
          </a:p>
          <a:p>
            <a:r>
              <a:rPr lang="ru-RU" sz="1200" dirty="0"/>
              <a:t>- первая 2 человека,</a:t>
            </a:r>
          </a:p>
          <a:p>
            <a:r>
              <a:rPr lang="ru-RU" sz="1200" dirty="0"/>
              <a:t>- соответствие занимаемой должности  - 27 человек,</a:t>
            </a:r>
          </a:p>
          <a:p>
            <a:r>
              <a:rPr lang="ru-RU" sz="1200" dirty="0"/>
              <a:t>- молодые специалисты  - 7 человек.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2845A46D-DC06-4259-A403-D7855EF519CD}"/>
              </a:ext>
            </a:extLst>
          </p:cNvPr>
          <p:cNvSpPr txBox="1"/>
          <p:nvPr/>
        </p:nvSpPr>
        <p:spPr>
          <a:xfrm>
            <a:off x="3379986" y="2252277"/>
            <a:ext cx="60947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 Награды педагогов: </a:t>
            </a:r>
          </a:p>
          <a:p>
            <a:r>
              <a:rPr lang="ru-RU" sz="1200" dirty="0"/>
              <a:t>«Отличник народного просвещения»  - 4</a:t>
            </a:r>
          </a:p>
          <a:p>
            <a:r>
              <a:rPr lang="ru-RU" sz="1200" dirty="0"/>
              <a:t>«Почётный работник общего образования Российской Федерации» - 5</a:t>
            </a:r>
          </a:p>
          <a:p>
            <a:r>
              <a:rPr lang="ru-RU" sz="1200" dirty="0"/>
              <a:t>«</a:t>
            </a:r>
            <a:r>
              <a:rPr lang="ru-RU" sz="1200" dirty="0" err="1"/>
              <a:t>Почетный</a:t>
            </a:r>
            <a:r>
              <a:rPr lang="ru-RU" sz="1200" dirty="0"/>
              <a:t> работник воспитания и просвещения Российской Федерации» - 2</a:t>
            </a:r>
          </a:p>
          <a:p>
            <a:r>
              <a:rPr lang="ru-RU" sz="1200" dirty="0"/>
              <a:t>«Заслуженный учитель Забайкальского края»  - 1</a:t>
            </a:r>
          </a:p>
          <a:p>
            <a:r>
              <a:rPr lang="ru-RU" sz="1200" dirty="0"/>
              <a:t>«Заслуженный профессиональный работник образования Читинской области  - 1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6555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21220">
        <p15:prstTrans prst="peelOff"/>
      </p:transition>
    </mc:Choice>
    <mc:Fallback>
      <p:transition spd="slow" advTm="212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 36">
            <a:extLst>
              <a:ext uri="{FF2B5EF4-FFF2-40B4-BE49-F238E27FC236}">
                <a16:creationId xmlns="" xmlns:a16="http://schemas.microsoft.com/office/drawing/2014/main" id="{DE641BE7-E53D-4EDB-86DC-A76FE7EB68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9" name="Рисунок 38">
            <a:extLst>
              <a:ext uri="{FF2B5EF4-FFF2-40B4-BE49-F238E27FC236}">
                <a16:creationId xmlns="" xmlns:a16="http://schemas.microsoft.com/office/drawing/2014/main" id="{11A48E22-6C4A-485A-A345-17F1041FF9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1" name="Рисунок 40">
            <a:extLst>
              <a:ext uri="{FF2B5EF4-FFF2-40B4-BE49-F238E27FC236}">
                <a16:creationId xmlns="" xmlns:a16="http://schemas.microsoft.com/office/drawing/2014/main" id="{40C68FC5-6DE5-45F0-880D-585271AD40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063AE720-E0EC-4F00-9B14-A51B549E6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Прямоугольник 44">
            <a:extLst>
              <a:ext uri="{FF2B5EF4-FFF2-40B4-BE49-F238E27FC236}">
                <a16:creationId xmlns="" xmlns:a16="http://schemas.microsoft.com/office/drawing/2014/main" id="{F6CEF4CF-2E44-4485-9C96-E73FDA7D9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57AA472B-1F43-4674-A61E-6E2C6F4125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8" name="Прямоугольник 47">
              <a:extLst>
                <a:ext uri="{FF2B5EF4-FFF2-40B4-BE49-F238E27FC236}">
                  <a16:creationId xmlns="" xmlns:a16="http://schemas.microsoft.com/office/drawing/2014/main" id="{FD8883E7-F374-489C-BFC4-05B6273AD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9976594-4DE3-4E2F-A85F-76CFE9C326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5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E2D263F0-2680-4501-B419-0012D57135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5C3FC-6172-405C-9AFC-93072A8D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Общая и качественная успеваемость</a:t>
            </a:r>
          </a:p>
        </p:txBody>
      </p:sp>
      <p:pic>
        <p:nvPicPr>
          <p:cNvPr id="53" name="Рисунок 52">
            <a:extLst>
              <a:ext uri="{FF2B5EF4-FFF2-40B4-BE49-F238E27FC236}">
                <a16:creationId xmlns="" xmlns:a16="http://schemas.microsoft.com/office/drawing/2014/main" id="{39DEAF99-6143-45DD-A3D2-D7ACCD6AF2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pic>
        <p:nvPicPr>
          <p:cNvPr id="14" name="Объект 13">
            <a:extLst>
              <a:ext uri="{FF2B5EF4-FFF2-40B4-BE49-F238E27FC236}">
                <a16:creationId xmlns="" xmlns:a16="http://schemas.microsoft.com/office/drawing/2014/main" id="{01A471F8-8C11-4C6C-A961-E2F33F3BBA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8" y="585216"/>
            <a:ext cx="2556022" cy="3380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6" name="Рисунок 5">
            <a:extLst>
              <a:ext uri="{FF2B5EF4-FFF2-40B4-BE49-F238E27FC236}">
                <a16:creationId xmlns="" xmlns:a16="http://schemas.microsoft.com/office/drawing/2014/main" id="{16029391-6833-4C19-8C68-1C1E6E0D98E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8255" y="585216"/>
            <a:ext cx="1713033" cy="20533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5" name="Прямоугольник 54">
            <a:extLst>
              <a:ext uri="{FF2B5EF4-FFF2-40B4-BE49-F238E27FC236}">
                <a16:creationId xmlns="" xmlns:a16="http://schemas.microsoft.com/office/drawing/2014/main" id="{71DB68E5-25F8-4BF3-900C-972F947A4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68256" y="2800352"/>
            <a:ext cx="1713032" cy="1165669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/>
          </a:p>
        </p:txBody>
      </p:sp>
      <p:pic>
        <p:nvPicPr>
          <p:cNvPr id="4" name="Рисунок 3">
            <a:extLst>
              <a:ext uri="{FF2B5EF4-FFF2-40B4-BE49-F238E27FC236}">
                <a16:creationId xmlns="" xmlns:a16="http://schemas.microsoft.com/office/drawing/2014/main" id="{E2266ACB-9EA5-4492-8AC3-72830A579538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7" y="4126888"/>
            <a:ext cx="4445791" cy="218247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B830734-2AD4-42DB-9589-28158C1EEA44}"/>
              </a:ext>
            </a:extLst>
          </p:cNvPr>
          <p:cNvSpPr txBox="1"/>
          <p:nvPr/>
        </p:nvSpPr>
        <p:spPr>
          <a:xfrm>
            <a:off x="610712" y="2020665"/>
            <a:ext cx="4030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Динамика общей и качественной успеваемости учащихся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30F0BC-E0B6-4CFA-9BBE-835B0488684D}"/>
              </a:ext>
            </a:extLst>
          </p:cNvPr>
          <p:cNvSpPr txBox="1"/>
          <p:nvPr/>
        </p:nvSpPr>
        <p:spPr>
          <a:xfrm>
            <a:off x="610712" y="4296475"/>
            <a:ext cx="177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Количество медалистов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="" xmlns:a16="http://schemas.microsoft.com/office/drawing/2014/main" id="{2F16ECB4-3CF4-4BEC-AD3A-7103EB93A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19038"/>
              </p:ext>
            </p:extLst>
          </p:nvPr>
        </p:nvGraphicFramePr>
        <p:xfrm>
          <a:off x="680321" y="2409035"/>
          <a:ext cx="6187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236">
                  <a:extLst>
                    <a:ext uri="{9D8B030D-6E8A-4147-A177-3AD203B41FA5}">
                      <a16:colId xmlns="" xmlns:a16="http://schemas.microsoft.com/office/drawing/2014/main" val="1580647030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1793828246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759314626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2170561444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3287234062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1282066074"/>
                    </a:ext>
                  </a:extLst>
                </a:gridCol>
                <a:gridCol w="823494">
                  <a:extLst>
                    <a:ext uri="{9D8B030D-6E8A-4147-A177-3AD203B41FA5}">
                      <a16:colId xmlns="" xmlns:a16="http://schemas.microsoft.com/office/drawing/2014/main" val="2995813794"/>
                    </a:ext>
                  </a:extLst>
                </a:gridCol>
              </a:tblGrid>
              <a:tr h="29491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Учебный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Отличники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 «4» и «5»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Оставлено на 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%</a:t>
                      </a:r>
                    </a:p>
                    <a:p>
                      <a:pPr algn="ctr"/>
                      <a:r>
                        <a:rPr lang="ru-RU" sz="1200" b="1" dirty="0"/>
                        <a:t>качества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%</a:t>
                      </a:r>
                    </a:p>
                    <a:p>
                      <a:pPr algn="ctr"/>
                      <a:r>
                        <a:rPr lang="ru-RU" sz="1200" b="1" dirty="0"/>
                        <a:t>успеваемости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9991009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r>
                        <a:rPr lang="ru-RU" sz="1600" dirty="0"/>
                        <a:t>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99,4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34831571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r>
                        <a:rPr lang="ru-RU" sz="1600" dirty="0"/>
                        <a:t>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5752690"/>
                  </a:ext>
                </a:extLst>
              </a:tr>
              <a:tr h="294918">
                <a:tc>
                  <a:txBody>
                    <a:bodyPr/>
                    <a:lstStyle/>
                    <a:p>
                      <a:r>
                        <a:rPr lang="ru-RU" sz="1600" dirty="0"/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43653692"/>
                  </a:ext>
                </a:extLst>
              </a:tr>
            </a:tbl>
          </a:graphicData>
        </a:graphic>
      </p:graphicFrame>
      <p:graphicFrame>
        <p:nvGraphicFramePr>
          <p:cNvPr id="12" name="Таблица 12">
            <a:extLst>
              <a:ext uri="{FF2B5EF4-FFF2-40B4-BE49-F238E27FC236}">
                <a16:creationId xmlns="" xmlns:a16="http://schemas.microsoft.com/office/drawing/2014/main" id="{004456DD-FE33-423C-8990-BEC57DB64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33949"/>
              </p:ext>
            </p:extLst>
          </p:nvPr>
        </p:nvGraphicFramePr>
        <p:xfrm>
          <a:off x="680321" y="4694479"/>
          <a:ext cx="6192000" cy="198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="" xmlns:a16="http://schemas.microsoft.com/office/drawing/2014/main" val="1045628925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32248726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3600730636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4132834767"/>
                    </a:ext>
                  </a:extLst>
                </a:gridCol>
              </a:tblGrid>
              <a:tr h="28752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Учебный год</a:t>
                      </a:r>
                    </a:p>
                  </a:txBody>
                  <a:tcPr marL="90842" marR="90842" marT="45421" marB="4542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Получили:</a:t>
                      </a:r>
                    </a:p>
                  </a:txBody>
                  <a:tcPr marL="90842" marR="90842" marT="45421" marB="45421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Прошли итоговую аттестацию, получили аттестат</a:t>
                      </a:r>
                    </a:p>
                  </a:txBody>
                  <a:tcPr marL="90842" marR="90842" marT="45421" marB="45421" anchor="ctr"/>
                </a:tc>
                <a:extLst>
                  <a:ext uri="{0D108BD9-81ED-4DB2-BD59-A6C34878D82A}">
                    <a16:rowId xmlns="" xmlns:a16="http://schemas.microsoft.com/office/drawing/2014/main" val="3767222647"/>
                  </a:ext>
                </a:extLst>
              </a:tr>
              <a:tr h="316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«Золото»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«Серебро»</a:t>
                      </a:r>
                    </a:p>
                  </a:txBody>
                  <a:tcPr marL="81479" marR="81479" marT="40739" marB="40739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3320095"/>
                  </a:ext>
                </a:extLst>
              </a:tr>
              <a:tr h="307483">
                <a:tc>
                  <a:txBody>
                    <a:bodyPr/>
                    <a:lstStyle/>
                    <a:p>
                      <a:r>
                        <a:rPr lang="ru-RU" sz="1600" dirty="0"/>
                        <a:t>2017-2018</a:t>
                      </a:r>
                    </a:p>
                  </a:txBody>
                  <a:tcPr marL="81479" marR="81479" marT="40739" marB="40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 РФ+2 Ф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77</a:t>
                      </a:r>
                    </a:p>
                  </a:txBody>
                  <a:tcPr marL="81479" marR="81479" marT="40739" marB="40739" anchor="ctr"/>
                </a:tc>
                <a:extLst>
                  <a:ext uri="{0D108BD9-81ED-4DB2-BD59-A6C34878D82A}">
                    <a16:rowId xmlns="" xmlns:a16="http://schemas.microsoft.com/office/drawing/2014/main" val="2289381841"/>
                  </a:ext>
                </a:extLst>
              </a:tr>
              <a:tr h="307483">
                <a:tc>
                  <a:txBody>
                    <a:bodyPr/>
                    <a:lstStyle/>
                    <a:p>
                      <a:r>
                        <a:rPr lang="ru-RU" sz="1600" dirty="0"/>
                        <a:t>2018-2019</a:t>
                      </a:r>
                    </a:p>
                  </a:txBody>
                  <a:tcPr marL="81479" marR="81479" marT="40739" marB="40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79</a:t>
                      </a:r>
                    </a:p>
                  </a:txBody>
                  <a:tcPr marL="81479" marR="81479" marT="40739" marB="40739" anchor="ctr"/>
                </a:tc>
                <a:extLst>
                  <a:ext uri="{0D108BD9-81ED-4DB2-BD59-A6C34878D82A}">
                    <a16:rowId xmlns="" xmlns:a16="http://schemas.microsoft.com/office/drawing/2014/main" val="334982731"/>
                  </a:ext>
                </a:extLst>
              </a:tr>
              <a:tr h="307483">
                <a:tc>
                  <a:txBody>
                    <a:bodyPr/>
                    <a:lstStyle/>
                    <a:p>
                      <a:r>
                        <a:rPr lang="ru-RU" sz="1600" dirty="0"/>
                        <a:t>2019-2020</a:t>
                      </a:r>
                    </a:p>
                  </a:txBody>
                  <a:tcPr marL="81479" marR="81479" marT="40739" marB="40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 Ф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marL="81479" marR="81479" marT="40739" marB="40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80</a:t>
                      </a:r>
                    </a:p>
                  </a:txBody>
                  <a:tcPr marL="81479" marR="81479" marT="40739" marB="40739" anchor="ctr"/>
                </a:tc>
                <a:extLst>
                  <a:ext uri="{0D108BD9-81ED-4DB2-BD59-A6C34878D82A}">
                    <a16:rowId xmlns="" xmlns:a16="http://schemas.microsoft.com/office/drawing/2014/main" val="3582725205"/>
                  </a:ext>
                </a:extLst>
              </a:tr>
            </a:tbl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4DB426D-189F-460B-A0DE-112D9B233C1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9710" y="2884103"/>
            <a:ext cx="990265" cy="9574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40597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5783">
        <p15:prstTrans prst="peelOff"/>
      </p:transition>
    </mc:Choice>
    <mc:Fallback>
      <p:transition spd="slow" advTm="157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 36">
            <a:extLst>
              <a:ext uri="{FF2B5EF4-FFF2-40B4-BE49-F238E27FC236}">
                <a16:creationId xmlns="" xmlns:a16="http://schemas.microsoft.com/office/drawing/2014/main" id="{DE641BE7-E53D-4EDB-86DC-A76FE7EB68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9" name="Рисунок 38">
            <a:extLst>
              <a:ext uri="{FF2B5EF4-FFF2-40B4-BE49-F238E27FC236}">
                <a16:creationId xmlns="" xmlns:a16="http://schemas.microsoft.com/office/drawing/2014/main" id="{11A48E22-6C4A-485A-A345-17F1041FF9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1" name="Рисунок 40">
            <a:extLst>
              <a:ext uri="{FF2B5EF4-FFF2-40B4-BE49-F238E27FC236}">
                <a16:creationId xmlns="" xmlns:a16="http://schemas.microsoft.com/office/drawing/2014/main" id="{40C68FC5-6DE5-45F0-880D-585271AD40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063AE720-E0EC-4F00-9B14-A51B549E6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Прямоугольник 44">
            <a:extLst>
              <a:ext uri="{FF2B5EF4-FFF2-40B4-BE49-F238E27FC236}">
                <a16:creationId xmlns="" xmlns:a16="http://schemas.microsoft.com/office/drawing/2014/main" id="{F6CEF4CF-2E44-4485-9C96-E73FDA7D9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57AA472B-1F43-4674-A61E-6E2C6F4125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8" name="Прямоугольник 47">
              <a:extLst>
                <a:ext uri="{FF2B5EF4-FFF2-40B4-BE49-F238E27FC236}">
                  <a16:creationId xmlns="" xmlns:a16="http://schemas.microsoft.com/office/drawing/2014/main" id="{FD8883E7-F374-489C-BFC4-05B6273AD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9976594-4DE3-4E2F-A85F-76CFE9C326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5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E2D263F0-2680-4501-B419-0012D57135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5C3FC-6172-405C-9AFC-93072A8D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Успеваемость в начальной школе</a:t>
            </a:r>
          </a:p>
        </p:txBody>
      </p:sp>
      <p:pic>
        <p:nvPicPr>
          <p:cNvPr id="53" name="Рисунок 52">
            <a:extLst>
              <a:ext uri="{FF2B5EF4-FFF2-40B4-BE49-F238E27FC236}">
                <a16:creationId xmlns="" xmlns:a16="http://schemas.microsoft.com/office/drawing/2014/main" id="{39DEAF99-6143-45DD-A3D2-D7ACCD6AF2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pic>
        <p:nvPicPr>
          <p:cNvPr id="14" name="Объект 13">
            <a:extLst>
              <a:ext uri="{FF2B5EF4-FFF2-40B4-BE49-F238E27FC236}">
                <a16:creationId xmlns="" xmlns:a16="http://schemas.microsoft.com/office/drawing/2014/main" id="{01A471F8-8C11-4C6C-A961-E2F33F3BBA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8" y="585216"/>
            <a:ext cx="2556022" cy="3380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6" name="Рисунок 5">
            <a:extLst>
              <a:ext uri="{FF2B5EF4-FFF2-40B4-BE49-F238E27FC236}">
                <a16:creationId xmlns="" xmlns:a16="http://schemas.microsoft.com/office/drawing/2014/main" id="{16029391-6833-4C19-8C68-1C1E6E0D98E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8255" y="585216"/>
            <a:ext cx="1713033" cy="20533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5" name="Прямоугольник 54">
            <a:extLst>
              <a:ext uri="{FF2B5EF4-FFF2-40B4-BE49-F238E27FC236}">
                <a16:creationId xmlns="" xmlns:a16="http://schemas.microsoft.com/office/drawing/2014/main" id="{71DB68E5-25F8-4BF3-900C-972F947A4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68256" y="2800352"/>
            <a:ext cx="1713032" cy="1165669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/>
          </a:p>
        </p:txBody>
      </p:sp>
      <p:pic>
        <p:nvPicPr>
          <p:cNvPr id="4" name="Рисунок 3">
            <a:extLst>
              <a:ext uri="{FF2B5EF4-FFF2-40B4-BE49-F238E27FC236}">
                <a16:creationId xmlns="" xmlns:a16="http://schemas.microsoft.com/office/drawing/2014/main" id="{E2266ACB-9EA5-4492-8AC3-72830A579538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7" y="4126888"/>
            <a:ext cx="4445791" cy="218247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4DB426D-189F-460B-A0DE-112D9B233C1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9710" y="2884103"/>
            <a:ext cx="990265" cy="957438"/>
          </a:xfrm>
          <a:prstGeom prst="rect">
            <a:avLst/>
          </a:prstGeom>
        </p:spPr>
      </p:pic>
      <p:graphicFrame>
        <p:nvGraphicFramePr>
          <p:cNvPr id="5" name="Таблица 6">
            <a:extLst>
              <a:ext uri="{FF2B5EF4-FFF2-40B4-BE49-F238E27FC236}">
                <a16:creationId xmlns="" xmlns:a16="http://schemas.microsoft.com/office/drawing/2014/main" id="{A39BBF6B-AF18-439E-B9C9-E2E482BCA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39074"/>
              </p:ext>
            </p:extLst>
          </p:nvPr>
        </p:nvGraphicFramePr>
        <p:xfrm>
          <a:off x="701798" y="2954978"/>
          <a:ext cx="6195660" cy="450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610">
                  <a:extLst>
                    <a:ext uri="{9D8B030D-6E8A-4147-A177-3AD203B41FA5}">
                      <a16:colId xmlns="" xmlns:a16="http://schemas.microsoft.com/office/drawing/2014/main" val="405149989"/>
                    </a:ext>
                  </a:extLst>
                </a:gridCol>
                <a:gridCol w="1159056">
                  <a:extLst>
                    <a:ext uri="{9D8B030D-6E8A-4147-A177-3AD203B41FA5}">
                      <a16:colId xmlns="" xmlns:a16="http://schemas.microsoft.com/office/drawing/2014/main" val="15002862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348013142"/>
                    </a:ext>
                  </a:extLst>
                </a:gridCol>
                <a:gridCol w="847725">
                  <a:extLst>
                    <a:ext uri="{9D8B030D-6E8A-4147-A177-3AD203B41FA5}">
                      <a16:colId xmlns="" xmlns:a16="http://schemas.microsoft.com/office/drawing/2014/main" val="1347805956"/>
                    </a:ext>
                  </a:extLst>
                </a:gridCol>
                <a:gridCol w="1228725">
                  <a:extLst>
                    <a:ext uri="{9D8B030D-6E8A-4147-A177-3AD203B41FA5}">
                      <a16:colId xmlns="" xmlns:a16="http://schemas.microsoft.com/office/drawing/2014/main" val="1082061714"/>
                    </a:ext>
                  </a:extLst>
                </a:gridCol>
                <a:gridCol w="1241744">
                  <a:extLst>
                    <a:ext uri="{9D8B030D-6E8A-4147-A177-3AD203B41FA5}">
                      <a16:colId xmlns="" xmlns:a16="http://schemas.microsoft.com/office/drawing/2014/main" val="2819007389"/>
                    </a:ext>
                  </a:extLst>
                </a:gridCol>
              </a:tblGrid>
              <a:tr h="635533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Учебный год</a:t>
                      </a:r>
                    </a:p>
                  </a:txBody>
                  <a:tcPr marL="92393" marR="92393" marT="46197" marB="46197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Количество</a:t>
                      </a:r>
                    </a:p>
                    <a:p>
                      <a:pPr algn="ctr"/>
                      <a:r>
                        <a:rPr lang="ru-RU" sz="1600" dirty="0"/>
                        <a:t>учащихся</a:t>
                      </a:r>
                    </a:p>
                  </a:txBody>
                  <a:tcPr marL="92393" marR="92393" marT="46197" marB="4619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Успевают на:</a:t>
                      </a:r>
                    </a:p>
                  </a:txBody>
                  <a:tcPr marL="92393" marR="92393" marT="46197" marB="46197"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Качество обученности</a:t>
                      </a:r>
                    </a:p>
                  </a:txBody>
                  <a:tcPr marL="92393" marR="92393" marT="46197" marB="46197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Успеваемость</a:t>
                      </a:r>
                    </a:p>
                  </a:txBody>
                  <a:tcPr marL="92393" marR="92393" marT="46197" marB="46197" anchor="ctr"/>
                </a:tc>
                <a:extLst>
                  <a:ext uri="{0D108BD9-81ED-4DB2-BD59-A6C34878D82A}">
                    <a16:rowId xmlns="" xmlns:a16="http://schemas.microsoft.com/office/drawing/2014/main" val="3269501353"/>
                  </a:ext>
                </a:extLst>
              </a:tr>
              <a:tr h="39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«5»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«4» и «5»</a:t>
                      </a:r>
                    </a:p>
                  </a:txBody>
                  <a:tcPr marL="91494" marR="91494" marT="45747" marB="45747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1613643"/>
                  </a:ext>
                </a:extLst>
              </a:tr>
              <a:tr h="579174">
                <a:tc>
                  <a:txBody>
                    <a:bodyPr/>
                    <a:lstStyle/>
                    <a:p>
                      <a:r>
                        <a:rPr lang="ru-RU" sz="1600" dirty="0"/>
                        <a:t>2018-2019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505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199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69 %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100 %</a:t>
                      </a:r>
                    </a:p>
                  </a:txBody>
                  <a:tcPr marL="91494" marR="91494" marT="45747" marB="45747" anchor="ctr"/>
                </a:tc>
                <a:extLst>
                  <a:ext uri="{0D108BD9-81ED-4DB2-BD59-A6C34878D82A}">
                    <a16:rowId xmlns="" xmlns:a16="http://schemas.microsoft.com/office/drawing/2014/main" val="3145000890"/>
                  </a:ext>
                </a:extLst>
              </a:tr>
              <a:tr h="579174">
                <a:tc>
                  <a:txBody>
                    <a:bodyPr/>
                    <a:lstStyle/>
                    <a:p>
                      <a:r>
                        <a:rPr lang="ru-RU" sz="1600" dirty="0"/>
                        <a:t>2019-2020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530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252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75,8 %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100 %</a:t>
                      </a:r>
                    </a:p>
                  </a:txBody>
                  <a:tcPr marL="91494" marR="91494" marT="45747" marB="45747" anchor="ctr"/>
                </a:tc>
                <a:extLst>
                  <a:ext uri="{0D108BD9-81ED-4DB2-BD59-A6C34878D82A}">
                    <a16:rowId xmlns="" xmlns:a16="http://schemas.microsoft.com/office/drawing/2014/main" val="2546431577"/>
                  </a:ext>
                </a:extLst>
              </a:tr>
              <a:tr h="579174">
                <a:tc>
                  <a:txBody>
                    <a:bodyPr/>
                    <a:lstStyle/>
                    <a:p>
                      <a:r>
                        <a:rPr lang="ru-RU" sz="1600" dirty="0"/>
                        <a:t>2020-2021  1четверть</a:t>
                      </a:r>
                    </a:p>
                  </a:txBody>
                  <a:tcPr marL="91494" marR="91494" marT="45747" marB="457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518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60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264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72,3 %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100 %</a:t>
                      </a:r>
                    </a:p>
                  </a:txBody>
                  <a:tcPr marL="91494" marR="91494" marT="45747" marB="45747" anchor="ctr"/>
                </a:tc>
                <a:extLst>
                  <a:ext uri="{0D108BD9-81ED-4DB2-BD59-A6C34878D82A}">
                    <a16:rowId xmlns="" xmlns:a16="http://schemas.microsoft.com/office/drawing/2014/main" val="2671965431"/>
                  </a:ext>
                </a:extLst>
              </a:tr>
              <a:tr h="579174">
                <a:tc>
                  <a:txBody>
                    <a:bodyPr/>
                    <a:lstStyle/>
                    <a:p>
                      <a:r>
                        <a:rPr lang="ru-RU" sz="1600" dirty="0"/>
                        <a:t>2020-2021 </a:t>
                      </a:r>
                    </a:p>
                    <a:p>
                      <a:r>
                        <a:rPr lang="ru-RU" sz="1600" dirty="0"/>
                        <a:t>2 четверть</a:t>
                      </a:r>
                    </a:p>
                  </a:txBody>
                  <a:tcPr marL="91494" marR="91494" marT="45747" marB="457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510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80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263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78 %</a:t>
                      </a:r>
                    </a:p>
                  </a:txBody>
                  <a:tcPr marL="91494" marR="91494" marT="45747" marB="4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100 %</a:t>
                      </a:r>
                    </a:p>
                  </a:txBody>
                  <a:tcPr marL="91494" marR="91494" marT="45747" marB="45747" anchor="ctr"/>
                </a:tc>
                <a:extLst>
                  <a:ext uri="{0D108BD9-81ED-4DB2-BD59-A6C34878D82A}">
                    <a16:rowId xmlns="" xmlns:a16="http://schemas.microsoft.com/office/drawing/2014/main" val="317640107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52639E5-AA5E-451B-9F2D-5BE1B24B02EE}"/>
              </a:ext>
            </a:extLst>
          </p:cNvPr>
          <p:cNvSpPr txBox="1"/>
          <p:nvPr/>
        </p:nvSpPr>
        <p:spPr>
          <a:xfrm>
            <a:off x="614207" y="21343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Качественная начальная подготовка позволяет добиваться хороших результатов в основной и старшей школе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85873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3101">
        <p15:prstTrans prst="peelOff"/>
      </p:transition>
    </mc:Choice>
    <mc:Fallback>
      <p:transition spd="slow" advTm="131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321D838-2C7E-4177-9DD3-DAC78324A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Рисунок 12">
            <a:extLst>
              <a:ext uri="{FF2B5EF4-FFF2-40B4-BE49-F238E27FC236}">
                <a16:creationId xmlns="" xmlns:a16="http://schemas.microsoft.com/office/drawing/2014/main" id="{224C28B3-E902-49D1-98A0-582D277A0E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Рисунок 14">
            <a:extLst>
              <a:ext uri="{FF2B5EF4-FFF2-40B4-BE49-F238E27FC236}">
                <a16:creationId xmlns="" xmlns:a16="http://schemas.microsoft.com/office/drawing/2014/main" id="{F3A6C14C-E755-4A02-821B-6EA2D4C9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угольник 16">
            <a:extLst>
              <a:ext uri="{FF2B5EF4-FFF2-40B4-BE49-F238E27FC236}">
                <a16:creationId xmlns="" xmlns:a16="http://schemas.microsoft.com/office/drawing/2014/main" id="{6478287C-E119-4E9C-95B0-518478BD9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Прямоугольник 18">
            <a:extLst>
              <a:ext uri="{FF2B5EF4-FFF2-40B4-BE49-F238E27FC236}">
                <a16:creationId xmlns="" xmlns:a16="http://schemas.microsoft.com/office/drawing/2014/main" id="{EA4A294F-6D36-425B-8632-27FD6A284D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Прямоугольник 20">
            <a:extLst>
              <a:ext uri="{FF2B5EF4-FFF2-40B4-BE49-F238E27FC236}">
                <a16:creationId xmlns="" xmlns:a16="http://schemas.microsoft.com/office/drawing/2014/main" id="{3FECAD23-900F-4F1B-A441-6A68749F8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23" name="Рисунок 22">
            <a:extLst>
              <a:ext uri="{FF2B5EF4-FFF2-40B4-BE49-F238E27FC236}">
                <a16:creationId xmlns="" xmlns:a16="http://schemas.microsoft.com/office/drawing/2014/main" id="{57943801-CAEC-4F98-9332-2A4D91284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 24">
            <a:extLst>
              <a:ext uri="{FF2B5EF4-FFF2-40B4-BE49-F238E27FC236}">
                <a16:creationId xmlns="" xmlns:a16="http://schemas.microsoft.com/office/drawing/2014/main" id="{8A233090-6C39-4F59-8A0F-86F011A7EE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 26">
            <a:extLst>
              <a:ext uri="{FF2B5EF4-FFF2-40B4-BE49-F238E27FC236}">
                <a16:creationId xmlns="" xmlns:a16="http://schemas.microsoft.com/office/drawing/2014/main" id="{484DCAA0-4BF1-4FB9-97BA-D6BA63041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90FFBA-DDAE-4248-B30B-2821CE5E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89" y="749451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Информация о количестве классов, программ, мест</a:t>
            </a:r>
          </a:p>
        </p:txBody>
      </p:sp>
      <p:pic>
        <p:nvPicPr>
          <p:cNvPr id="29" name="Рисунок 28">
            <a:extLst>
              <a:ext uri="{FF2B5EF4-FFF2-40B4-BE49-F238E27FC236}">
                <a16:creationId xmlns="" xmlns:a16="http://schemas.microsoft.com/office/drawing/2014/main" id="{9BC2FEA5-B399-458A-8393-E06CE40DB8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EBD00AEF-5ADA-4AFC-906D-599169D34F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0417" y="618390"/>
            <a:ext cx="1810729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8" name="Объект 5">
            <a:extLst>
              <a:ext uri="{FF2B5EF4-FFF2-40B4-BE49-F238E27FC236}">
                <a16:creationId xmlns="" xmlns:a16="http://schemas.microsoft.com/office/drawing/2014/main" id="{39973C41-264F-41A3-BCCB-885383472BD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5151" y="618390"/>
            <a:ext cx="1811264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0" name="Объект 5">
            <a:extLst>
              <a:ext uri="{FF2B5EF4-FFF2-40B4-BE49-F238E27FC236}">
                <a16:creationId xmlns="" xmlns:a16="http://schemas.microsoft.com/office/drawing/2014/main" id="{CAD86A27-428B-46B3-8A0B-DA1C2E90308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0149" y="3520798"/>
            <a:ext cx="1811264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2" name="Объект 5">
            <a:extLst>
              <a:ext uri="{FF2B5EF4-FFF2-40B4-BE49-F238E27FC236}">
                <a16:creationId xmlns="" xmlns:a16="http://schemas.microsoft.com/office/drawing/2014/main" id="{B289909E-2524-40BD-A307-53EE54780CD7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5151" y="3520798"/>
            <a:ext cx="1811264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9B0E2E-9754-4FD0-9782-24B4EC3FE0D0}"/>
              </a:ext>
            </a:extLst>
          </p:cNvPr>
          <p:cNvSpPr txBox="1"/>
          <p:nvPr/>
        </p:nvSpPr>
        <p:spPr>
          <a:xfrm>
            <a:off x="650189" y="2166576"/>
            <a:ext cx="67153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Количество классов в школе зависит от числа поданных заявлений граждан и условий, </a:t>
            </a:r>
          </a:p>
          <a:p>
            <a:r>
              <a:rPr lang="ru-RU" dirty="0"/>
              <a:t>созданных для осуществления образовательного процесса, с учётом санитарных норм.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В 2021-2022  учебном году планируется открыть 4 первых класса.</a:t>
            </a:r>
          </a:p>
          <a:p>
            <a:r>
              <a:rPr lang="ru-RU" dirty="0"/>
              <a:t>Наполняемость классов устанавливается в количестве 25 обучающихся. </a:t>
            </a:r>
          </a:p>
          <a:p>
            <a:endParaRPr lang="ru-RU" dirty="0"/>
          </a:p>
          <a:p>
            <a:r>
              <a:rPr lang="ru-RU" dirty="0"/>
              <a:t>Программы обучения – «Начальная школа XXI века», система </a:t>
            </a:r>
            <a:r>
              <a:rPr lang="ru-RU" dirty="0" err="1"/>
              <a:t>Л.В.Занкова</a:t>
            </a:r>
            <a:endParaRPr lang="ru-RU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="" xmlns:a16="http://schemas.microsoft.com/office/drawing/2014/main" id="{2B61878D-B336-4E1C-A15A-329B75531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882"/>
              </p:ext>
            </p:extLst>
          </p:nvPr>
        </p:nvGraphicFramePr>
        <p:xfrm>
          <a:off x="718795" y="4394200"/>
          <a:ext cx="6305094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386">
                  <a:extLst>
                    <a:ext uri="{9D8B030D-6E8A-4147-A177-3AD203B41FA5}">
                      <a16:colId xmlns="" xmlns:a16="http://schemas.microsoft.com/office/drawing/2014/main" val="3241545981"/>
                    </a:ext>
                  </a:extLst>
                </a:gridCol>
                <a:gridCol w="1133475">
                  <a:extLst>
                    <a:ext uri="{9D8B030D-6E8A-4147-A177-3AD203B41FA5}">
                      <a16:colId xmlns="" xmlns:a16="http://schemas.microsoft.com/office/drawing/2014/main" val="818039965"/>
                    </a:ext>
                  </a:extLst>
                </a:gridCol>
                <a:gridCol w="2364233">
                  <a:extLst>
                    <a:ext uri="{9D8B030D-6E8A-4147-A177-3AD203B41FA5}">
                      <a16:colId xmlns="" xmlns:a16="http://schemas.microsoft.com/office/drawing/2014/main" val="1363723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Ф.И.О.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Программа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Сташкевич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«Начальная школа </a:t>
                      </a:r>
                      <a:r>
                        <a:rPr lang="en-US" sz="1600" dirty="0"/>
                        <a:t>XXI</a:t>
                      </a:r>
                      <a:r>
                        <a:rPr lang="ru-RU" sz="1600" dirty="0"/>
                        <a:t> века»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1628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Червякова Тамара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Система </a:t>
                      </a:r>
                      <a:r>
                        <a:rPr lang="ru-RU" sz="1600" dirty="0" err="1"/>
                        <a:t>Л.В.Занкова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972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/>
                        <a:t>Мишуткина</a:t>
                      </a:r>
                      <a:r>
                        <a:rPr lang="ru-RU" sz="1600" dirty="0"/>
                        <a:t> Евгения Валентиновна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 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Система </a:t>
                      </a:r>
                      <a:r>
                        <a:rPr lang="ru-RU" sz="1600" dirty="0" err="1"/>
                        <a:t>Л.В.Занкова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547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Халтурина Наталья Ивановна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«Начальная школа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XXI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века»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77728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06419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4002">
        <p15:prstTrans prst="peelOff"/>
      </p:transition>
    </mc:Choice>
    <mc:Fallback>
      <p:transition spd="slow" advTm="140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 36">
            <a:extLst>
              <a:ext uri="{FF2B5EF4-FFF2-40B4-BE49-F238E27FC236}">
                <a16:creationId xmlns="" xmlns:a16="http://schemas.microsoft.com/office/drawing/2014/main" id="{DE641BE7-E53D-4EDB-86DC-A76FE7EB68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9" name="Рисунок 38">
            <a:extLst>
              <a:ext uri="{FF2B5EF4-FFF2-40B4-BE49-F238E27FC236}">
                <a16:creationId xmlns="" xmlns:a16="http://schemas.microsoft.com/office/drawing/2014/main" id="{11A48E22-6C4A-485A-A345-17F1041FF9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1" name="Рисунок 40">
            <a:extLst>
              <a:ext uri="{FF2B5EF4-FFF2-40B4-BE49-F238E27FC236}">
                <a16:creationId xmlns="" xmlns:a16="http://schemas.microsoft.com/office/drawing/2014/main" id="{40C68FC5-6DE5-45F0-880D-585271AD40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063AE720-E0EC-4F00-9B14-A51B549E6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Прямоугольник 44">
            <a:extLst>
              <a:ext uri="{FF2B5EF4-FFF2-40B4-BE49-F238E27FC236}">
                <a16:creationId xmlns="" xmlns:a16="http://schemas.microsoft.com/office/drawing/2014/main" id="{F6CEF4CF-2E44-4485-9C96-E73FDA7D9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57AA472B-1F43-4674-A61E-6E2C6F4125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8" name="Прямоугольник 47">
              <a:extLst>
                <a:ext uri="{FF2B5EF4-FFF2-40B4-BE49-F238E27FC236}">
                  <a16:creationId xmlns="" xmlns:a16="http://schemas.microsoft.com/office/drawing/2014/main" id="{FD8883E7-F374-489C-BFC4-05B6273AD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9976594-4DE3-4E2F-A85F-76CFE9C326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5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E2D263F0-2680-4501-B419-0012D57135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5C3FC-6172-405C-9AFC-93072A8D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Школьный лагерь</a:t>
            </a:r>
          </a:p>
        </p:txBody>
      </p:sp>
      <p:pic>
        <p:nvPicPr>
          <p:cNvPr id="53" name="Рисунок 52">
            <a:extLst>
              <a:ext uri="{FF2B5EF4-FFF2-40B4-BE49-F238E27FC236}">
                <a16:creationId xmlns="" xmlns:a16="http://schemas.microsoft.com/office/drawing/2014/main" id="{39DEAF99-6143-45DD-A3D2-D7ACCD6AF2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pic>
        <p:nvPicPr>
          <p:cNvPr id="14" name="Объект 13">
            <a:extLst>
              <a:ext uri="{FF2B5EF4-FFF2-40B4-BE49-F238E27FC236}">
                <a16:creationId xmlns="" xmlns:a16="http://schemas.microsoft.com/office/drawing/2014/main" id="{01A471F8-8C11-4C6C-A961-E2F33F3BBA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8" y="585216"/>
            <a:ext cx="2556022" cy="3380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6" name="Рисунок 5">
            <a:extLst>
              <a:ext uri="{FF2B5EF4-FFF2-40B4-BE49-F238E27FC236}">
                <a16:creationId xmlns="" xmlns:a16="http://schemas.microsoft.com/office/drawing/2014/main" id="{16029391-6833-4C19-8C68-1C1E6E0D98E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8255" y="585216"/>
            <a:ext cx="1713033" cy="20533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5" name="Прямоугольник 54">
            <a:extLst>
              <a:ext uri="{FF2B5EF4-FFF2-40B4-BE49-F238E27FC236}">
                <a16:creationId xmlns="" xmlns:a16="http://schemas.microsoft.com/office/drawing/2014/main" id="{71DB68E5-25F8-4BF3-900C-972F947A4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68256" y="2800352"/>
            <a:ext cx="1713032" cy="1165669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/>
          </a:p>
        </p:txBody>
      </p:sp>
      <p:pic>
        <p:nvPicPr>
          <p:cNvPr id="4" name="Рисунок 3">
            <a:extLst>
              <a:ext uri="{FF2B5EF4-FFF2-40B4-BE49-F238E27FC236}">
                <a16:creationId xmlns="" xmlns:a16="http://schemas.microsoft.com/office/drawing/2014/main" id="{E2266ACB-9EA5-4492-8AC3-72830A579538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7" y="4126888"/>
            <a:ext cx="4445791" cy="218247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DC4F0A-CF3E-4F27-8282-ECD673E6BB8F}"/>
              </a:ext>
            </a:extLst>
          </p:cNvPr>
          <p:cNvSpPr txBox="1"/>
          <p:nvPr/>
        </p:nvSpPr>
        <p:spPr>
          <a:xfrm>
            <a:off x="663448" y="2070160"/>
            <a:ext cx="63240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Интересно и весело проводят время дети в летнем лагере «Солнечный город». </a:t>
            </a:r>
          </a:p>
          <a:p>
            <a:r>
              <a:rPr lang="ru-RU" sz="1600" dirty="0"/>
              <a:t>Ежегодно школьный лагерь принимает 100 человек для оздоровления и отдыха. </a:t>
            </a:r>
          </a:p>
          <a:p>
            <a:r>
              <a:rPr lang="ru-RU" sz="1600" dirty="0"/>
              <a:t>Ребята посещают городской зоопарк, парки, кинотеатры, театры  и библиотеки города, </a:t>
            </a:r>
          </a:p>
          <a:p>
            <a:r>
              <a:rPr lang="ru-RU" sz="1600" dirty="0"/>
              <a:t>где им предоставляется возможность поучаствовать в квестах, различных игровых </a:t>
            </a:r>
          </a:p>
          <a:p>
            <a:r>
              <a:rPr lang="ru-RU" sz="1600" dirty="0"/>
              <a:t>и тематических программах. А опытные педагоги проводят увлекательные и </a:t>
            </a:r>
          </a:p>
          <a:p>
            <a:r>
              <a:rPr lang="ru-RU" sz="1600" dirty="0"/>
              <a:t>познавательные мероприятия, эстафеты, соревнования, игры, концерты, </a:t>
            </a:r>
          </a:p>
          <a:p>
            <a:r>
              <a:rPr lang="ru-RU" sz="1600" dirty="0"/>
              <a:t>организуют походы, посещение бассейна «Дельфин». </a:t>
            </a:r>
          </a:p>
          <a:p>
            <a:r>
              <a:rPr lang="ru-RU" sz="1600" dirty="0"/>
              <a:t>Трёхразовое питание не оставляет никого равнодушным.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FEF1192-C898-4758-BBAF-26F8A6478786}"/>
              </a:ext>
            </a:extLst>
          </p:cNvPr>
          <p:cNvSpPr txBox="1"/>
          <p:nvPr/>
        </p:nvSpPr>
        <p:spPr>
          <a:xfrm>
            <a:off x="680321" y="4153437"/>
            <a:ext cx="63240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На протяжении многих лет  оздоровительный лагерь с дневным пребыванием  при школе </a:t>
            </a:r>
          </a:p>
          <a:p>
            <a:r>
              <a:rPr lang="ru-RU" sz="1600" dirty="0"/>
              <a:t>тесно сотрудничает с  реабилитационным центром «Росток». Руководствуясь федеральной </a:t>
            </a:r>
          </a:p>
          <a:p>
            <a:r>
              <a:rPr lang="ru-RU" sz="1600" dirty="0"/>
              <a:t>Целевой программой «Дети России», была разработана и внедрена летняя оздоровительная </a:t>
            </a:r>
          </a:p>
          <a:p>
            <a:r>
              <a:rPr lang="ru-RU" sz="1600" dirty="0"/>
              <a:t>реабилитационная площадка для детей с ослабленным здоровьем  на базе нашего лагеря. </a:t>
            </a:r>
          </a:p>
          <a:p>
            <a:r>
              <a:rPr lang="ru-RU" sz="1600" dirty="0"/>
              <a:t>Цель программы: Содействовать физическому, психическому, интеллектуальному </a:t>
            </a:r>
          </a:p>
          <a:p>
            <a:r>
              <a:rPr lang="ru-RU" sz="1600" dirty="0"/>
              <a:t>развитию детей; создание среды, способствующей укреплению здоровья детей </a:t>
            </a:r>
          </a:p>
          <a:p>
            <a:r>
              <a:rPr lang="ru-RU" sz="1600" dirty="0"/>
              <a:t>как жизненно важной ценности и сознательного стремления к ведению здорового </a:t>
            </a:r>
          </a:p>
          <a:p>
            <a:r>
              <a:rPr lang="ru-RU" sz="1600" dirty="0"/>
              <a:t>образа жизни.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F7FBFCA-2872-4F88-9F3E-19624699833C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1947" y="2869487"/>
            <a:ext cx="1365377" cy="10101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37305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23177">
        <p15:prstTrans prst="peelOff"/>
      </p:transition>
    </mc:Choice>
    <mc:Fallback>
      <p:transition spd="slow" advTm="231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321D838-2C7E-4177-9DD3-DAC78324A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Рисунок 12">
            <a:extLst>
              <a:ext uri="{FF2B5EF4-FFF2-40B4-BE49-F238E27FC236}">
                <a16:creationId xmlns="" xmlns:a16="http://schemas.microsoft.com/office/drawing/2014/main" id="{224C28B3-E902-49D1-98A0-582D277A0E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Рисунок 14">
            <a:extLst>
              <a:ext uri="{FF2B5EF4-FFF2-40B4-BE49-F238E27FC236}">
                <a16:creationId xmlns="" xmlns:a16="http://schemas.microsoft.com/office/drawing/2014/main" id="{F3A6C14C-E755-4A02-821B-6EA2D4C9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угольник 16">
            <a:extLst>
              <a:ext uri="{FF2B5EF4-FFF2-40B4-BE49-F238E27FC236}">
                <a16:creationId xmlns="" xmlns:a16="http://schemas.microsoft.com/office/drawing/2014/main" id="{6478287C-E119-4E9C-95B0-518478BD9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Прямоугольник 18">
            <a:extLst>
              <a:ext uri="{FF2B5EF4-FFF2-40B4-BE49-F238E27FC236}">
                <a16:creationId xmlns="" xmlns:a16="http://schemas.microsoft.com/office/drawing/2014/main" id="{EA4A294F-6D36-425B-8632-27FD6A284D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Прямоугольник 20">
            <a:extLst>
              <a:ext uri="{FF2B5EF4-FFF2-40B4-BE49-F238E27FC236}">
                <a16:creationId xmlns="" xmlns:a16="http://schemas.microsoft.com/office/drawing/2014/main" id="{3FECAD23-900F-4F1B-A441-6A68749F8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23" name="Рисунок 22">
            <a:extLst>
              <a:ext uri="{FF2B5EF4-FFF2-40B4-BE49-F238E27FC236}">
                <a16:creationId xmlns="" xmlns:a16="http://schemas.microsoft.com/office/drawing/2014/main" id="{57943801-CAEC-4F98-9332-2A4D91284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 24">
            <a:extLst>
              <a:ext uri="{FF2B5EF4-FFF2-40B4-BE49-F238E27FC236}">
                <a16:creationId xmlns="" xmlns:a16="http://schemas.microsoft.com/office/drawing/2014/main" id="{8A233090-6C39-4F59-8A0F-86F011A7EE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 26">
            <a:extLst>
              <a:ext uri="{FF2B5EF4-FFF2-40B4-BE49-F238E27FC236}">
                <a16:creationId xmlns="" xmlns:a16="http://schemas.microsoft.com/office/drawing/2014/main" id="{484DCAA0-4BF1-4FB9-97BA-D6BA63041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90FFBA-DDAE-4248-B30B-2821CE5E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89" y="749451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Внеурочная деятельность</a:t>
            </a:r>
          </a:p>
        </p:txBody>
      </p:sp>
      <p:pic>
        <p:nvPicPr>
          <p:cNvPr id="29" name="Рисунок 28">
            <a:extLst>
              <a:ext uri="{FF2B5EF4-FFF2-40B4-BE49-F238E27FC236}">
                <a16:creationId xmlns="" xmlns:a16="http://schemas.microsoft.com/office/drawing/2014/main" id="{9BC2FEA5-B399-458A-8393-E06CE40DB8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EBD00AEF-5ADA-4AFC-906D-599169D34F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0417" y="619750"/>
            <a:ext cx="1810729" cy="271609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8" name="Объект 5">
            <a:extLst>
              <a:ext uri="{FF2B5EF4-FFF2-40B4-BE49-F238E27FC236}">
                <a16:creationId xmlns="" xmlns:a16="http://schemas.microsoft.com/office/drawing/2014/main" id="{39973C41-264F-41A3-BCCB-885383472BD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7726" y="618390"/>
            <a:ext cx="1806114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0" name="Объект 5">
            <a:extLst>
              <a:ext uri="{FF2B5EF4-FFF2-40B4-BE49-F238E27FC236}">
                <a16:creationId xmlns="" xmlns:a16="http://schemas.microsoft.com/office/drawing/2014/main" id="{CAD86A27-428B-46B3-8A0B-DA1C2E90308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0286" y="3520798"/>
            <a:ext cx="1810990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2" name="Объект 5">
            <a:extLst>
              <a:ext uri="{FF2B5EF4-FFF2-40B4-BE49-F238E27FC236}">
                <a16:creationId xmlns="" xmlns:a16="http://schemas.microsoft.com/office/drawing/2014/main" id="{B289909E-2524-40BD-A307-53EE54780CD7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5243" y="3520798"/>
            <a:ext cx="1811080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6B08011-92E7-4D26-90B6-A565AB16B63B}"/>
              </a:ext>
            </a:extLst>
          </p:cNvPr>
          <p:cNvSpPr txBox="1"/>
          <p:nvPr/>
        </p:nvSpPr>
        <p:spPr>
          <a:xfrm>
            <a:off x="650189" y="2130822"/>
            <a:ext cx="609474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Бесплатные действующие кружки в школе:</a:t>
            </a:r>
          </a:p>
          <a:p>
            <a:endParaRPr lang="ru-RU" sz="1400" dirty="0"/>
          </a:p>
          <a:p>
            <a:r>
              <a:rPr lang="ru-RU" sz="1400" dirty="0"/>
              <a:t>«Вокальное искусство» (руководитель  </a:t>
            </a:r>
            <a:r>
              <a:rPr lang="ru-RU" sz="1400" dirty="0" err="1"/>
              <a:t>Домрачева</a:t>
            </a:r>
            <a:r>
              <a:rPr lang="ru-RU" sz="1400" dirty="0"/>
              <a:t> О.В.)</a:t>
            </a:r>
          </a:p>
          <a:p>
            <a:r>
              <a:rPr lang="ru-RU" sz="1400" dirty="0"/>
              <a:t>«Мини-футбол» (руководитель Бобров А.В.)</a:t>
            </a:r>
          </a:p>
          <a:p>
            <a:r>
              <a:rPr lang="ru-RU" sz="1400" dirty="0"/>
              <a:t>«Баскетбол для девочек 1-4 класс, для мальчиков – 8-11 класс»</a:t>
            </a:r>
          </a:p>
          <a:p>
            <a:r>
              <a:rPr lang="ru-RU" sz="1400" dirty="0"/>
              <a:t>(тренер мастер спорта России по баскетболу  Максимова Н.В.)</a:t>
            </a:r>
          </a:p>
          <a:p>
            <a:r>
              <a:rPr lang="ru-RU" sz="1400" dirty="0"/>
              <a:t>«Альпинизм» (руководитель Косцов А.Ю.)</a:t>
            </a:r>
          </a:p>
          <a:p>
            <a:r>
              <a:rPr lang="ru-RU" sz="1400" dirty="0"/>
              <a:t>«Юный инспектор дорожного движения» (руководитель Макаров И.Д.)</a:t>
            </a:r>
          </a:p>
          <a:p>
            <a:endParaRPr lang="ru-RU" sz="1400" dirty="0"/>
          </a:p>
          <a:p>
            <a:r>
              <a:rPr lang="ru-RU" sz="1400" dirty="0"/>
              <a:t>«Клуб Весёлых и Находчивых» (руководитель Малютина Ю.А.) </a:t>
            </a:r>
          </a:p>
          <a:p>
            <a:r>
              <a:rPr lang="ru-RU" sz="1400" dirty="0"/>
              <a:t>«Пост № 1»  (руководитель Пакулов Е.А.)</a:t>
            </a:r>
          </a:p>
          <a:p>
            <a:r>
              <a:rPr lang="ru-RU" sz="1400" dirty="0"/>
              <a:t>«Школьное Научное Общество Учащихся» (руководитель Захарова А.В.)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C0ECB5E-94D0-4005-95E4-092B5440A136}"/>
              </a:ext>
            </a:extLst>
          </p:cNvPr>
          <p:cNvSpPr txBox="1"/>
          <p:nvPr/>
        </p:nvSpPr>
        <p:spPr>
          <a:xfrm>
            <a:off x="650189" y="5009054"/>
            <a:ext cx="690262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За небольшую плату дети могут </a:t>
            </a:r>
            <a:r>
              <a:rPr lang="ru-RU" sz="1400" dirty="0" err="1"/>
              <a:t>могут</a:t>
            </a:r>
            <a:r>
              <a:rPr lang="ru-RU" sz="1400" dirty="0"/>
              <a:t> посещать:</a:t>
            </a:r>
          </a:p>
          <a:p>
            <a:r>
              <a:rPr lang="ru-RU" sz="1400" dirty="0"/>
              <a:t>Секцию УШУ  (преподаватель </a:t>
            </a:r>
            <a:r>
              <a:rPr lang="ru-RU" sz="1400" dirty="0" err="1"/>
              <a:t>Даундяк</a:t>
            </a:r>
            <a:r>
              <a:rPr lang="ru-RU" sz="1400" dirty="0"/>
              <a:t> О.В.), театральную студию «Енот» (руководитель </a:t>
            </a:r>
            <a:r>
              <a:rPr lang="ru-RU" sz="1400" dirty="0" err="1"/>
              <a:t>Буйлова</a:t>
            </a:r>
            <a:r>
              <a:rPr lang="ru-RU" sz="1400" dirty="0"/>
              <a:t> Н.В.),</a:t>
            </a:r>
          </a:p>
          <a:p>
            <a:r>
              <a:rPr lang="ru-RU" sz="1400" dirty="0"/>
              <a:t>«Скоро в школу» - подготовительные курсы для будущих первоклассников (руководитель Сташкевич Е.А.),</a:t>
            </a:r>
          </a:p>
          <a:p>
            <a:r>
              <a:rPr lang="ru-RU" sz="1400" dirty="0"/>
              <a:t>Студию «Подсолнух»  - группу продлённого дня для первоклашек (руководитель Сташкевич Е.А.),</a:t>
            </a:r>
          </a:p>
          <a:p>
            <a:r>
              <a:rPr lang="ru-RU" sz="1400" dirty="0"/>
              <a:t>Футбольный клуб «Чита» (тренер  </a:t>
            </a:r>
            <a:r>
              <a:rPr lang="ru-RU" sz="1400" dirty="0" err="1"/>
              <a:t>Налобин</a:t>
            </a:r>
            <a:r>
              <a:rPr lang="ru-RU" sz="1400" dirty="0"/>
              <a:t> Григорий Дмитриевич).</a:t>
            </a:r>
          </a:p>
        </p:txBody>
      </p:sp>
      <p:pic>
        <p:nvPicPr>
          <p:cNvPr id="28" name="Объект 5">
            <a:extLst>
              <a:ext uri="{FF2B5EF4-FFF2-40B4-BE49-F238E27FC236}">
                <a16:creationId xmlns="" xmlns:a16="http://schemas.microsoft.com/office/drawing/2014/main" id="{BA4B1A07-D082-4DC0-8B58-EF92B5A2C091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3630" y="609599"/>
            <a:ext cx="1810729" cy="270599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30" name="Объект 5">
            <a:extLst>
              <a:ext uri="{FF2B5EF4-FFF2-40B4-BE49-F238E27FC236}">
                <a16:creationId xmlns="" xmlns:a16="http://schemas.microsoft.com/office/drawing/2014/main" id="{E4FECD84-352F-4B58-8B44-347A53125E49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3802" y="618389"/>
            <a:ext cx="1810038" cy="271881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31" name="Объект 5">
            <a:extLst>
              <a:ext uri="{FF2B5EF4-FFF2-40B4-BE49-F238E27FC236}">
                <a16:creationId xmlns="" xmlns:a16="http://schemas.microsoft.com/office/drawing/2014/main" id="{B788F814-79A7-4F90-BD00-970504AD0ACD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93630" y="3520797"/>
            <a:ext cx="1811264" cy="270762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32" name="Объект 5">
            <a:extLst>
              <a:ext uri="{FF2B5EF4-FFF2-40B4-BE49-F238E27FC236}">
                <a16:creationId xmlns="" xmlns:a16="http://schemas.microsoft.com/office/drawing/2014/main" id="{51FAD2A0-46DC-4A05-8756-F7BF5704B606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1625" y="3528271"/>
            <a:ext cx="1811264" cy="271133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02840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9413">
        <p15:prstTrans prst="peelOff"/>
      </p:transition>
    </mc:Choice>
    <mc:Fallback>
      <p:transition spd="slow" advTm="194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7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2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 36">
            <a:extLst>
              <a:ext uri="{FF2B5EF4-FFF2-40B4-BE49-F238E27FC236}">
                <a16:creationId xmlns="" xmlns:a16="http://schemas.microsoft.com/office/drawing/2014/main" id="{DE641BE7-E53D-4EDB-86DC-A76FE7EB68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5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9" name="Рисунок 38">
            <a:extLst>
              <a:ext uri="{FF2B5EF4-FFF2-40B4-BE49-F238E27FC236}">
                <a16:creationId xmlns="" xmlns:a16="http://schemas.microsoft.com/office/drawing/2014/main" id="{11A48E22-6C4A-485A-A345-17F1041FF9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1" name="Рисунок 40">
            <a:extLst>
              <a:ext uri="{FF2B5EF4-FFF2-40B4-BE49-F238E27FC236}">
                <a16:creationId xmlns="" xmlns:a16="http://schemas.microsoft.com/office/drawing/2014/main" id="{40C68FC5-6DE5-45F0-880D-585271AD40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063AE720-E0EC-4F00-9B14-A51B549E6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Прямоугольник 44">
            <a:extLst>
              <a:ext uri="{FF2B5EF4-FFF2-40B4-BE49-F238E27FC236}">
                <a16:creationId xmlns="" xmlns:a16="http://schemas.microsoft.com/office/drawing/2014/main" id="{F6CEF4CF-2E44-4485-9C96-E73FDA7D9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57AA472B-1F43-4674-A61E-6E2C6F4125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8" name="Прямоугольник 47">
              <a:extLst>
                <a:ext uri="{FF2B5EF4-FFF2-40B4-BE49-F238E27FC236}">
                  <a16:creationId xmlns="" xmlns:a16="http://schemas.microsoft.com/office/drawing/2014/main" id="{FD8883E7-F374-489C-BFC4-05B6273AD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9976594-4DE3-4E2F-A85F-76CFE9C326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5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E2D263F0-2680-4501-B419-0012D57135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5C3FC-6172-405C-9AFC-93072A8D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sz="3200" dirty="0"/>
              <a:t>Чем мы отличаемся от других школ?</a:t>
            </a:r>
          </a:p>
        </p:txBody>
      </p:sp>
      <p:pic>
        <p:nvPicPr>
          <p:cNvPr id="53" name="Рисунок 52">
            <a:extLst>
              <a:ext uri="{FF2B5EF4-FFF2-40B4-BE49-F238E27FC236}">
                <a16:creationId xmlns="" xmlns:a16="http://schemas.microsoft.com/office/drawing/2014/main" id="{39DEAF99-6143-45DD-A3D2-D7ACCD6AF2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55" name="Прямоугольник 54">
            <a:extLst>
              <a:ext uri="{FF2B5EF4-FFF2-40B4-BE49-F238E27FC236}">
                <a16:creationId xmlns="" xmlns:a16="http://schemas.microsoft.com/office/drawing/2014/main" id="{71DB68E5-25F8-4BF3-900C-972F947A4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68256" y="2800352"/>
            <a:ext cx="1713032" cy="1165669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0AEE035-ACC3-4905-9218-CA2E2D2A1944}"/>
              </a:ext>
            </a:extLst>
          </p:cNvPr>
          <p:cNvSpPr txBox="1"/>
          <p:nvPr/>
        </p:nvSpPr>
        <p:spPr>
          <a:xfrm>
            <a:off x="677692" y="3638706"/>
            <a:ext cx="570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 2015 года проводим ежегодные апрельские школьные соревнования </a:t>
            </a:r>
          </a:p>
          <a:p>
            <a:r>
              <a:rPr lang="ru-RU" dirty="0"/>
              <a:t>«Школа Безопасности», с 2019 года привлекаем школы города к участию.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1E530ED-3C42-424E-9BF2-BEE584AC5D28}"/>
              </a:ext>
            </a:extLst>
          </p:cNvPr>
          <p:cNvSpPr txBox="1"/>
          <p:nvPr/>
        </p:nvSpPr>
        <p:spPr>
          <a:xfrm>
            <a:off x="677692" y="2069588"/>
            <a:ext cx="64315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 протяжении 20 лет наша школа сотрудничает с Центральной Детской </a:t>
            </a:r>
          </a:p>
          <a:p>
            <a:r>
              <a:rPr lang="ru-RU" dirty="0"/>
              <a:t>Музыкальной Школой  имени Б.Г. </a:t>
            </a:r>
            <a:r>
              <a:rPr lang="ru-RU" dirty="0" err="1"/>
              <a:t>Павликовской</a:t>
            </a:r>
            <a:r>
              <a:rPr lang="ru-RU" dirty="0"/>
              <a:t>. </a:t>
            </a:r>
          </a:p>
          <a:p>
            <a:r>
              <a:rPr lang="ru-RU" dirty="0"/>
              <a:t>В каждой параллели организован эстетический класс. По окончании 4 класса </a:t>
            </a:r>
          </a:p>
          <a:p>
            <a:r>
              <a:rPr lang="ru-RU" dirty="0"/>
              <a:t>каждому выдаётся свидетельство. Для желающих продолжить обучение </a:t>
            </a:r>
          </a:p>
          <a:p>
            <a:r>
              <a:rPr lang="ru-RU" dirty="0"/>
              <a:t>есть возможность поступить в музыкальную школу без вступительных экзаменов.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EEF7DE5-313D-42EF-B488-43D305782415}"/>
              </a:ext>
            </a:extLst>
          </p:cNvPr>
          <p:cNvSpPr txBox="1"/>
          <p:nvPr/>
        </p:nvSpPr>
        <p:spPr>
          <a:xfrm>
            <a:off x="733839" y="4319300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Школа имеет статус городской проектной площадки для реализации инновационного проекта, содержание и организации кадетского образования в условиях общеобразовательной школы.</a:t>
            </a:r>
          </a:p>
        </p:txBody>
      </p:sp>
      <p:pic>
        <p:nvPicPr>
          <p:cNvPr id="21" name="Объект 13">
            <a:extLst>
              <a:ext uri="{FF2B5EF4-FFF2-40B4-BE49-F238E27FC236}">
                <a16:creationId xmlns="" xmlns:a16="http://schemas.microsoft.com/office/drawing/2014/main" id="{9E718220-74CB-4D45-B358-D8816B777C1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6193" y="581065"/>
            <a:ext cx="2556022" cy="3380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BC7E6EC-F62C-4261-B41F-B8E6A778F4D7}"/>
              </a:ext>
            </a:extLst>
          </p:cNvPr>
          <p:cNvSpPr txBox="1"/>
          <p:nvPr/>
        </p:nvSpPr>
        <p:spPr>
          <a:xfrm>
            <a:off x="733839" y="5385071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Месторасположение школы позволяет добраться до неё с любого района города, благоприятное социокультурное окружение, функционирующая система безопасности, достойная организация питания в школе.</a:t>
            </a:r>
          </a:p>
        </p:txBody>
      </p:sp>
      <p:pic>
        <p:nvPicPr>
          <p:cNvPr id="23" name="Рисунок 5">
            <a:extLst>
              <a:ext uri="{FF2B5EF4-FFF2-40B4-BE49-F238E27FC236}">
                <a16:creationId xmlns="" xmlns:a16="http://schemas.microsoft.com/office/drawing/2014/main" id="{DC34BB26-CEA2-4FF7-945C-2A983703B28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72787" y="581065"/>
            <a:ext cx="1713033" cy="20533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4" name="Рисунок 3">
            <a:extLst>
              <a:ext uri="{FF2B5EF4-FFF2-40B4-BE49-F238E27FC236}">
                <a16:creationId xmlns="" xmlns:a16="http://schemas.microsoft.com/office/drawing/2014/main" id="{2D496727-46EF-4A0E-9CED-58B1336E8650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2321" y="4126887"/>
            <a:ext cx="4445791" cy="218247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4" name="Объект 13">
            <a:extLst>
              <a:ext uri="{FF2B5EF4-FFF2-40B4-BE49-F238E27FC236}">
                <a16:creationId xmlns="" xmlns:a16="http://schemas.microsoft.com/office/drawing/2014/main" id="{01A471F8-8C11-4C6C-A961-E2F33F3BBA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8" y="585216"/>
            <a:ext cx="2556022" cy="33808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6" name="Рисунок 5">
            <a:extLst>
              <a:ext uri="{FF2B5EF4-FFF2-40B4-BE49-F238E27FC236}">
                <a16:creationId xmlns="" xmlns:a16="http://schemas.microsoft.com/office/drawing/2014/main" id="{16029391-6833-4C19-8C68-1C1E6E0D98E2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8255" y="585216"/>
            <a:ext cx="1713033" cy="205331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4" name="Рисунок 3">
            <a:extLst>
              <a:ext uri="{FF2B5EF4-FFF2-40B4-BE49-F238E27FC236}">
                <a16:creationId xmlns="" xmlns:a16="http://schemas.microsoft.com/office/drawing/2014/main" id="{E2266ACB-9EA5-4492-8AC3-72830A579538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497" y="4126888"/>
            <a:ext cx="4445791" cy="218247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11DD3DC3-7487-476A-95CD-3C71E1EE9160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9710" y="2884103"/>
            <a:ext cx="990265" cy="9574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9E9B300-84BC-4673-AE48-5D632DFD4819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878326" y="2808252"/>
            <a:ext cx="1713032" cy="11776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60419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6655">
        <p15:prstTrans prst="peelOff"/>
      </p:transition>
    </mc:Choice>
    <mc:Fallback>
      <p:transition spd="slow" advTm="166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25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0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Берлин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Другая 1">
      <a:majorFont>
        <a:latin typeface="Myriad Pro Cond"/>
        <a:ea typeface=""/>
        <a:cs typeface=""/>
      </a:majorFont>
      <a:minorFont>
        <a:latin typeface="Myriad Pro Cond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3DD8A33-E1BF-490B-B74E-229E36B8D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43B3F5-6B33-4E6C-99DB-B6E6970FB9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C8D87D-64E3-49C4-B9FF-40FAA6BB3B9C}">
  <ds:schemaRefs>
    <ds:schemaRef ds:uri="http://schemas.microsoft.com/office/2006/documentManagement/types"/>
    <ds:schemaRef ds:uri="http://purl.org/dc/elements/1.1/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«Город Берлин»</Template>
  <TotalTime>619</TotalTime>
  <Words>1303</Words>
  <Application>Microsoft Office PowerPoint</Application>
  <PresentationFormat>Произвольный</PresentationFormat>
  <Paragraphs>233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Берлин</vt:lpstr>
      <vt:lpstr>От успеха в школе – к успеху в жизни!</vt:lpstr>
      <vt:lpstr>Общие сведения о школе</vt:lpstr>
      <vt:lpstr>Педагогический состав школы</vt:lpstr>
      <vt:lpstr>Общая и качественная успеваемость</vt:lpstr>
      <vt:lpstr>Успеваемость в начальной школе</vt:lpstr>
      <vt:lpstr>Информация о количестве классов, программ, мест</vt:lpstr>
      <vt:lpstr>Школьный лагерь</vt:lpstr>
      <vt:lpstr>Внеурочная деятельность</vt:lpstr>
      <vt:lpstr>Чем мы отличаемся от других школ?</vt:lpstr>
      <vt:lpstr>Добро пожаловать в нашу школу!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"Город Берлин"</dc:title>
  <dc:creator>Эдуард Урюмцев</dc:creator>
  <cp:lastModifiedBy>GordeevAV</cp:lastModifiedBy>
  <cp:revision>61</cp:revision>
  <dcterms:created xsi:type="dcterms:W3CDTF">2021-02-23T03:01:12Z</dcterms:created>
  <dcterms:modified xsi:type="dcterms:W3CDTF">2021-03-04T23:59:29Z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