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75" r:id="rId4"/>
    <p:sldId id="276" r:id="rId5"/>
    <p:sldId id="263" r:id="rId6"/>
    <p:sldId id="273" r:id="rId7"/>
    <p:sldId id="262" r:id="rId8"/>
    <p:sldId id="258" r:id="rId9"/>
    <p:sldId id="269" r:id="rId10"/>
    <p:sldId id="270" r:id="rId11"/>
    <p:sldId id="261" r:id="rId12"/>
    <p:sldId id="271" r:id="rId13"/>
    <p:sldId id="264" r:id="rId14"/>
    <p:sldId id="257" r:id="rId15"/>
    <p:sldId id="265" r:id="rId16"/>
    <p:sldId id="266" r:id="rId17"/>
    <p:sldId id="267" r:id="rId18"/>
    <p:sldId id="272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scholl_14_ant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МБОУ </a:t>
            </a:r>
          </a:p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«Средняя общеобразовательная школа № 14»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908720"/>
            <a:ext cx="73448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ru-RU" sz="2000" b="1" dirty="0"/>
              <a:t> </a:t>
            </a:r>
            <a:endParaRPr lang="en-US" sz="2000" b="1" dirty="0"/>
          </a:p>
          <a:p>
            <a:br>
              <a:rPr lang="ru-RU" sz="4800" dirty="0"/>
            </a:br>
            <a:endParaRPr lang="ru-RU" sz="4800" dirty="0"/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10" name="Рисунок 9" descr="editorf-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7128792" cy="382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48680"/>
            <a:ext cx="6840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ДОСТИЖЕНИЯ  В  ОБУЧЕНИИ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764704"/>
            <a:ext cx="78488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ru-RU" sz="2000" b="1" dirty="0"/>
              <a:t> </a:t>
            </a:r>
            <a:endParaRPr lang="en-US" sz="2000" b="1" dirty="0"/>
          </a:p>
          <a:p>
            <a:r>
              <a:rPr lang="ru-RU" sz="3200" i="1" dirty="0"/>
              <a:t>    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2019-2020 учебный год</a:t>
            </a:r>
          </a:p>
          <a:p>
            <a:r>
              <a:rPr lang="ru-RU" sz="32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Цынгуева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Ю. - 1 место в Муниципальном этапе Всероссийской олимпиады школьников по географии</a:t>
            </a:r>
          </a:p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Корнев Е. - 1 место в Муниципальном этапе Всероссийской олимпиады школьников по ОБЖ</a:t>
            </a:r>
          </a:p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2020-2021 учебный год</a:t>
            </a: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Семенова В.- 2 место по литературе</a:t>
            </a:r>
          </a:p>
          <a:p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Цынгуева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Ю.-3 место по обществознанию </a:t>
            </a:r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32656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ДОСТИЖЕНИЯ  ОБУЧАЮЩИХСЯ</a:t>
            </a:r>
            <a:endParaRPr lang="ru-RU" sz="2800" dirty="0"/>
          </a:p>
        </p:txBody>
      </p:sp>
      <p:pic>
        <p:nvPicPr>
          <p:cNvPr id="7" name="Рисунок 6" descr="IMG-bda1ce9dabd0af30fafd7e834ca52090-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08920"/>
            <a:ext cx="1656184" cy="2183152"/>
          </a:xfrm>
          <a:prstGeom prst="rect">
            <a:avLst/>
          </a:prstGeom>
        </p:spPr>
      </p:pic>
      <p:pic>
        <p:nvPicPr>
          <p:cNvPr id="8" name="Рисунок 7" descr="IMG-2564eb1ecf22a394c3822f4ee7b5f3a2-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476672"/>
            <a:ext cx="1585220" cy="2232248"/>
          </a:xfrm>
          <a:prstGeom prst="rect">
            <a:avLst/>
          </a:prstGeom>
        </p:spPr>
      </p:pic>
      <p:pic>
        <p:nvPicPr>
          <p:cNvPr id="9" name="Рисунок 8" descr="IMG-03725c747eaf1e38984648b34db8b5c1-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>
            <a:fillRect/>
          </a:stretch>
        </p:blipFill>
        <p:spPr>
          <a:xfrm>
            <a:off x="179512" y="3933056"/>
            <a:ext cx="1737483" cy="2448271"/>
          </a:xfrm>
          <a:prstGeom prst="rect">
            <a:avLst/>
          </a:prstGeom>
        </p:spPr>
      </p:pic>
      <p:pic>
        <p:nvPicPr>
          <p:cNvPr id="10" name="Рисунок 9" descr="IMG-ddfe86bff1aeab1d213ba13e95c07760-V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0312" y="548681"/>
            <a:ext cx="1584176" cy="2263108"/>
          </a:xfrm>
          <a:prstGeom prst="rect">
            <a:avLst/>
          </a:prstGeom>
        </p:spPr>
      </p:pic>
      <p:pic>
        <p:nvPicPr>
          <p:cNvPr id="11" name="Рисунок 10" descr="IMG-20576f9d0040804c53a545a180b73ffa-V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7"/>
          <a:stretch>
            <a:fillRect/>
          </a:stretch>
        </p:blipFill>
        <p:spPr>
          <a:xfrm>
            <a:off x="5436096" y="1196752"/>
            <a:ext cx="1656184" cy="1518169"/>
          </a:xfrm>
          <a:prstGeom prst="rect">
            <a:avLst/>
          </a:prstGeom>
        </p:spPr>
      </p:pic>
      <p:pic>
        <p:nvPicPr>
          <p:cNvPr id="12" name="Рисунок 11" descr="IMG-f446919ead28b993409b2a901b7f6f36-V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9712" y="5329947"/>
            <a:ext cx="2248094" cy="1528053"/>
          </a:xfrm>
          <a:prstGeom prst="rect">
            <a:avLst/>
          </a:prstGeom>
        </p:spPr>
      </p:pic>
      <p:pic>
        <p:nvPicPr>
          <p:cNvPr id="14" name="Рисунок 13" descr="IMG-fb9fb7273cb931eaea85ec98974d3781-V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645024"/>
            <a:ext cx="1584176" cy="2164189"/>
          </a:xfrm>
          <a:prstGeom prst="rect">
            <a:avLst/>
          </a:prstGeom>
        </p:spPr>
      </p:pic>
      <p:pic>
        <p:nvPicPr>
          <p:cNvPr id="15" name="Рисунок 14" descr="IMG-5e8ac11e85fa18f3c60a76b22d8165ff-V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124744"/>
            <a:ext cx="1584176" cy="2315445"/>
          </a:xfrm>
          <a:prstGeom prst="rect">
            <a:avLst/>
          </a:prstGeom>
        </p:spPr>
      </p:pic>
      <p:pic>
        <p:nvPicPr>
          <p:cNvPr id="16" name="Рисунок 15" descr="i (36)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2780928"/>
            <a:ext cx="1512168" cy="2122069"/>
          </a:xfrm>
          <a:prstGeom prst="rect">
            <a:avLst/>
          </a:prstGeom>
        </p:spPr>
      </p:pic>
      <p:pic>
        <p:nvPicPr>
          <p:cNvPr id="17" name="Рисунок 16" descr="IMG-f1c1766ee97874e41e42c706a3d7dfa4-V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3444" y="3356992"/>
            <a:ext cx="1431044" cy="2232248"/>
          </a:xfrm>
          <a:prstGeom prst="rect">
            <a:avLst/>
          </a:prstGeom>
        </p:spPr>
      </p:pic>
      <p:pic>
        <p:nvPicPr>
          <p:cNvPr id="18" name="Рисунок 17" descr="Screenshot_20210217_095719_com.viber.voip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5373216"/>
            <a:ext cx="2342656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48680"/>
            <a:ext cx="6840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КОНКУРСЫ  И  КОНФЕРЕНЦИИ: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980728"/>
            <a:ext cx="73448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pPr algn="ctr"/>
            <a:r>
              <a:rPr lang="ru-RU" sz="2400" b="1" dirty="0"/>
              <a:t> </a:t>
            </a:r>
            <a:r>
              <a:rPr lang="ru-RU" sz="2400" i="1" dirty="0"/>
              <a:t>Для  развития творческого  и  интеллектуального потенциала  обучающиеся принимают участие:</a:t>
            </a:r>
            <a:endParaRPr lang="en-US" sz="2400" b="1" i="1" dirty="0"/>
          </a:p>
          <a:p>
            <a:r>
              <a:rPr lang="ru-RU" sz="3200" i="1" dirty="0"/>
              <a:t>«Человек и природа»</a:t>
            </a:r>
          </a:p>
          <a:p>
            <a:r>
              <a:rPr lang="ru-RU" sz="3200" i="1" dirty="0"/>
              <a:t>«Золотое Руно»</a:t>
            </a:r>
          </a:p>
          <a:p>
            <a:r>
              <a:rPr lang="ru-RU" sz="3200" i="1" dirty="0"/>
              <a:t>«Русский медвежонок»</a:t>
            </a:r>
          </a:p>
          <a:p>
            <a:r>
              <a:rPr lang="ru-RU" sz="3200" i="1" dirty="0"/>
              <a:t>«Британский бульдог»</a:t>
            </a:r>
          </a:p>
          <a:p>
            <a:r>
              <a:rPr lang="ru-RU" sz="3200" i="1" dirty="0"/>
              <a:t>«Живая классика»</a:t>
            </a:r>
          </a:p>
          <a:p>
            <a:r>
              <a:rPr lang="ru-RU" sz="3200" i="1" dirty="0"/>
              <a:t>«Всероссийский конкурс сочинений»</a:t>
            </a:r>
          </a:p>
          <a:p>
            <a:r>
              <a:rPr lang="ru-RU" sz="3200" i="1" dirty="0"/>
              <a:t>«Шаг в будущее»</a:t>
            </a:r>
          </a:p>
          <a:p>
            <a:r>
              <a:rPr lang="ru-RU" sz="3200" i="1" dirty="0"/>
              <a:t>«Кенгуру»</a:t>
            </a:r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60648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ПРОФИЛЬНЫЕ  ОТРЯДЫ</a:t>
            </a:r>
            <a:endParaRPr lang="ru-RU" sz="2800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692696"/>
            <a:ext cx="2841085" cy="20980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2852936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ЮИД «ЗВЕЗДА»  </a:t>
            </a:r>
          </a:p>
        </p:txBody>
      </p:sp>
      <p:pic>
        <p:nvPicPr>
          <p:cNvPr id="11" name="Рисунок 10" descr="P91023-1137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9664" y="692696"/>
            <a:ext cx="2772816" cy="20954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60232" y="278092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ДЮП «МОЛНИЯ»</a:t>
            </a:r>
          </a:p>
        </p:txBody>
      </p:sp>
      <p:pic>
        <p:nvPicPr>
          <p:cNvPr id="14" name="Рисунок 13" descr="IMG_20190329_1053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56992"/>
            <a:ext cx="2967910" cy="1872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8" y="508518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ЮИД «СМИД»</a:t>
            </a:r>
          </a:p>
        </p:txBody>
      </p:sp>
      <p:pic>
        <p:nvPicPr>
          <p:cNvPr id="16" name="Рисунок 15" descr="20191017_14502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3808" y="4841776"/>
            <a:ext cx="4116220" cy="2016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92080" y="6525344"/>
            <a:ext cx="2541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ВОЛОНТЕРСКИЙ ОТРЯД</a:t>
            </a:r>
          </a:p>
        </p:txBody>
      </p:sp>
      <p:pic>
        <p:nvPicPr>
          <p:cNvPr id="18" name="Рисунок 17" descr="IMG-409c7442bc0ed1e54663c03a712822c1-V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980728"/>
            <a:ext cx="2699792" cy="214000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47865" y="3140968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ЮНЫЕ ИССЛЕДОВАТЕЛИ</a:t>
            </a:r>
          </a:p>
        </p:txBody>
      </p:sp>
      <p:pic>
        <p:nvPicPr>
          <p:cNvPr id="20" name="Рисунок 19" descr="IMG-dcd204e909c1bff50b25aa83390875f2-V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3140968"/>
            <a:ext cx="2808312" cy="16368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4289" y="4941168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ДЮП «ОРЛЯТА»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pic>
        <p:nvPicPr>
          <p:cNvPr id="7" name="Рисунок 6" descr="IMG_24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74096"/>
            <a:ext cx="3275856" cy="2183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3" y="4365104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«ПДД НА САНКАХ»</a:t>
            </a:r>
          </a:p>
        </p:txBody>
      </p:sp>
      <p:pic>
        <p:nvPicPr>
          <p:cNvPr id="11" name="Рисунок 10" descr="DSC018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2492896"/>
            <a:ext cx="3417405" cy="1872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7740352" y="2996952"/>
            <a:ext cx="11521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  МБ ДОУ № 4</a:t>
            </a:r>
          </a:p>
        </p:txBody>
      </p:sp>
      <p:pic>
        <p:nvPicPr>
          <p:cNvPr id="16" name="Рисунок 15" descr="IMG_9192-20-04-18-04-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620688"/>
            <a:ext cx="2736304" cy="19820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EFDD95B-740F-4177-8316-819DA42301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4697760"/>
            <a:ext cx="474235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283968" y="4365104"/>
            <a:ext cx="4536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Акция, посвященная памяти жертв ДТП</a:t>
            </a:r>
          </a:p>
        </p:txBody>
      </p:sp>
      <p:pic>
        <p:nvPicPr>
          <p:cNvPr id="19" name="Объект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620688"/>
            <a:ext cx="2729431" cy="186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23528" y="188640"/>
            <a:ext cx="88204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ПРОФИЛАКТИКА  ДЕТСКОГО ДОРОЖНО –ТРАНСПОРТНОГО ТРАВМАТИЗМА</a:t>
            </a:r>
            <a:endParaRPr lang="ru-RU" sz="2000" dirty="0"/>
          </a:p>
        </p:txBody>
      </p:sp>
      <p:pic>
        <p:nvPicPr>
          <p:cNvPr id="21" name="Рисунок 20" descr="DSCF260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2492896"/>
            <a:ext cx="3132856" cy="18647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99992" y="908720"/>
            <a:ext cx="1442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Агитбригада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88640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СПОРТИВНАЯ  ЖИЗНЬ</a:t>
            </a:r>
            <a:endParaRPr lang="ru-RU" sz="2800" dirty="0"/>
          </a:p>
        </p:txBody>
      </p:sp>
      <p:pic>
        <p:nvPicPr>
          <p:cNvPr id="8" name="Рисунок 7" descr="Спортивная жизн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12767"/>
            <a:ext cx="8640960" cy="57572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260648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ВНЕУРОЧНАЯ   ДЕЯТЕЛЬНОСТЬ</a:t>
            </a:r>
            <a:endParaRPr lang="ru-RU" sz="2800" dirty="0"/>
          </a:p>
        </p:txBody>
      </p:sp>
      <p:pic>
        <p:nvPicPr>
          <p:cNvPr id="12" name="Рисунок 11" descr="саш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692696"/>
            <a:ext cx="2628801" cy="2019594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220" y="5085184"/>
            <a:ext cx="2363755" cy="1772816"/>
          </a:xfrm>
          <a:prstGeom prst="rect">
            <a:avLst/>
          </a:prstGeom>
        </p:spPr>
      </p:pic>
      <p:pic>
        <p:nvPicPr>
          <p:cNvPr id="15" name="Рисунок 14" descr="DSCF02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4835066"/>
            <a:ext cx="2736304" cy="2022934"/>
          </a:xfrm>
          <a:prstGeom prst="rect">
            <a:avLst/>
          </a:prstGeom>
        </p:spPr>
      </p:pic>
      <p:pic>
        <p:nvPicPr>
          <p:cNvPr id="16" name="Рисунок 15" descr="IMG_20181003_10392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977172"/>
            <a:ext cx="2507771" cy="1880828"/>
          </a:xfrm>
          <a:prstGeom prst="rect">
            <a:avLst/>
          </a:prstGeom>
        </p:spPr>
      </p:pic>
      <p:pic>
        <p:nvPicPr>
          <p:cNvPr id="17" name="Рисунок 16" descr="IMG_20190430_16252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104" y="2924944"/>
            <a:ext cx="3279930" cy="1988840"/>
          </a:xfrm>
          <a:prstGeom prst="rect">
            <a:avLst/>
          </a:prstGeom>
        </p:spPr>
      </p:pic>
      <p:pic>
        <p:nvPicPr>
          <p:cNvPr id="19" name="Рисунок 18" descr="IMG_20190509_140848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708920"/>
            <a:ext cx="3118426" cy="2016224"/>
          </a:xfrm>
          <a:prstGeom prst="rect">
            <a:avLst/>
          </a:prstGeom>
        </p:spPr>
      </p:pic>
      <p:pic>
        <p:nvPicPr>
          <p:cNvPr id="18" name="Рисунок 17" descr="DSCF164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980728"/>
            <a:ext cx="3096344" cy="1736128"/>
          </a:xfrm>
          <a:prstGeom prst="rect">
            <a:avLst/>
          </a:prstGeom>
        </p:spPr>
      </p:pic>
      <p:pic>
        <p:nvPicPr>
          <p:cNvPr id="21" name="Рисунок 20" descr="IMG_20180519_10203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0192" y="980728"/>
            <a:ext cx="266429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0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ДОПОЛНИТЕЛЬНОЕ  ОБРАЗОВАНИЕ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71600" y="980728"/>
            <a:ext cx="712879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ФУТБОЛ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БАСКЕТБОЛ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ВОЛЕЙБОЛ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КИОКУСИНКАЙ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ЧЕКАНКА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ЕСТЬ ИДЕЯ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ВОКАЛЬНАЯ ГРУППА «ПАРАДИЗ»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ЮИД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ДЮП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ЮНАРМИЯ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В МИРЕ КОДОВ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ВЫРАЗИТЕЛЬНОЕ  СЛОВО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ЗАНИМАТЕЛЬНЫЙ АНГЛИЙСКИЙ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ЗАНИМАТЕЛЬНАЯ ИНФОРМАТИКА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ИСТОРИЧЕСКИЙ КАЛЕЙДОСКОП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ОСНОВЫ ФИНАНСОВОЙ ГРАМОТНОСТИ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МЫ - ВОЛОНТЕРЫ</a:t>
            </a:r>
            <a:br>
              <a:rPr lang="ru-RU" sz="2400" dirty="0"/>
            </a:br>
            <a:endParaRPr lang="ru-RU" sz="2400" dirty="0"/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60648"/>
            <a:ext cx="6840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УВАЖАЕМЫЕ РОДИТЕЛИ!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980728"/>
            <a:ext cx="842493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     </a:t>
            </a:r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Первый год обучения в школе – большое испытание для первоклассника и его родителей. Успех на пути к обретению своего места в жизни закладывается уже с первых школьных лет.  Первый класс – это новые условия жизни ребенка. Перемены нередко несут с собой сложности, но бояться их не нужно: вовремя осознанные сложности – это половина успеха их преодоления. Поддержите в ребенке его стремление стать школьником и в его желании добиться успеха. В любом деле находите то, за что можно похвалить и морально поддержать.</a:t>
            </a:r>
          </a:p>
          <a:p>
            <a:pPr algn="just"/>
            <a:r>
              <a:rPr lang="ru-R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Успехов вам, уважаемые родители, и огромного терпения!</a:t>
            </a:r>
            <a:br>
              <a:rPr lang="ru-RU" sz="2700" dirty="0"/>
            </a:br>
            <a:endParaRPr lang="ru-RU" sz="2700" dirty="0"/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62880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классов: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человек: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</a:t>
            </a:r>
          </a:p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Программа 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2020- 2021 учебном году обучение в 1-х классах продолжается по развивающей программе «Перспектива».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Преимущества этой программы позволяют каждому ученику поддерживать и развивать интерес к открытию и изучению нового.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Большие возможности для решения воспитательных задач.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Разработанная специальная система навигации, позволяющая ученику ориентироваться как внутри УМК, так и выходить за его рамки в поисках других источников информации.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60648"/>
            <a:ext cx="684076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ПЛАН КОМПЛЕКТОВАНИЯ НА 2021-2022 УЧЕБНЫЙ ГОД 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48680"/>
            <a:ext cx="6840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ДИРЕКТОР  ШКОЛЫ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980728"/>
            <a:ext cx="73448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ru-RU" sz="2000" b="1" dirty="0"/>
              <a:t> </a:t>
            </a:r>
            <a:endParaRPr lang="en-US" sz="2000" b="1" dirty="0"/>
          </a:p>
          <a:p>
            <a:br>
              <a:rPr lang="ru-RU" sz="4800" dirty="0"/>
            </a:br>
            <a:endParaRPr lang="ru-RU" sz="4800" dirty="0"/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9" name="Рисунок 8" descr="Директор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302433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19872" y="1700808"/>
            <a:ext cx="57241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Каюшанова 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Евгения Викторовна</a:t>
            </a:r>
          </a:p>
          <a:p>
            <a:pPr algn="ctr"/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Награждена нагрудным знаком "Почетный работник воспитания и просвещения Российской Федерации"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Педагогический стаж- 34 года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82809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родители будущих первоклассников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«СОШ № 14» города Чита</a:t>
            </a: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Ждёт вас и ваших детей </a:t>
            </a:r>
          </a:p>
          <a:p>
            <a:pPr algn="ctr"/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Запись в 1 класс с 01.04.2021 года</a:t>
            </a:r>
          </a:p>
          <a:p>
            <a:pPr algn="ctr"/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196752"/>
            <a:ext cx="57606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672015</a:t>
            </a:r>
          </a:p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г.ЧИТА </a:t>
            </a:r>
          </a:p>
          <a:p>
            <a:r>
              <a:rPr lang="ru-RU" sz="28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ул.Каларская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,30</a:t>
            </a:r>
          </a:p>
          <a:p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8(3022) 33-92-01</a:t>
            </a:r>
          </a:p>
          <a:p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scholl_14_ant@mail.ru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</a:p>
          <a:p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http://shs_chit_14.chita.zabedu.ru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/>
          </a:p>
        </p:txBody>
      </p:sp>
      <p:pic>
        <p:nvPicPr>
          <p:cNvPr id="8" name="Рисунок 7" descr="N200527_posl_zvonok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412776"/>
            <a:ext cx="3064174" cy="2897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548680"/>
            <a:ext cx="828092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ПЕДАГОГИЧЕСКИЙ КОЛЛЕКТИВ, ОБЛАДАЮЩИЙ  ПРОФЕССИОНАЛЬНОЙ КОМПЕТЕНТНОСТЬЮ,СПЛОЧЕННОСТЬЮ, ДРУЖНЫЙ ,МОБИЛЬНЫЙ ,ТВОРЧЕСКИЙ, ЖИВУЩИЙ ПО СЛОЖИВШИМСЯ КРЕПКИМ ТРАДИЦИЯМ</a:t>
            </a:r>
            <a:endParaRPr lang="ru-RU" sz="2400" dirty="0"/>
          </a:p>
        </p:txBody>
      </p:sp>
      <p:pic>
        <p:nvPicPr>
          <p:cNvPr id="7" name="Рисунок 6" descr="IMG-815a1192a837a8def8bca99f98d9d5a9-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060848"/>
            <a:ext cx="6948264" cy="463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548680"/>
            <a:ext cx="684076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ТАЛАНТЛИВЫЕ     МОЛОДЫЕ     СПЕЦИАЛИСТЫ</a:t>
            </a:r>
            <a:endParaRPr lang="ru-RU" sz="2800" dirty="0"/>
          </a:p>
        </p:txBody>
      </p:sp>
      <p:pic>
        <p:nvPicPr>
          <p:cNvPr id="9" name="Рисунок 8" descr="IMG-3728295921bafcfdffb9fd8eed19c762-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556792"/>
            <a:ext cx="3528392" cy="202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aeee3f98aedea8d6d97d995f5f52a1d9-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4077072"/>
            <a:ext cx="34923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c9d93e72f6d450a98b64aac60edebf76-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240" y="3429000"/>
            <a:ext cx="219573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216_17350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1052736"/>
            <a:ext cx="3330319" cy="235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6cfec64dfb649e5f34591069ed4d1b7c-V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3"/>
          <a:stretch>
            <a:fillRect/>
          </a:stretch>
        </p:blipFill>
        <p:spPr>
          <a:xfrm>
            <a:off x="4499992" y="3717032"/>
            <a:ext cx="1728192" cy="275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48680"/>
            <a:ext cx="6840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УРОВНИ  ОБРАЗОВАНИЯ: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980728"/>
            <a:ext cx="73448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ru-RU" sz="2000" b="1" dirty="0"/>
              <a:t>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начальное общее - 4 года</a:t>
            </a:r>
          </a:p>
          <a:p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основное общее – 5 лет</a:t>
            </a:r>
          </a:p>
          <a:p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среднее общее – 2 года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br>
              <a:rPr lang="ru-RU" sz="4800" dirty="0"/>
            </a:br>
            <a:endParaRPr lang="ru-RU" sz="4800" dirty="0"/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8" name="Picture 2" descr="http://paradisevilla.ru/image/0/uploads/photo/obrazovanie-glav-513d96e01aad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58"/>
          <a:stretch>
            <a:fillRect/>
          </a:stretch>
        </p:blipFill>
        <p:spPr bwMode="auto">
          <a:xfrm>
            <a:off x="5724128" y="3789040"/>
            <a:ext cx="309634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32656"/>
            <a:ext cx="712879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Школа- научно-просветительский центр</a:t>
            </a:r>
            <a:endParaRPr lang="ru-RU" sz="2800" dirty="0"/>
          </a:p>
        </p:txBody>
      </p:sp>
      <p:pic>
        <p:nvPicPr>
          <p:cNvPr id="7" name="Рисунок 6" descr="пару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836712"/>
            <a:ext cx="7272808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Структура взаимодействия с социумом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348038" y="2781300"/>
            <a:ext cx="2087562" cy="118903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МБОУ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«СОШ №14»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508625" y="2420938"/>
            <a:ext cx="43180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625" y="3357563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625" y="4076700"/>
            <a:ext cx="5032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427538" y="2205038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987675" y="2420938"/>
            <a:ext cx="43180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1"/>
          </p:cNvCxnSpPr>
          <p:nvPr/>
        </p:nvCxnSpPr>
        <p:spPr>
          <a:xfrm flipH="1" flipV="1">
            <a:off x="2700338" y="3357563"/>
            <a:ext cx="647700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427538" y="4005263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843213" y="4005263"/>
            <a:ext cx="5048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39"/>
          <p:cNvSpPr txBox="1">
            <a:spLocks noChangeArrowheads="1"/>
          </p:cNvSpPr>
          <p:nvPr/>
        </p:nvSpPr>
        <p:spPr bwMode="auto">
          <a:xfrm>
            <a:off x="3348038" y="1700213"/>
            <a:ext cx="180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ДЮСШ №7</a:t>
            </a:r>
          </a:p>
        </p:txBody>
      </p:sp>
      <p:sp>
        <p:nvSpPr>
          <p:cNvPr id="11277" name="TextBox 40"/>
          <p:cNvSpPr txBox="1">
            <a:spLocks noChangeArrowheads="1"/>
          </p:cNvSpPr>
          <p:nvPr/>
        </p:nvSpPr>
        <p:spPr bwMode="auto">
          <a:xfrm>
            <a:off x="6516688" y="2852738"/>
            <a:ext cx="208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Родительская </a:t>
            </a:r>
          </a:p>
          <a:p>
            <a:r>
              <a:rPr lang="ru-RU"/>
              <a:t>общественность</a:t>
            </a:r>
          </a:p>
        </p:txBody>
      </p:sp>
      <p:sp>
        <p:nvSpPr>
          <p:cNvPr id="11278" name="TextBox 41"/>
          <p:cNvSpPr txBox="1">
            <a:spLocks noChangeArrowheads="1"/>
          </p:cNvSpPr>
          <p:nvPr/>
        </p:nvSpPr>
        <p:spPr bwMode="auto">
          <a:xfrm>
            <a:off x="6286500" y="3717032"/>
            <a:ext cx="2182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СЮТ №2, №4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4932363" y="4076700"/>
            <a:ext cx="792162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555875" y="4005263"/>
            <a:ext cx="1368425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46"/>
          <p:cNvSpPr txBox="1">
            <a:spLocks noChangeArrowheads="1"/>
          </p:cNvSpPr>
          <p:nvPr/>
        </p:nvSpPr>
        <p:spPr bwMode="auto">
          <a:xfrm flipH="1">
            <a:off x="5940425" y="5013325"/>
            <a:ext cx="320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КДЦ «Юность» п. Песчанка</a:t>
            </a:r>
          </a:p>
        </p:txBody>
      </p:sp>
      <p:sp>
        <p:nvSpPr>
          <p:cNvPr id="11282" name="TextBox 47"/>
          <p:cNvSpPr txBox="1">
            <a:spLocks noChangeArrowheads="1"/>
          </p:cNvSpPr>
          <p:nvPr/>
        </p:nvSpPr>
        <p:spPr bwMode="auto">
          <a:xfrm>
            <a:off x="3348038" y="5013325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ПДН </a:t>
            </a:r>
            <a:r>
              <a:rPr lang="ru-RU" dirty="0" err="1"/>
              <a:t>Ингодинского</a:t>
            </a:r>
            <a:r>
              <a:rPr lang="ru-RU" dirty="0"/>
              <a:t> р-на</a:t>
            </a:r>
          </a:p>
        </p:txBody>
      </p:sp>
      <p:sp>
        <p:nvSpPr>
          <p:cNvPr id="11283" name="TextBox 50"/>
          <p:cNvSpPr txBox="1">
            <a:spLocks noChangeArrowheads="1"/>
          </p:cNvSpPr>
          <p:nvPr/>
        </p:nvSpPr>
        <p:spPr bwMode="auto">
          <a:xfrm>
            <a:off x="250825" y="5373688"/>
            <a:ext cx="2592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Военный лесхоз </a:t>
            </a:r>
          </a:p>
          <a:p>
            <a:pPr algn="ctr"/>
            <a:r>
              <a:rPr lang="ru-RU"/>
              <a:t>п. Антипиха</a:t>
            </a:r>
          </a:p>
        </p:txBody>
      </p:sp>
      <p:sp>
        <p:nvSpPr>
          <p:cNvPr id="11284" name="TextBox 51"/>
          <p:cNvSpPr txBox="1">
            <a:spLocks noChangeArrowheads="1"/>
          </p:cNvSpPr>
          <p:nvPr/>
        </p:nvSpPr>
        <p:spPr bwMode="auto">
          <a:xfrm>
            <a:off x="250825" y="4509120"/>
            <a:ext cx="2798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Совет ветеранов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4859338" y="1557338"/>
            <a:ext cx="1081087" cy="115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2843213" y="1700213"/>
            <a:ext cx="1081087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7" name="TextBox 56"/>
          <p:cNvSpPr txBox="1">
            <a:spLocks noChangeArrowheads="1"/>
          </p:cNvSpPr>
          <p:nvPr/>
        </p:nvSpPr>
        <p:spPr bwMode="auto">
          <a:xfrm>
            <a:off x="6227763" y="1125538"/>
            <a:ext cx="1001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ДДЮиТ</a:t>
            </a:r>
          </a:p>
        </p:txBody>
      </p:sp>
      <p:sp>
        <p:nvSpPr>
          <p:cNvPr id="11288" name="TextBox 57"/>
          <p:cNvSpPr txBox="1">
            <a:spLocks noChangeArrowheads="1"/>
          </p:cNvSpPr>
          <p:nvPr/>
        </p:nvSpPr>
        <p:spPr bwMode="auto">
          <a:xfrm>
            <a:off x="1476375" y="980728"/>
            <a:ext cx="2555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ЦДЮТиК</a:t>
            </a:r>
            <a:endParaRPr lang="ru-RU" dirty="0"/>
          </a:p>
        </p:txBody>
      </p:sp>
      <p:sp>
        <p:nvSpPr>
          <p:cNvPr id="11289" name="TextBox 58"/>
          <p:cNvSpPr txBox="1">
            <a:spLocks noChangeArrowheads="1"/>
          </p:cNvSpPr>
          <p:nvPr/>
        </p:nvSpPr>
        <p:spPr bwMode="auto">
          <a:xfrm>
            <a:off x="6443663" y="1989138"/>
            <a:ext cx="94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ГИБДД</a:t>
            </a:r>
          </a:p>
        </p:txBody>
      </p:sp>
      <p:sp>
        <p:nvSpPr>
          <p:cNvPr id="11290" name="TextBox 59"/>
          <p:cNvSpPr txBox="1">
            <a:spLocks noChangeArrowheads="1"/>
          </p:cNvSpPr>
          <p:nvPr/>
        </p:nvSpPr>
        <p:spPr bwMode="auto">
          <a:xfrm>
            <a:off x="1187450" y="1484784"/>
            <a:ext cx="216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МБ ДОУ №4</a:t>
            </a:r>
          </a:p>
        </p:txBody>
      </p:sp>
      <p:sp>
        <p:nvSpPr>
          <p:cNvPr id="11291" name="TextBox 26"/>
          <p:cNvSpPr txBox="1">
            <a:spLocks noChangeArrowheads="1"/>
          </p:cNvSpPr>
          <p:nvPr/>
        </p:nvSpPr>
        <p:spPr bwMode="auto">
          <a:xfrm>
            <a:off x="468313" y="2781300"/>
            <a:ext cx="2379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ССУЗы</a:t>
            </a:r>
            <a:r>
              <a:rPr lang="ru-RU" dirty="0"/>
              <a:t>, ВУЗы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708400" y="4076700"/>
            <a:ext cx="431800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3" name="TextBox 32"/>
          <p:cNvSpPr txBox="1">
            <a:spLocks noChangeArrowheads="1"/>
          </p:cNvSpPr>
          <p:nvPr/>
        </p:nvSpPr>
        <p:spPr bwMode="auto">
          <a:xfrm>
            <a:off x="2627313" y="5876925"/>
            <a:ext cx="3946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Пожарная часть №2, №6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552" y="3573016"/>
            <a:ext cx="226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Администрация</a:t>
            </a:r>
          </a:p>
          <a:p>
            <a:r>
              <a:rPr lang="ru-RU" dirty="0"/>
              <a:t>Ингодинского р-на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72200" y="4221088"/>
            <a:ext cx="341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Филиал городской</a:t>
            </a:r>
          </a:p>
          <a:p>
            <a:r>
              <a:rPr lang="ru-RU" dirty="0"/>
              <a:t> библиотеки  им.Чехова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2160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Поликлиники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5536" y="1916832"/>
            <a:ext cx="29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Малая Забайкальская</a:t>
            </a:r>
          </a:p>
          <a:p>
            <a:r>
              <a:rPr lang="ru-RU" dirty="0"/>
              <a:t>Детская железная дорога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3066"/>
          </a:xfrm>
          <a:prstGeom prst="rect">
            <a:avLst/>
          </a:prstGeom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3934"/>
            <a:ext cx="366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04664"/>
            <a:ext cx="68407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НАША   ГОРДОСТЬ 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764704"/>
            <a:ext cx="77048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r>
              <a:rPr lang="ru-RU" sz="3200" i="1" dirty="0"/>
              <a:t>           </a:t>
            </a: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2017-2018 учебный год две медали </a:t>
            </a:r>
          </a:p>
          <a:p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«За особые успехи в учении»</a:t>
            </a:r>
          </a:p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2018-2019 учебный год  одна медаль</a:t>
            </a:r>
          </a:p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«За особые успехи в учении»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2019-2020 учебный год четыре золотые медали</a:t>
            </a:r>
          </a:p>
          <a:p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«За особые успехи</a:t>
            </a:r>
          </a:p>
          <a:p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в учении»</a:t>
            </a:r>
            <a:endParaRPr lang="en-US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br>
              <a:rPr lang="ru-RU" sz="4800" dirty="0"/>
            </a:br>
            <a:endParaRPr lang="ru-RU" sz="4800" dirty="0"/>
          </a:p>
          <a:p>
            <a:endParaRPr lang="ru-RU" sz="2400" dirty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8" name="Picture 2" descr="http://vestnik-lesnoy.ru/wp-content/uploads/2016/06/Image000101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761565" cy="228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661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Impact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взаимодействия с социумом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 Гордеев</cp:lastModifiedBy>
  <cp:revision>42</cp:revision>
  <dcterms:created xsi:type="dcterms:W3CDTF">2021-02-16T03:31:35Z</dcterms:created>
  <dcterms:modified xsi:type="dcterms:W3CDTF">2021-03-01T11:07:29Z</dcterms:modified>
</cp:coreProperties>
</file>