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6" r:id="rId3"/>
    <p:sldId id="287" r:id="rId4"/>
    <p:sldId id="282" r:id="rId5"/>
    <p:sldId id="283" r:id="rId6"/>
    <p:sldId id="280" r:id="rId7"/>
    <p:sldId id="277" r:id="rId8"/>
    <p:sldId id="257" r:id="rId9"/>
    <p:sldId id="289" r:id="rId10"/>
    <p:sldId id="288" r:id="rId11"/>
    <p:sldId id="28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5480"/>
    <a:srgbClr val="126062"/>
    <a:srgbClr val="006F9D"/>
    <a:srgbClr val="AB0031"/>
    <a:srgbClr val="2EA061"/>
    <a:srgbClr val="35C611"/>
    <a:srgbClr val="07E8F6"/>
    <a:srgbClr val="FFBE06"/>
    <a:srgbClr val="A167A4"/>
    <a:srgbClr val="2A2F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96" d="100"/>
          <a:sy n="96" d="100"/>
        </p:scale>
        <p:origin x="-1094" y="-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914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4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002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464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076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74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097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07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137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878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76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" y="366"/>
            <a:ext cx="9143024" cy="685726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7815E-F7B8-4E93-9F6C-89F6C3C8DBB8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466165" y="383056"/>
            <a:ext cx="8220635" cy="61163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459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gtrkchita.ru/news/?id=37210" TargetMode="External"/><Relationship Id="rId2" Type="http://schemas.openxmlformats.org/officeDocument/2006/relationships/hyperlink" Target="https://youtu.be/PCoFZoCu6qA" TargetMode="Externa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5186" y="5435019"/>
            <a:ext cx="8259097" cy="918133"/>
          </a:xfrm>
        </p:spPr>
        <p:txBody>
          <a:bodyPr anchor="ctr">
            <a:normAutofit/>
          </a:bodyPr>
          <a:lstStyle/>
          <a:p>
            <a:r>
              <a:rPr lang="ru-RU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Телефон:  8-(302) -31-07-87</a:t>
            </a: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Электронная почта: kaidalovskay@list.ru</a:t>
            </a:r>
            <a:endParaRPr lang="en-US" sz="5400" b="1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17290" y="473664"/>
            <a:ext cx="668102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Муниципальное бюджетное общеобразовательное учреждение  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«Средняя общеобразовательная школа №19» города Читы </a:t>
            </a:r>
            <a:r>
              <a:rPr lang="ru-RU" sz="60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60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960" y="341105"/>
            <a:ext cx="1563330" cy="190246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5056" y="2320323"/>
            <a:ext cx="5899355" cy="311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436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8112" y="296634"/>
            <a:ext cx="7886700" cy="819151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Реализуется программа</a:t>
            </a:r>
            <a:b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«Школа, открытая для всех»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2195" y="3503077"/>
            <a:ext cx="3047747" cy="2788865"/>
          </a:xfrm>
          <a:prstGeom prst="rect">
            <a:avLst/>
          </a:prstGeom>
        </p:spPr>
      </p:pic>
      <p:pic>
        <p:nvPicPr>
          <p:cNvPr id="4" name="Объект 4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932" y="3184671"/>
            <a:ext cx="2858091" cy="2726272"/>
          </a:xfrm>
        </p:spPr>
      </p:pic>
      <p:pic>
        <p:nvPicPr>
          <p:cNvPr id="5" name="Объект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2229" y="3307135"/>
            <a:ext cx="2931189" cy="2701780"/>
          </a:xfrm>
          <a:prstGeom prst="rect">
            <a:avLst/>
          </a:prstGeom>
        </p:spPr>
      </p:pic>
      <p:sp>
        <p:nvSpPr>
          <p:cNvPr id="6" name="Прямоугольник с двумя скругленными соседними углами 5"/>
          <p:cNvSpPr/>
          <p:nvPr/>
        </p:nvSpPr>
        <p:spPr>
          <a:xfrm>
            <a:off x="625928" y="1262743"/>
            <a:ext cx="7743825" cy="1709057"/>
          </a:xfrm>
          <a:prstGeom prst="round2Same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Служба психолого-педагогического сопровождения обучающихся 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с ОВЗ </a:t>
            </a:r>
            <a:r>
              <a:rPr lang="ru-RU" sz="2000" b="1" dirty="0">
                <a:solidFill>
                  <a:schemeClr val="tx1"/>
                </a:solidFill>
              </a:rPr>
              <a:t>и </a:t>
            </a:r>
            <a:r>
              <a:rPr lang="ru-RU" sz="2000" b="1" dirty="0" smtClean="0">
                <a:solidFill>
                  <a:schemeClr val="tx1"/>
                </a:solidFill>
              </a:rPr>
              <a:t>детей-инвалидов:</a:t>
            </a:r>
            <a:endParaRPr lang="ru-RU" sz="2000" b="1" dirty="0">
              <a:solidFill>
                <a:schemeClr val="tx1"/>
              </a:solidFill>
            </a:endParaRP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методист </a:t>
            </a:r>
            <a:r>
              <a:rPr lang="ru-RU" sz="2000" dirty="0">
                <a:solidFill>
                  <a:schemeClr val="tx1"/>
                </a:solidFill>
              </a:rPr>
              <a:t>по инклюзивному образованию,</a:t>
            </a:r>
          </a:p>
          <a:p>
            <a:pPr algn="ctr"/>
            <a:r>
              <a:rPr lang="ru-RU" sz="2000" dirty="0" err="1" smtClean="0">
                <a:solidFill>
                  <a:schemeClr val="tx1"/>
                </a:solidFill>
              </a:rPr>
              <a:t>тьюторы</a:t>
            </a:r>
            <a:r>
              <a:rPr lang="ru-RU" sz="2000" dirty="0" smtClean="0">
                <a:solidFill>
                  <a:schemeClr val="tx1"/>
                </a:solidFill>
              </a:rPr>
              <a:t>, педагог- психолог,</a:t>
            </a:r>
            <a:endParaRPr lang="ru-RU" sz="2000" dirty="0">
              <a:solidFill>
                <a:schemeClr val="tx1"/>
              </a:solidFill>
            </a:endParaRP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учитель </a:t>
            </a:r>
            <a:r>
              <a:rPr lang="ru-RU" sz="2000" dirty="0">
                <a:solidFill>
                  <a:schemeClr val="tx1"/>
                </a:solidFill>
              </a:rPr>
              <a:t>–</a:t>
            </a:r>
            <a:r>
              <a:rPr lang="ru-RU" sz="2000" dirty="0" smtClean="0">
                <a:solidFill>
                  <a:schemeClr val="tx1"/>
                </a:solidFill>
              </a:rPr>
              <a:t>дефектолог, учитель </a:t>
            </a:r>
            <a:r>
              <a:rPr lang="ru-RU" sz="2000" dirty="0">
                <a:solidFill>
                  <a:schemeClr val="tx1"/>
                </a:solidFill>
              </a:rPr>
              <a:t>-  </a:t>
            </a:r>
            <a:r>
              <a:rPr lang="ru-RU" sz="2000" dirty="0" smtClean="0">
                <a:solidFill>
                  <a:schemeClr val="tx1"/>
                </a:solidFill>
              </a:rPr>
              <a:t>логопед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0645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1444" y="2964426"/>
            <a:ext cx="8173277" cy="3406877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b="1" dirty="0"/>
              <a:t>По итогам Всероссийского конкурса Министерства просвещения Российской Федерации </a:t>
            </a:r>
          </a:p>
          <a:p>
            <a:pPr marL="0" indent="0" algn="ctr">
              <a:buNone/>
            </a:pPr>
            <a:r>
              <a:rPr lang="ru-RU" sz="3000" b="1" dirty="0">
                <a:solidFill>
                  <a:srgbClr val="C00000"/>
                </a:solidFill>
              </a:rPr>
              <a:t>«Лучшая инклюзивная школа России-2020» </a:t>
            </a:r>
            <a:r>
              <a:rPr lang="ru-RU" b="1" dirty="0"/>
              <a:t>образовательное учреждение города Читы –</a:t>
            </a:r>
          </a:p>
          <a:p>
            <a:pPr marL="0" indent="0" algn="ctr">
              <a:buNone/>
            </a:pPr>
            <a:r>
              <a:rPr lang="ru-RU" b="1" dirty="0"/>
              <a:t> МБОУ «СОШ №19» стала </a:t>
            </a:r>
            <a:r>
              <a:rPr lang="ru-RU" b="1" dirty="0">
                <a:solidFill>
                  <a:srgbClr val="C00000"/>
                </a:solidFill>
              </a:rPr>
              <a:t>победителем!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pPr marL="0" indent="0" algn="ctr">
              <a:buNone/>
            </a:pPr>
            <a:r>
              <a:rPr lang="ru-RU" sz="2400" b="1" dirty="0">
                <a:hlinkClick r:id="rId2"/>
              </a:rPr>
              <a:t>Сюжет ГТРК Чита от 02 февраля 2021 г. о победе нашей школы</a:t>
            </a:r>
            <a:endParaRPr lang="ru-RU" sz="2400" b="1" dirty="0"/>
          </a:p>
          <a:p>
            <a:pPr marL="0" indent="0" algn="ctr">
              <a:buNone/>
            </a:pPr>
            <a:r>
              <a:rPr lang="en-US" sz="2200" b="1" dirty="0">
                <a:hlinkClick r:id="rId3"/>
              </a:rPr>
              <a:t>https://gtrkchita.ru/news/?id=37210</a:t>
            </a:r>
            <a:r>
              <a:rPr lang="ru-RU" sz="2200" b="1" dirty="0"/>
              <a:t> </a:t>
            </a:r>
          </a:p>
          <a:p>
            <a:pPr marL="0" indent="0" algn="ctr">
              <a:buNone/>
            </a:pPr>
            <a:r>
              <a:rPr lang="en-US" sz="2200" b="1" dirty="0">
                <a:hlinkClick r:id="rId3"/>
              </a:rPr>
              <a:t>https://www.youtube.com/watch?v=PCoFZoCu6qA&amp;feature=youtu.be</a:t>
            </a:r>
            <a:endParaRPr lang="ru-RU" sz="2200" b="1" dirty="0">
              <a:hlinkClick r:id="rId3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E1E220D-D7F7-4572-9CFD-713BA58E1A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5361" y="268449"/>
            <a:ext cx="8173277" cy="2592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783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159" y="5761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МБОУ «СОШ №19» - это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2392" y="1206192"/>
            <a:ext cx="7984407" cy="4351338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Краевая стажировочная площадка </a:t>
            </a:r>
            <a:r>
              <a:rPr lang="ru-RU" sz="3200" dirty="0"/>
              <a:t>по проблемам повышения качества образования для школ Забайкальского края 2017-2021 годы. </a:t>
            </a:r>
          </a:p>
          <a:p>
            <a:r>
              <a:rPr lang="ru-RU" sz="3200" b="1" dirty="0">
                <a:solidFill>
                  <a:srgbClr val="C00000"/>
                </a:solidFill>
              </a:rPr>
              <a:t>Региональная инновационная площадка </a:t>
            </a:r>
            <a:r>
              <a:rPr lang="ru-RU" sz="3200" dirty="0"/>
              <a:t>– с 2018 года (Распоряжение №141-р от 23 мая 2018 года Министерство образования, науки и молодежной политики Забайкальского края).</a:t>
            </a:r>
          </a:p>
          <a:p>
            <a:r>
              <a:rPr lang="ru-RU" sz="3200" b="1" dirty="0">
                <a:solidFill>
                  <a:srgbClr val="C00000"/>
                </a:solidFill>
              </a:rPr>
              <a:t>Городская инновационная площадка </a:t>
            </a:r>
            <a:r>
              <a:rPr lang="ru-RU" sz="3200" dirty="0"/>
              <a:t>– 2018-2021 годы.</a:t>
            </a:r>
          </a:p>
        </p:txBody>
      </p:sp>
    </p:spTree>
    <p:extLst>
      <p:ext uri="{BB962C8B-B14F-4D97-AF65-F5344CB8AC3E}">
        <p14:creationId xmlns:p14="http://schemas.microsoft.com/office/powerpoint/2010/main" val="2198896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565" y="0"/>
            <a:ext cx="78867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Руководство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6288" y="3849328"/>
            <a:ext cx="7288583" cy="268263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Директор: </a:t>
            </a:r>
          </a:p>
          <a:p>
            <a:pPr marL="0" indent="0" algn="ctr">
              <a:buNone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Булгакова Ирина Павловна</a:t>
            </a:r>
          </a:p>
          <a:p>
            <a:pPr marL="0" indent="0" algn="ctr">
              <a:buNone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Высшая квалификационная категория, </a:t>
            </a:r>
          </a:p>
          <a:p>
            <a:pPr marL="0" indent="0" algn="ctr">
              <a:buNone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Заслуженный работник физической культуры и спорта Читинской области, </a:t>
            </a:r>
          </a:p>
          <a:p>
            <a:pPr marL="0" indent="0" algn="ctr">
              <a:buNone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Почетный работник общего образования Российской Федерации.</a:t>
            </a:r>
          </a:p>
          <a:p>
            <a:pPr marL="0" indent="0" algn="ctr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61365" y="1043679"/>
            <a:ext cx="3998427" cy="267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402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5032" y="215525"/>
            <a:ext cx="8188026" cy="1143000"/>
          </a:xfrm>
        </p:spPr>
        <p:txBody>
          <a:bodyPr>
            <a:normAutofit/>
          </a:bodyPr>
          <a:lstStyle/>
          <a:p>
            <a:pPr lvl="0" algn="ctr"/>
            <a:r>
              <a:rPr lang="ru-RU" sz="3600" dirty="0"/>
              <a:t> </a:t>
            </a:r>
            <a:r>
              <a:rPr lang="ru-RU" sz="28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Педагогический состав</a:t>
            </a:r>
          </a:p>
        </p:txBody>
      </p:sp>
      <p:sp>
        <p:nvSpPr>
          <p:cNvPr id="2" name="Объект 1"/>
          <p:cNvSpPr>
            <a:spLocks noGrp="1"/>
          </p:cNvSpPr>
          <p:nvPr>
            <p:ph sz="quarter" idx="1"/>
          </p:nvPr>
        </p:nvSpPr>
        <p:spPr>
          <a:xfrm>
            <a:off x="425032" y="1211042"/>
            <a:ext cx="8479901" cy="4862244"/>
          </a:xfrm>
        </p:spPr>
        <p:txBody>
          <a:bodyPr>
            <a:normAutofit/>
          </a:bodyPr>
          <a:lstStyle/>
          <a:p>
            <a:pPr marL="0" marR="194310" lvl="0" indent="0" algn="ctr" fontAlgn="base" hangingPunct="0">
              <a:buClr>
                <a:srgbClr val="002060"/>
              </a:buClr>
              <a:buSzPct val="126000"/>
              <a:buNone/>
              <a:tabLst>
                <a:tab pos="228600" algn="l"/>
              </a:tabLst>
            </a:pPr>
            <a:r>
              <a:rPr lang="ru-RU" sz="1800" b="1" dirty="0">
                <a:solidFill>
                  <a:srgbClr val="002060"/>
                </a:solidFill>
                <a:latin typeface="Verdana"/>
              </a:rPr>
              <a:t>В школе работает 86 учителей. Среди педагогов школы:</a:t>
            </a:r>
            <a:endParaRPr lang="ru-RU" sz="1800" b="1" dirty="0">
              <a:solidFill>
                <a:srgbClr val="002060"/>
              </a:solidFill>
            </a:endParaRPr>
          </a:p>
          <a:p>
            <a:pPr marL="342900" marR="194310" indent="-342900" fontAlgn="base" hangingPunct="0">
              <a:buClr>
                <a:srgbClr val="002060"/>
              </a:buClr>
              <a:buSzPct val="126000"/>
              <a:buFont typeface="+mj-lt"/>
              <a:buAutoNum type="arabicPeriod"/>
              <a:tabLst>
                <a:tab pos="228600" algn="l"/>
              </a:tabLst>
            </a:pPr>
            <a:r>
              <a:rPr lang="ru-RU" sz="1600" b="1" dirty="0">
                <a:solidFill>
                  <a:srgbClr val="12606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</a:t>
            </a:r>
            <a:r>
              <a:rPr lang="ru-RU" sz="1600" b="1" spc="100" dirty="0">
                <a:solidFill>
                  <a:srgbClr val="12606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Заслуженный учитель Российской Федерации» - 1 учитель</a:t>
            </a:r>
          </a:p>
          <a:p>
            <a:pPr marL="342900" marR="194310" lvl="0" indent="-342900" fontAlgn="base" hangingPunct="0">
              <a:spcAft>
                <a:spcPts val="0"/>
              </a:spcAft>
              <a:buClr>
                <a:srgbClr val="002060"/>
              </a:buClr>
              <a:buSzPct val="126000"/>
              <a:buFont typeface="+mj-lt"/>
              <a:buAutoNum type="arabicPeriod"/>
              <a:tabLst>
                <a:tab pos="228600" algn="l"/>
              </a:tabLst>
            </a:pPr>
            <a:r>
              <a:rPr lang="ru-RU" sz="1600" b="1" spc="100" dirty="0">
                <a:solidFill>
                  <a:srgbClr val="12606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«Почетный работник общего образования РФ» - 11 учителей</a:t>
            </a:r>
          </a:p>
          <a:p>
            <a:pPr marL="342900" marR="194310" lvl="0" indent="-342900" fontAlgn="base" hangingPunct="0">
              <a:spcAft>
                <a:spcPts val="0"/>
              </a:spcAft>
              <a:buClr>
                <a:srgbClr val="002060"/>
              </a:buClr>
              <a:buSzPct val="126000"/>
              <a:buFont typeface="+mj-lt"/>
              <a:buAutoNum type="arabicPeriod"/>
              <a:tabLst>
                <a:tab pos="228600" algn="l"/>
              </a:tabLst>
            </a:pPr>
            <a:r>
              <a:rPr lang="ru-RU" sz="1600" b="1" spc="100" dirty="0">
                <a:solidFill>
                  <a:srgbClr val="12606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«Отличник народного просвещения» - 3 учителя</a:t>
            </a:r>
          </a:p>
          <a:p>
            <a:pPr marL="342900" marR="194310" lvl="0" indent="-342900" fontAlgn="base" hangingPunct="0">
              <a:spcAft>
                <a:spcPts val="0"/>
              </a:spcAft>
              <a:buClr>
                <a:srgbClr val="002060"/>
              </a:buClr>
              <a:buSzPct val="126000"/>
              <a:buFont typeface="+mj-lt"/>
              <a:buAutoNum type="arabicPeriod"/>
              <a:tabLst>
                <a:tab pos="228600" algn="l"/>
              </a:tabLst>
            </a:pPr>
            <a:r>
              <a:rPr lang="ru-RU" sz="1600" b="1" spc="100" dirty="0">
                <a:solidFill>
                  <a:srgbClr val="12606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Победители ПНПО – 3 учителя.</a:t>
            </a:r>
          </a:p>
          <a:p>
            <a:pPr marL="342900" marR="194310" lvl="0" indent="-342900" fontAlgn="base" hangingPunct="0">
              <a:spcAft>
                <a:spcPts val="0"/>
              </a:spcAft>
              <a:buClr>
                <a:srgbClr val="002060"/>
              </a:buClr>
              <a:buSzPct val="126000"/>
              <a:buFont typeface="+mj-lt"/>
              <a:buAutoNum type="arabicPeriod"/>
              <a:tabLst>
                <a:tab pos="228600" algn="l"/>
              </a:tabLst>
            </a:pPr>
            <a:r>
              <a:rPr lang="ru-RU" sz="1600" b="1" spc="100" dirty="0">
                <a:solidFill>
                  <a:srgbClr val="12606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13 молодых  специалистов.</a:t>
            </a:r>
          </a:p>
          <a:p>
            <a:pPr marL="342900" marR="194310" lvl="0" indent="-342900" fontAlgn="base" hangingPunct="0">
              <a:spcAft>
                <a:spcPts val="0"/>
              </a:spcAft>
              <a:buClr>
                <a:srgbClr val="002060"/>
              </a:buClr>
              <a:buSzPct val="126000"/>
              <a:buFont typeface="+mj-lt"/>
              <a:buAutoNum type="arabicPeriod"/>
              <a:tabLst>
                <a:tab pos="228600" algn="l"/>
              </a:tabLst>
            </a:pPr>
            <a:endParaRPr lang="ru-RU" sz="1600" b="1" spc="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194310" lvl="0" indent="-342900" algn="just" fontAlgn="base" hangingPunct="0"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endParaRPr lang="ru-RU" sz="1600" b="1" dirty="0">
              <a:latin typeface="Arial" pitchFamily="34" charset="0"/>
              <a:cs typeface="Arial" pitchFamily="34" charset="0"/>
            </a:endParaRPr>
          </a:p>
          <a:p>
            <a:pPr marL="342900" marR="194310" lvl="0" indent="-342900" algn="just" fontAlgn="base" hangingPunct="0"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endParaRPr lang="ru-RU" sz="1600" b="1" dirty="0">
              <a:latin typeface="Arial" pitchFamily="34" charset="0"/>
              <a:cs typeface="Arial" pitchFamily="34" charset="0"/>
            </a:endParaRPr>
          </a:p>
          <a:p>
            <a:pPr marL="342900" marR="194310" lvl="0" indent="-342900" algn="just" fontAlgn="base" hangingPunct="0"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endParaRPr lang="ru-RU" sz="1600" b="1" dirty="0">
              <a:latin typeface="Arial" pitchFamily="34" charset="0"/>
              <a:cs typeface="Arial" pitchFamily="34" charset="0"/>
            </a:endParaRPr>
          </a:p>
          <a:p>
            <a:pPr marL="342900" marR="194310" lvl="0" indent="-342900" algn="just" fontAlgn="base" hangingPunct="0"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endParaRPr lang="ru-RU" sz="1600" b="1" dirty="0">
              <a:latin typeface="Arial" pitchFamily="34" charset="0"/>
              <a:cs typeface="Arial" pitchFamily="34" charset="0"/>
            </a:endParaRPr>
          </a:p>
          <a:p>
            <a:pPr marL="342900" marR="194310" lvl="0" indent="-342900" algn="just" fontAlgn="base" hangingPunct="0"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endParaRPr lang="ru-RU" sz="1600" b="1" dirty="0">
              <a:latin typeface="Arial" pitchFamily="34" charset="0"/>
              <a:cs typeface="Arial" pitchFamily="34" charset="0"/>
            </a:endParaRPr>
          </a:p>
          <a:p>
            <a:pPr marL="342900" marR="194310" lvl="0" indent="-342900" algn="just" fontAlgn="base" hangingPunct="0"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endParaRPr lang="ru-RU" sz="1600" b="1" dirty="0">
              <a:latin typeface="Arial" pitchFamily="34" charset="0"/>
              <a:cs typeface="Arial" pitchFamily="34" charset="0"/>
            </a:endParaRPr>
          </a:p>
          <a:p>
            <a:pPr marL="342900" marR="194310" lvl="0" indent="20638" algn="just" fontAlgn="base" hangingPunct="0">
              <a:spcAft>
                <a:spcPts val="0"/>
              </a:spcAft>
              <a:buNone/>
              <a:tabLst>
                <a:tab pos="228600" algn="l"/>
              </a:tabLst>
            </a:pPr>
            <a:endParaRPr lang="ru-RU" sz="1600" dirty="0"/>
          </a:p>
          <a:p>
            <a:pPr marL="45720" indent="0">
              <a:buNone/>
            </a:pPr>
            <a:endParaRPr lang="ru-RU" sz="24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3479400"/>
              </p:ext>
            </p:extLst>
          </p:nvPr>
        </p:nvGraphicFramePr>
        <p:xfrm>
          <a:off x="530943" y="3967317"/>
          <a:ext cx="8082115" cy="1991032"/>
        </p:xfrm>
        <a:graphic>
          <a:graphicData uri="http://schemas.openxmlformats.org/drawingml/2006/table">
            <a:tbl>
              <a:tblPr/>
              <a:tblGrid>
                <a:gridCol w="30696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7852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3877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9520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78804">
                <a:tc>
                  <a:txBody>
                    <a:bodyPr/>
                    <a:lstStyle/>
                    <a:p>
                      <a:pPr marL="139700" marR="65405" indent="-139700"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Квалификационная категория</a:t>
                      </a:r>
                      <a:endParaRPr lang="ru-RU" sz="1800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090" marR="65405" indent="14605" algn="ctr" fontAlgn="base" hangingPunct="0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2018-2019</a:t>
                      </a:r>
                      <a:endParaRPr lang="ru-RU" sz="1800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2019-2020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2020-2021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53405">
                <a:tc>
                  <a:txBody>
                    <a:bodyPr/>
                    <a:lstStyle/>
                    <a:p>
                      <a:pPr marR="65405" indent="14605" algn="ctr">
                        <a:spcAft>
                          <a:spcPts val="0"/>
                        </a:spcAft>
                        <a:tabLst>
                          <a:tab pos="2469515" algn="l"/>
                        </a:tabLs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Высшая категория</a:t>
                      </a:r>
                      <a:endParaRPr lang="ru-RU" sz="2000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5405" indent="14605" algn="ctr" fontAlgn="base" hangingPunct="0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16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58823">
                <a:tc>
                  <a:txBody>
                    <a:bodyPr/>
                    <a:lstStyle/>
                    <a:p>
                      <a:pPr marR="65405" indent="14605" algn="ctr">
                        <a:spcAft>
                          <a:spcPts val="0"/>
                        </a:spcAft>
                      </a:pPr>
                      <a:r>
                        <a:rPr lang="ru-RU" sz="2000" b="1" spc="-20" dirty="0"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Первая категория</a:t>
                      </a:r>
                      <a:endParaRPr lang="ru-RU" sz="2000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5405" indent="14605" algn="ctr" fontAlgn="base" hangingPunct="0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17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24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5779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97184" y="365126"/>
            <a:ext cx="7886700" cy="1137103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 школе №19 учится 1300 учеников</a:t>
            </a:r>
            <a:b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начальная школа – 20 классов</a:t>
            </a:r>
            <a:b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средняя школа - 23 класса</a:t>
            </a:r>
            <a:b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старшая школа – 4 класса 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265113" indent="-265113" algn="ctr" fontAlgn="base"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  <a:buNone/>
            </a:pPr>
            <a:r>
              <a:rPr lang="ru-RU" sz="2400" spc="0" dirty="0">
                <a:solidFill>
                  <a:srgbClr val="002060"/>
                </a:solidFill>
                <a:latin typeface="Verdana"/>
              </a:rPr>
              <a:t>   </a:t>
            </a:r>
          </a:p>
          <a:p>
            <a:pPr marL="265113" indent="-265113" algn="ctr" fontAlgn="base"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  <a:buNone/>
            </a:pPr>
            <a:r>
              <a:rPr lang="ru-RU" sz="24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265113" indent="-265113" algn="ctr" fontAlgn="base"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  <a:buNone/>
            </a:pPr>
            <a:r>
              <a:rPr lang="ru-RU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265113" indent="-265113" algn="ctr" fontAlgn="base"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  <a:buNone/>
            </a:pPr>
            <a:r>
              <a:rPr lang="ru-RU" sz="24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ru-RU" sz="2400" b="1" i="1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65113" indent="-265113" fontAlgn="base"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  <a:buNone/>
            </a:pPr>
            <a:r>
              <a:rPr lang="ru-RU" sz="2400" b="1" i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265113" lvl="0" indent="-265113" fontAlgn="base"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  <a:buNone/>
            </a:pPr>
            <a:endParaRPr lang="ru-RU" sz="2400" spc="0" dirty="0">
              <a:solidFill>
                <a:prstClr val="black"/>
              </a:solidFill>
              <a:latin typeface="Verdana"/>
            </a:endParaRPr>
          </a:p>
          <a:p>
            <a:pPr marL="265113" lvl="0" indent="-265113" fontAlgn="base"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  <a:buNone/>
            </a:pPr>
            <a:endParaRPr lang="ru-RU" sz="2400" spc="0" dirty="0">
              <a:solidFill>
                <a:prstClr val="black"/>
              </a:solidFill>
              <a:latin typeface="Verdana"/>
            </a:endParaRPr>
          </a:p>
          <a:p>
            <a:pPr marL="265113" lvl="0" indent="-265113" fontAlgn="base"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  <a:buNone/>
            </a:pPr>
            <a:endParaRPr lang="ru-RU" sz="2400" spc="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" indent="0">
              <a:buNone/>
            </a:pPr>
            <a:r>
              <a:rPr lang="ru-RU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      </a:t>
            </a:r>
            <a:endParaRPr lang="ru-RU" dirty="0"/>
          </a:p>
        </p:txBody>
      </p:sp>
      <p:pic>
        <p:nvPicPr>
          <p:cNvPr id="14" name="Объект 13">
            <a:extLst>
              <a:ext uri="{FF2B5EF4-FFF2-40B4-BE49-F238E27FC236}">
                <a16:creationId xmlns:a16="http://schemas.microsoft.com/office/drawing/2014/main" xmlns="" id="{4BEFD044-D828-4800-B004-2F5F93CF6A27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3960" y="1803048"/>
            <a:ext cx="3308440" cy="2481329"/>
          </a:xfrm>
        </p:spPr>
      </p:pic>
      <p:pic>
        <p:nvPicPr>
          <p:cNvPr id="5" name="Picture 4" descr="C:\Users\Айрат\Desktop\todey_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3" y="4283005"/>
            <a:ext cx="1972391" cy="2266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C471AE1-B91B-416A-8FDF-3EC0900D3E1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225" y="1817916"/>
            <a:ext cx="3538917" cy="265712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3FF8C482-54ED-4A4A-A1A6-D4CEBBF65AE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4155894"/>
            <a:ext cx="3483431" cy="248439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D11641A3-FABE-47DB-B6B6-AC8A2E54386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07417" y="4082143"/>
            <a:ext cx="3525729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717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5899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DCE506A2-C91C-494B-A5AD-74E6EA8C9F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147" y="177698"/>
            <a:ext cx="4050821" cy="2278587"/>
          </a:xfr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04E1B1F5-72E5-4BD1-A99D-3858953EFF9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5989" y="152399"/>
            <a:ext cx="2606152" cy="390797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5A498196-D980-40B8-AADF-C2C6A706074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994" y="3376786"/>
            <a:ext cx="4314440" cy="323583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FCAAF7B-DFE6-4F3E-9ADA-C4FD59377FE5}"/>
              </a:ext>
            </a:extLst>
          </p:cNvPr>
          <p:cNvSpPr txBox="1"/>
          <p:nvPr/>
        </p:nvSpPr>
        <p:spPr>
          <a:xfrm>
            <a:off x="-220436" y="2556628"/>
            <a:ext cx="534760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Предметно-пространственная </a:t>
            </a:r>
            <a:endParaRPr lang="ru-RU" sz="2200" b="1" dirty="0" smtClean="0">
              <a:solidFill>
                <a:schemeClr val="accent2">
                  <a:lumMod val="50000"/>
                </a:schemeClr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среда </a:t>
            </a: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школы</a:t>
            </a:r>
            <a:endParaRPr lang="ru-RU" sz="2200" dirty="0">
              <a:solidFill>
                <a:schemeClr val="accent2">
                  <a:lumMod val="50000"/>
                </a:schemeClr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1040EA1-60D0-4D70-A13D-6DD67FADCFF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2051" y="3717927"/>
            <a:ext cx="4314440" cy="2877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462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89017" y="142613"/>
            <a:ext cx="7886700" cy="494457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Дополнительное образование</a:t>
            </a:r>
          </a:p>
          <a:p>
            <a:pPr marL="0" indent="0" algn="ctr">
              <a:buNone/>
            </a:pPr>
            <a:endParaRPr lang="ru-RU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62CDD23-FB82-4079-B3C8-B351E38307C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208" y="736657"/>
            <a:ext cx="3762928" cy="211664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CF7B2EE1-9119-487F-8ECC-1EF2C36BAFB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414887" y="1241091"/>
            <a:ext cx="3608218" cy="270616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DF70E96-A825-4DFB-8F81-C0C52AF6650F}"/>
              </a:ext>
            </a:extLst>
          </p:cNvPr>
          <p:cNvSpPr txBox="1"/>
          <p:nvPr/>
        </p:nvSpPr>
        <p:spPr>
          <a:xfrm>
            <a:off x="592208" y="2959183"/>
            <a:ext cx="3677788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solidFill>
                  <a:srgbClr val="1F548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Ансамбль «Улыбки Забайкалья»</a:t>
            </a:r>
            <a:endParaRPr lang="ru-RU" sz="1400" dirty="0">
              <a:solidFill>
                <a:srgbClr val="1F548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25E716A-5462-4839-9777-C9AAC9475997}"/>
              </a:ext>
            </a:extLst>
          </p:cNvPr>
          <p:cNvSpPr txBox="1"/>
          <p:nvPr/>
        </p:nvSpPr>
        <p:spPr>
          <a:xfrm>
            <a:off x="4557518" y="4541556"/>
            <a:ext cx="4161939" cy="3886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solidFill>
                  <a:srgbClr val="1F548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Научная лаборатория «Открытие»</a:t>
            </a:r>
            <a:endParaRPr lang="ru-RU" sz="1400" dirty="0">
              <a:solidFill>
                <a:srgbClr val="1F548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AutoShape 2">
            <a:extLst>
              <a:ext uri="{FF2B5EF4-FFF2-40B4-BE49-F238E27FC236}">
                <a16:creationId xmlns:a16="http://schemas.microsoft.com/office/drawing/2014/main" xmlns="" id="{8708E73B-9E5A-4245-961E-BE726B4E762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521BBA91-D235-447A-94CB-8C4919B5946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817" y="3333260"/>
            <a:ext cx="2793082" cy="279308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4A7A704E-7E94-40C8-B3DB-FFE3FBA7A318}"/>
              </a:ext>
            </a:extLst>
          </p:cNvPr>
          <p:cNvSpPr txBox="1"/>
          <p:nvPr/>
        </p:nvSpPr>
        <p:spPr>
          <a:xfrm>
            <a:off x="1313574" y="6121343"/>
            <a:ext cx="1893117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solidFill>
                  <a:srgbClr val="1F548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Робототехника</a:t>
            </a:r>
            <a:endParaRPr lang="ru-RU" sz="1400" dirty="0">
              <a:solidFill>
                <a:srgbClr val="1F548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25E716A-5462-4839-9777-C9AAC9475997}"/>
              </a:ext>
            </a:extLst>
          </p:cNvPr>
          <p:cNvSpPr txBox="1"/>
          <p:nvPr/>
        </p:nvSpPr>
        <p:spPr>
          <a:xfrm>
            <a:off x="4778829" y="4998756"/>
            <a:ext cx="4060371" cy="11734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solidFill>
                  <a:srgbClr val="1F548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Спортивные секции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solidFill>
                  <a:srgbClr val="1F548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Кружки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solidFill>
                  <a:srgbClr val="1F548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Клубы по интересам</a:t>
            </a:r>
            <a:endParaRPr lang="ru-RU" dirty="0">
              <a:solidFill>
                <a:srgbClr val="1F548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6438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919" y="185059"/>
            <a:ext cx="8359889" cy="56206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Наши ученики – наша гордость!</a:t>
            </a:r>
            <a:endParaRPr lang="en-US" sz="3200" b="1" dirty="0">
              <a:solidFill>
                <a:srgbClr val="C00000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86" name="Group 7"/>
          <p:cNvGrpSpPr>
            <a:grpSpLocks/>
          </p:cNvGrpSpPr>
          <p:nvPr/>
        </p:nvGrpSpPr>
        <p:grpSpPr bwMode="auto">
          <a:xfrm>
            <a:off x="1971827" y="2123993"/>
            <a:ext cx="3826393" cy="1313642"/>
            <a:chOff x="1296" y="1486"/>
            <a:chExt cx="2930" cy="861"/>
          </a:xfrm>
        </p:grpSpPr>
        <p:sp>
          <p:nvSpPr>
            <p:cNvPr id="89" name="Text Box 10"/>
            <p:cNvSpPr txBox="1">
              <a:spLocks noChangeArrowheads="1"/>
            </p:cNvSpPr>
            <p:nvPr/>
          </p:nvSpPr>
          <p:spPr bwMode="gray">
            <a:xfrm>
              <a:off x="4085" y="1486"/>
              <a:ext cx="141" cy="3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 sz="2400" b="1" dirty="0"/>
            </a:p>
          </p:txBody>
        </p:sp>
        <p:sp>
          <p:nvSpPr>
            <p:cNvPr id="90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141" cy="3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 sz="2400" b="1" dirty="0"/>
            </a:p>
          </p:txBody>
        </p:sp>
      </p:grp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6223" y="4354924"/>
            <a:ext cx="2167777" cy="216777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D341E79-2673-4274-A3AC-2CCBEF76D31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149" y="799146"/>
            <a:ext cx="3781497" cy="2520997"/>
          </a:xfrm>
          <a:prstGeom prst="rect">
            <a:avLst/>
          </a:prstGeom>
        </p:spPr>
      </p:pic>
      <p:pic>
        <p:nvPicPr>
          <p:cNvPr id="9" name="Picture 2" descr="C:\Users\7\Downloads\SHAREit\iPhone 5\photo\IMG_1009.JPG">
            <a:extLst>
              <a:ext uri="{FF2B5EF4-FFF2-40B4-BE49-F238E27FC236}">
                <a16:creationId xmlns:a16="http://schemas.microsoft.com/office/drawing/2014/main" xmlns="" id="{9D09D4D2-8D94-43CB-AF8C-FA0B80C9F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3621" y="3591511"/>
            <a:ext cx="2075181" cy="3027003"/>
          </a:xfrm>
          <a:prstGeom prst="rect">
            <a:avLst/>
          </a:prstGeom>
          <a:noFill/>
        </p:spPr>
      </p:pic>
      <p:pic>
        <p:nvPicPr>
          <p:cNvPr id="10" name="Picture 2" descr="C:\Users\7\Downloads\SHAREit\iPhone 5\photo\IMG_0968.JPG">
            <a:extLst>
              <a:ext uri="{FF2B5EF4-FFF2-40B4-BE49-F238E27FC236}">
                <a16:creationId xmlns:a16="http://schemas.microsoft.com/office/drawing/2014/main" xmlns="" id="{ED5F99EE-F920-4400-B4CE-54E1CF3093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43349" y="4010836"/>
            <a:ext cx="2253503" cy="2715750"/>
          </a:xfrm>
          <a:prstGeom prst="rect">
            <a:avLst/>
          </a:prstGeom>
          <a:noFill/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FDDB855-72CA-47DF-9C7B-4D5C0442B55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33801" y="4092509"/>
            <a:ext cx="2831284" cy="212346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EC12D1DF-B727-4D0B-B088-58731E985FF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43756" y="781432"/>
            <a:ext cx="4908358" cy="3053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663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574" y="381683"/>
            <a:ext cx="4960483" cy="60891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+mn-lt"/>
              </a:rPr>
              <a:t>Наши ученики побеждают в конкурсах,  </a:t>
            </a:r>
            <a:br>
              <a:rPr lang="ru-RU" sz="2000" b="1" dirty="0" smtClean="0">
                <a:solidFill>
                  <a:srgbClr val="C00000"/>
                </a:solidFill>
                <a:latin typeface="+mn-lt"/>
              </a:rPr>
            </a:br>
            <a:r>
              <a:rPr lang="ru-RU" sz="2000" b="1" dirty="0" smtClean="0">
                <a:solidFill>
                  <a:srgbClr val="C00000"/>
                </a:solidFill>
                <a:latin typeface="+mn-lt"/>
              </a:rPr>
              <a:t>конференциях, олимпиадах!</a:t>
            </a:r>
            <a:endParaRPr lang="ru-RU" sz="48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91231" y="1077688"/>
            <a:ext cx="4862512" cy="4920342"/>
          </a:xfrm>
        </p:spPr>
        <p:txBody>
          <a:bodyPr>
            <a:noAutofit/>
          </a:bodyPr>
          <a:lstStyle/>
          <a:p>
            <a:pPr fontAlgn="t">
              <a:lnSpc>
                <a:spcPct val="120000"/>
              </a:lnSpc>
              <a:spcBef>
                <a:spcPts val="0"/>
              </a:spcBef>
            </a:pP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</a:rPr>
              <a:t>Международный конкурс  по русскому языку «Русский Медвежонок»</a:t>
            </a:r>
          </a:p>
          <a:p>
            <a:pPr fontAlgn="t">
              <a:lnSpc>
                <a:spcPct val="120000"/>
              </a:lnSpc>
              <a:spcBef>
                <a:spcPts val="0"/>
              </a:spcBef>
            </a:pP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</a:rPr>
              <a:t>Всероссийский конкурс по информатике «Кит»</a:t>
            </a:r>
          </a:p>
          <a:p>
            <a:pPr fontAlgn="t">
              <a:lnSpc>
                <a:spcPct val="120000"/>
              </a:lnSpc>
              <a:spcBef>
                <a:spcPts val="0"/>
              </a:spcBef>
            </a:pP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</a:rPr>
              <a:t>Международный игровой конкурс по английскому языку «Британский бульдог»</a:t>
            </a:r>
          </a:p>
          <a:p>
            <a:pPr fontAlgn="t">
              <a:lnSpc>
                <a:spcPct val="120000"/>
              </a:lnSpc>
              <a:spcBef>
                <a:spcPts val="0"/>
              </a:spcBef>
            </a:pP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</a:rPr>
              <a:t>Всероссийская олимпиада школьников (региональный этап)</a:t>
            </a:r>
          </a:p>
          <a:p>
            <a:pPr fontAlgn="t">
              <a:lnSpc>
                <a:spcPct val="120000"/>
              </a:lnSpc>
              <a:spcBef>
                <a:spcPts val="0"/>
              </a:spcBef>
            </a:pP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</a:rPr>
              <a:t>Всероссийская олимпиада школьников </a:t>
            </a:r>
            <a:r>
              <a:rPr lang="ru-RU" sz="1200" b="1" dirty="0" err="1" smtClean="0">
                <a:solidFill>
                  <a:schemeClr val="accent5">
                    <a:lumMod val="50000"/>
                  </a:schemeClr>
                </a:solidFill>
              </a:rPr>
              <a:t>Россети</a:t>
            </a:r>
            <a:endParaRPr lang="ru-RU" sz="12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fontAlgn="t">
              <a:lnSpc>
                <a:spcPct val="120000"/>
              </a:lnSpc>
              <a:spcBef>
                <a:spcPts val="0"/>
              </a:spcBef>
            </a:pP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</a:rPr>
              <a:t>Межрегиональный конкурс исследовательских и творческих работ школьников «Учимся финансовой грамотности на ошибках литературных героев»</a:t>
            </a:r>
          </a:p>
          <a:p>
            <a:pPr fontAlgn="t">
              <a:lnSpc>
                <a:spcPct val="120000"/>
              </a:lnSpc>
              <a:spcBef>
                <a:spcPts val="0"/>
              </a:spcBef>
            </a:pP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</a:rPr>
              <a:t>Международный конкурс научно-исследовательских и творческих работ «Победители»</a:t>
            </a:r>
          </a:p>
          <a:p>
            <a:pPr fontAlgn="t">
              <a:lnSpc>
                <a:spcPct val="120000"/>
              </a:lnSpc>
              <a:spcBef>
                <a:spcPts val="0"/>
              </a:spcBef>
            </a:pP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</a:rPr>
              <a:t>Городская научно-практическая конференция исследовательских работ «Шаги в науку. ЮНИОР»</a:t>
            </a:r>
          </a:p>
          <a:p>
            <a:pPr fontAlgn="t">
              <a:lnSpc>
                <a:spcPct val="120000"/>
              </a:lnSpc>
              <a:spcBef>
                <a:spcPts val="0"/>
              </a:spcBef>
            </a:pP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</a:rPr>
              <a:t>Всероссийский конкурс исследовательских работ  «Шаги в науку»</a:t>
            </a:r>
          </a:p>
          <a:p>
            <a:pPr fontAlgn="t">
              <a:lnSpc>
                <a:spcPct val="120000"/>
              </a:lnSpc>
              <a:spcBef>
                <a:spcPts val="0"/>
              </a:spcBef>
            </a:pP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</a:rPr>
              <a:t>Научно-практическая конференция </a:t>
            </a:r>
            <a:r>
              <a:rPr lang="ru-RU" sz="1200" b="1" dirty="0" err="1" smtClean="0">
                <a:solidFill>
                  <a:schemeClr val="accent5">
                    <a:lumMod val="50000"/>
                  </a:schemeClr>
                </a:solidFill>
              </a:rPr>
              <a:t>Забижт</a:t>
            </a:r>
            <a:endParaRPr lang="ru-RU" sz="12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fontAlgn="t">
              <a:lnSpc>
                <a:spcPct val="120000"/>
              </a:lnSpc>
              <a:spcBef>
                <a:spcPts val="0"/>
              </a:spcBef>
            </a:pP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</a:rPr>
              <a:t>Декабристские чтения «Не пропадёт ваш скорбный труд…»</a:t>
            </a:r>
          </a:p>
          <a:p>
            <a:pPr fontAlgn="t">
              <a:lnSpc>
                <a:spcPct val="120000"/>
              </a:lnSpc>
              <a:spcBef>
                <a:spcPts val="0"/>
              </a:spcBef>
            </a:pP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</a:rPr>
              <a:t>Интерактивная игра «Ратные страницы истории Отечества»</a:t>
            </a:r>
          </a:p>
          <a:p>
            <a:pPr fontAlgn="t">
              <a:lnSpc>
                <a:spcPct val="120000"/>
              </a:lnSpc>
              <a:spcBef>
                <a:spcPts val="0"/>
              </a:spcBef>
            </a:pP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</a:rPr>
              <a:t>Конкурс сочинений о родных, участвовавших в ВОВ.</a:t>
            </a:r>
            <a:endParaRPr lang="ru-RU" sz="1200" b="1" dirty="0" smtClean="0">
              <a:solidFill>
                <a:schemeClr val="accent5">
                  <a:lumMod val="50000"/>
                </a:schemeClr>
              </a:solidFill>
              <a:ea typeface="Times New Roman" panose="02020603050405020304" pitchFamily="18" charset="0"/>
            </a:endParaRPr>
          </a:p>
          <a:p>
            <a:pPr fontAlgn="t">
              <a:lnSpc>
                <a:spcPct val="120000"/>
              </a:lnSpc>
              <a:spcBef>
                <a:spcPts val="0"/>
              </a:spcBef>
            </a:pP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</a:rPr>
              <a:t>Конкурс сочинений, посвященный Победе в Великой Отечественной войне «Они сражались на войне, чтоб счастье дать моей семье»</a:t>
            </a:r>
          </a:p>
          <a:p>
            <a:pPr fontAlgn="t">
              <a:lnSpc>
                <a:spcPct val="120000"/>
              </a:lnSpc>
              <a:spcBef>
                <a:spcPts val="0"/>
              </a:spcBef>
            </a:pP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</a:rPr>
              <a:t>Интеллектуально-познавательная игра «Я и мои гражданские права – 2019»</a:t>
            </a:r>
          </a:p>
          <a:p>
            <a:pPr fontAlgn="t">
              <a:lnSpc>
                <a:spcPct val="120000"/>
              </a:lnSpc>
              <a:spcBef>
                <a:spcPts val="0"/>
              </a:spcBef>
            </a:pPr>
            <a:endParaRPr lang="ru-RU" sz="1200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B937DC5-F0E5-4E16-85D4-FA93003D0C6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392323" y="743600"/>
            <a:ext cx="3154264" cy="276522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7F5E283-4498-4A45-88E5-6ADC30139C4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187037" y="3891612"/>
            <a:ext cx="3178664" cy="238399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1237</TotalTime>
  <Words>407</Words>
  <Application>Microsoft Office PowerPoint</Application>
  <PresentationFormat>Экран (4:3)</PresentationFormat>
  <Paragraphs>88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Телефон:  8-(302) -31-07-87 Электронная почта: kaidalovskay@list.ru</vt:lpstr>
      <vt:lpstr>МБОУ «СОШ №19» - это</vt:lpstr>
      <vt:lpstr>Руководство </vt:lpstr>
      <vt:lpstr> Педагогический состав</vt:lpstr>
      <vt:lpstr>В школе №19 учится 1300 учеников начальная школа – 20 классов средняя школа - 23 класса старшая школа – 4 класса </vt:lpstr>
      <vt:lpstr> </vt:lpstr>
      <vt:lpstr>Презентация PowerPoint</vt:lpstr>
      <vt:lpstr>Наши ученики – наша гордость!</vt:lpstr>
      <vt:lpstr>Наши ученики побеждают в конкурсах,   конференциях, олимпиадах!</vt:lpstr>
      <vt:lpstr>Реализуется программа «Школа, открытая для всех»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GordeevAV</cp:lastModifiedBy>
  <cp:revision>90</cp:revision>
  <dcterms:created xsi:type="dcterms:W3CDTF">2018-09-04T12:10:47Z</dcterms:created>
  <dcterms:modified xsi:type="dcterms:W3CDTF">2021-03-09T04:58:36Z</dcterms:modified>
</cp:coreProperties>
</file>