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9" r:id="rId4"/>
    <p:sldId id="262" r:id="rId5"/>
    <p:sldId id="258" r:id="rId6"/>
    <p:sldId id="257" r:id="rId7"/>
    <p:sldId id="266" r:id="rId8"/>
    <p:sldId id="268" r:id="rId9"/>
    <p:sldId id="267" r:id="rId10"/>
    <p:sldId id="264" r:id="rId11"/>
    <p:sldId id="260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74F823-0F25-4D5D-98D3-ACB23A34A9E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CF32F5-D0FD-4FB6-B6E7-D22BBE59A6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823-0F25-4D5D-98D3-ACB23A34A9E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32F5-D0FD-4FB6-B6E7-D22BBE59A6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823-0F25-4D5D-98D3-ACB23A34A9E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32F5-D0FD-4FB6-B6E7-D22BBE59A6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823-0F25-4D5D-98D3-ACB23A34A9E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32F5-D0FD-4FB6-B6E7-D22BBE59A6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823-0F25-4D5D-98D3-ACB23A34A9E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32F5-D0FD-4FB6-B6E7-D22BBE59A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823-0F25-4D5D-98D3-ACB23A34A9E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32F5-D0FD-4FB6-B6E7-D22BBE59A6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823-0F25-4D5D-98D3-ACB23A34A9E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32F5-D0FD-4FB6-B6E7-D22BBE59A6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823-0F25-4D5D-98D3-ACB23A34A9E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32F5-D0FD-4FB6-B6E7-D22BBE59A6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823-0F25-4D5D-98D3-ACB23A34A9E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32F5-D0FD-4FB6-B6E7-D22BBE59A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823-0F25-4D5D-98D3-ACB23A34A9E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32F5-D0FD-4FB6-B6E7-D22BBE59A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823-0F25-4D5D-98D3-ACB23A34A9E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32F5-D0FD-4FB6-B6E7-D22BBE59A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74F823-0F25-4D5D-98D3-ACB23A34A9E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1CF32F5-D0FD-4FB6-B6E7-D22BBE59A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МБОУ СОШ №3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г.Чита</a:t>
            </a:r>
            <a:endParaRPr lang="ru-RU" dirty="0"/>
          </a:p>
        </p:txBody>
      </p:sp>
      <p:pic>
        <p:nvPicPr>
          <p:cNvPr id="6" name="Picture 2" descr="semin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2981272" cy="1865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334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13929"/>
            <a:ext cx="8105545" cy="3524481"/>
          </a:xfrm>
        </p:spPr>
        <p:txBody>
          <a:bodyPr>
            <a:normAutofit/>
          </a:bodyPr>
          <a:lstStyle/>
          <a:p>
            <a:r>
              <a:rPr lang="ru-RU" sz="2000" dirty="0"/>
              <a:t>ДДЮТ №1;</a:t>
            </a:r>
          </a:p>
          <a:p>
            <a:r>
              <a:rPr lang="ru-RU" sz="2000" dirty="0"/>
              <a:t>ДШИ №7;</a:t>
            </a:r>
          </a:p>
          <a:p>
            <a:r>
              <a:rPr lang="ru-RU" sz="2000" dirty="0"/>
              <a:t>ЦДЮТТ;</a:t>
            </a:r>
          </a:p>
          <a:p>
            <a:r>
              <a:rPr lang="ru-RU" sz="2000" dirty="0" err="1"/>
              <a:t>Кванториум</a:t>
            </a:r>
            <a:r>
              <a:rPr lang="ru-RU" sz="2000" dirty="0"/>
              <a:t>;</a:t>
            </a:r>
          </a:p>
          <a:p>
            <a:r>
              <a:rPr lang="ru-RU" sz="2000" dirty="0"/>
              <a:t>Библиотеки </a:t>
            </a:r>
            <a:r>
              <a:rPr lang="ru-RU" sz="2000" dirty="0" err="1"/>
              <a:t>им.Чехова</a:t>
            </a:r>
            <a:r>
              <a:rPr lang="ru-RU" sz="2000" dirty="0"/>
              <a:t> и </a:t>
            </a:r>
            <a:r>
              <a:rPr lang="ru-RU" sz="2000" dirty="0" err="1"/>
              <a:t>им.Граубина</a:t>
            </a:r>
            <a:r>
              <a:rPr lang="ru-RU" sz="2000" dirty="0"/>
              <a:t>;</a:t>
            </a:r>
          </a:p>
          <a:p>
            <a:r>
              <a:rPr lang="ru-RU" sz="2000" dirty="0"/>
              <a:t>ДОУ;</a:t>
            </a:r>
          </a:p>
          <a:p>
            <a:r>
              <a:rPr lang="ru-RU" sz="2000" dirty="0"/>
              <a:t>СОЦ «Дельфин»;</a:t>
            </a:r>
          </a:p>
          <a:p>
            <a:r>
              <a:rPr lang="ru-RU" sz="2000" dirty="0"/>
              <a:t>МБОУ СОШ №40, МБОУ СОШ №42.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СОТРУДНИЧЕСТВО</a:t>
            </a:r>
          </a:p>
        </p:txBody>
      </p:sp>
      <p:pic>
        <p:nvPicPr>
          <p:cNvPr id="1026" name="Picture 2" descr="https://i1.photo.2gis.com/images/geo/64/9007199267259062_fb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264563"/>
            <a:ext cx="220824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s://oreshki75.ru/media/filer_public_thumbnails/filer_public/47/15/4715bd57-83ee-4366-bffb-f0055e22cfab/dsc03903_result.jpg__1836x1221_q85_subsampling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54771">
            <a:off x="4897873" y="2105409"/>
            <a:ext cx="2441644" cy="1623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https://news.guranka.ru/assets/images/News/2018/august/tehnopark/glavnay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147624"/>
            <a:ext cx="2319368" cy="1546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2" name="Picture 8" descr="https://g.zbp.ru/7e/70/0198f9.8qgjm7.63zf.p0.g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3106">
            <a:off x="6482121" y="4877111"/>
            <a:ext cx="2338826" cy="1559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4" name="Picture 10" descr="http://taglib.ru/img/2020/guide%202020/2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3378">
            <a:off x="5008327" y="3597743"/>
            <a:ext cx="247474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6" name="Picture 12" descr="https://i1.photo.2gis.com/images/branch/64/9007199299397292_88df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6898" y="4727436"/>
            <a:ext cx="1801961" cy="1351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357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Цифровая образовательная среда;</a:t>
            </a:r>
          </a:p>
          <a:p>
            <a:r>
              <a:rPr lang="ru-RU" dirty="0"/>
              <a:t>Два иностранных языка;</a:t>
            </a:r>
          </a:p>
          <a:p>
            <a:r>
              <a:rPr lang="ru-RU" dirty="0"/>
              <a:t>Интегрированные курсы по финансовой грамотности, история Забайкалья, краеведения;</a:t>
            </a:r>
          </a:p>
          <a:p>
            <a:r>
              <a:rPr lang="ru-RU" dirty="0"/>
              <a:t>Повышение качества знаний, содержания и условий образования;</a:t>
            </a:r>
          </a:p>
          <a:p>
            <a:r>
              <a:rPr lang="ru-RU" dirty="0"/>
              <a:t>Развитие и совершенствование материальной базы школы.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 РАЗВИТИЯ И СОВЕРШЕНСТВОВАНИЯ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238720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i="1" dirty="0"/>
              <a:t>«Если у школы есть прошлое и настоящее, значит у школы есть будущее…»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6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3" y="2248347"/>
            <a:ext cx="8280921" cy="449302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Полное наименование образовательной организации: </a:t>
            </a:r>
            <a:r>
              <a:rPr lang="ru-RU" dirty="0"/>
              <a:t>Муниципальное бюджетное общеобразовательное учреждение «Средняя общеобразовательная школа №3» г. Чита</a:t>
            </a:r>
          </a:p>
          <a:p>
            <a:pPr marL="0" indent="0" algn="just">
              <a:buNone/>
            </a:pPr>
            <a:r>
              <a:rPr lang="ru-RU" b="1" dirty="0"/>
              <a:t>Дата создания образовательной организации</a:t>
            </a:r>
            <a:r>
              <a:rPr lang="ru-RU" dirty="0"/>
              <a:t>: 1937 год.</a:t>
            </a:r>
          </a:p>
          <a:p>
            <a:pPr algn="just"/>
            <a:r>
              <a:rPr lang="ru-RU" dirty="0"/>
              <a:t>Здание средней школы №3 является памятником истории и архитектуры, было построено в 1903 году для учительской семинарии (первого педагогического учебного заведения Забайкалья).</a:t>
            </a:r>
          </a:p>
          <a:p>
            <a:pPr marL="0" indent="0" algn="just">
              <a:buNone/>
            </a:pPr>
            <a:r>
              <a:rPr lang="ru-RU" b="1" dirty="0"/>
              <a:t>Место нахождения образовательной организации</a:t>
            </a:r>
            <a:r>
              <a:rPr lang="ru-RU" dirty="0"/>
              <a:t>: ул. </a:t>
            </a:r>
            <a:r>
              <a:rPr lang="ru-RU" dirty="0" err="1"/>
              <a:t>Курнатовского</a:t>
            </a:r>
            <a:r>
              <a:rPr lang="ru-RU" dirty="0"/>
              <a:t>, 45.</a:t>
            </a:r>
          </a:p>
          <a:p>
            <a:pPr marL="0" indent="0" algn="just">
              <a:buNone/>
            </a:pPr>
            <a:r>
              <a:rPr lang="ru-RU" b="1" dirty="0"/>
              <a:t>Режим и график работы образовательной организации</a:t>
            </a:r>
            <a:r>
              <a:rPr lang="ru-RU" dirty="0"/>
              <a:t>: понедельник — пятница 8.00 — 18.00, суббота 8.00 — 15.00, воскресенье — выходной.</a:t>
            </a:r>
          </a:p>
          <a:p>
            <a:pPr algn="just"/>
            <a:r>
              <a:rPr lang="ru-RU" dirty="0"/>
              <a:t>Школа работает в две смены: 1 смена — начало занятий в 8.00, 2 смена — начало занятий в 13.10.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dirty="0"/>
              <a:t>ОСНОВНЫЕ СВЕДЕНИЯ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6891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8712967" cy="4608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I уровень</a:t>
            </a:r>
            <a:r>
              <a:rPr lang="ru-RU" sz="1400" dirty="0"/>
              <a:t> – начальное общее образование — обеспечивает развитие обучающихся, овладение ими чтением, письмом, счетом, основными умениями и навыками учебной деятельности, элементами теоретического мышления, культурой поведения и речи, основами личной гигиены и здорового образа жизни.</a:t>
            </a:r>
            <a:endParaRPr lang="ru-RU" sz="1400" b="1" dirty="0"/>
          </a:p>
          <a:p>
            <a:pPr marL="0" indent="0">
              <a:buNone/>
            </a:pPr>
            <a:br>
              <a:rPr lang="ru-RU" sz="1400" b="1" dirty="0"/>
            </a:br>
            <a:r>
              <a:rPr lang="ru-RU" sz="1400" b="1" dirty="0"/>
              <a:t>II уровень</a:t>
            </a:r>
            <a:r>
              <a:rPr lang="ru-RU" sz="1400" dirty="0"/>
              <a:t> – основное общее образование обеспечивает освоение обучающимися образовательных программ повышенного образовательного уровня по отдельным предметам.</a:t>
            </a:r>
            <a:endParaRPr lang="ru-RU" sz="1400" b="1" dirty="0"/>
          </a:p>
          <a:p>
            <a:r>
              <a:rPr lang="ru-RU" sz="1400" b="1" dirty="0"/>
              <a:t>I, II уровни</a:t>
            </a:r>
            <a:r>
              <a:rPr lang="ru-RU" sz="1400" dirty="0"/>
              <a:t> обеспечивают освоение обучающимися общеобразовательных программ основного общего образования, условия становления и формирования личности обучающегося, его склонностей, интересов и способности к социальному самоопределению.</a:t>
            </a:r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r>
              <a:rPr lang="ru-RU" sz="1400" b="1" dirty="0"/>
              <a:t>III уровень</a:t>
            </a:r>
            <a:r>
              <a:rPr lang="ru-RU" sz="1400" dirty="0"/>
              <a:t> – среднее (полное) общее образование — является завершающим этапом общеобразовательной подготовки, обеспечивающим освоение обучающимися общеобразовательных программ среднего (полного) общего образования и профильного изучения отдельных предметов, развитие устойчивых познавательных интересов и творческих способностей обучающихся, формирование навыков самостоятельной учебной деятельности на основе дифференциации обучения.</a:t>
            </a:r>
            <a:br>
              <a:rPr lang="ru-RU" sz="1400" dirty="0"/>
            </a:br>
            <a:endParaRPr lang="ru-RU" sz="1400" b="1" dirty="0"/>
          </a:p>
          <a:p>
            <a:pPr marL="0" indent="0">
              <a:buNone/>
            </a:pPr>
            <a:r>
              <a:rPr lang="ru-RU" sz="1400" b="1" dirty="0"/>
              <a:t>Нормативные сроки обучения: </a:t>
            </a:r>
            <a:r>
              <a:rPr lang="ru-RU" sz="1400" dirty="0"/>
              <a:t>11 лет: общее начальное образование — 4 года, общее основное образования — 5 лет, общее среднее образования — 2 года.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56263" cy="1054250"/>
          </a:xfrm>
        </p:spPr>
        <p:txBody>
          <a:bodyPr/>
          <a:lstStyle/>
          <a:p>
            <a:r>
              <a:rPr lang="ru-RU" dirty="0"/>
              <a:t>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9996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5" y="353630"/>
            <a:ext cx="5112569" cy="362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84166">
            <a:off x="3634431" y="3230769"/>
            <a:ext cx="5181887" cy="3276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652120" y="139853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школе обучается более 900 учащихся.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869160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Работников педагогического коллектива – 72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37920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dirty="0"/>
              <a:t>ПЕДАГОГИЧЕСКИЙ КОЛЕКТИВ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image-25-01-21-09-04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2276872"/>
            <a:ext cx="3648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User\Downloads\image-25-01-21-09-04-1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5469">
            <a:off x="4973282" y="2092194"/>
            <a:ext cx="3851920" cy="2888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C:\Users\User\Downloads\image-25-01-21-09-04-3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1561">
            <a:off x="3082592" y="4001795"/>
            <a:ext cx="3291503" cy="24686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847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9" y="2248347"/>
            <a:ext cx="8087594" cy="3877815"/>
          </a:xfrm>
        </p:spPr>
        <p:txBody>
          <a:bodyPr>
            <a:normAutofit/>
          </a:bodyPr>
          <a:lstStyle/>
          <a:p>
            <a:r>
              <a:rPr lang="ru-RU" sz="2000" dirty="0"/>
              <a:t>Особой гордостью школы всегда были ее выпускники. </a:t>
            </a:r>
          </a:p>
          <a:p>
            <a:pPr marL="0" indent="0">
              <a:buNone/>
            </a:pPr>
            <a:r>
              <a:rPr lang="ru-RU" sz="2000" b="1" dirty="0"/>
              <a:t>Школа №3 имеет следующие награды:</a:t>
            </a:r>
          </a:p>
          <a:p>
            <a:r>
              <a:rPr lang="ru-RU" sz="2000" dirty="0"/>
              <a:t>Медаль «За заслуги перед городом»;</a:t>
            </a:r>
          </a:p>
          <a:p>
            <a:r>
              <a:rPr lang="ru-RU" sz="2000" dirty="0"/>
              <a:t>победа в региональном конкурсе «Наша школа – наш успех».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ДОСТИЖЕНИЯ</a:t>
            </a:r>
          </a:p>
        </p:txBody>
      </p:sp>
      <p:pic>
        <p:nvPicPr>
          <p:cNvPr id="4" name="Picture 2" descr="Гордон"/>
          <p:cNvPicPr>
            <a:picLocks noChangeAspect="1" noChangeArrowheads="1"/>
          </p:cNvPicPr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214818"/>
            <a:ext cx="1581140" cy="2153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396335"/>
            <a:ext cx="27670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/>
              <a:t>Гордон Валерий Осипович - </a:t>
            </a:r>
            <a:r>
              <a:rPr lang="ru-RU" sz="1200" dirty="0"/>
              <a:t>кавалер ордена «Знак Почета»</a:t>
            </a:r>
            <a:endParaRPr lang="ru-RU" sz="1200" b="1" dirty="0"/>
          </a:p>
        </p:txBody>
      </p:sp>
      <p:pic>
        <p:nvPicPr>
          <p:cNvPr id="6" name="Picture 2" descr="Константинов Александр Васильевич"/>
          <p:cNvPicPr>
            <a:picLocks noChangeAspect="1" noChangeArrowheads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3786190"/>
            <a:ext cx="1471612" cy="2337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953132" y="6211669"/>
            <a:ext cx="31908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/>
              <a:t>Константинов Александр Васильевич - </a:t>
            </a:r>
            <a:r>
              <a:rPr lang="ru-RU" sz="1200" dirty="0"/>
              <a:t>доктор  исторических наук, доцент, зав. кафедрой </a:t>
            </a:r>
            <a:r>
              <a:rPr lang="ru-RU" sz="1200" dirty="0" err="1"/>
              <a:t>ЗабГУ</a:t>
            </a:r>
            <a:endParaRPr lang="ru-RU" sz="1200" dirty="0"/>
          </a:p>
        </p:txBody>
      </p:sp>
      <p:pic>
        <p:nvPicPr>
          <p:cNvPr id="8" name="Picture 2" descr="Таскаев Роман Петрович"/>
          <p:cNvPicPr>
            <a:picLocks noChangeAspect="1" noChangeArrowheads="1"/>
          </p:cNvPicPr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857628"/>
            <a:ext cx="2621896" cy="1887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00364" y="5842337"/>
            <a:ext cx="29289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err="1"/>
              <a:t>Таскаев</a:t>
            </a:r>
            <a:r>
              <a:rPr lang="ru-RU" sz="1200" b="1" dirty="0"/>
              <a:t> Роман Петрович</a:t>
            </a:r>
            <a:r>
              <a:rPr lang="ru-RU" sz="1200" dirty="0"/>
              <a:t>  - заслуженный летчик-испытатель, Герой России. В настоящее время – заместитель Генерального конструктора ОКБ им. Яковлева по летной части</a:t>
            </a:r>
          </a:p>
        </p:txBody>
      </p:sp>
    </p:spTree>
    <p:extLst>
      <p:ext uri="{BB962C8B-B14F-4D97-AF65-F5344CB8AC3E}">
        <p14:creationId xmlns:p14="http://schemas.microsoft.com/office/powerpoint/2010/main" val="41075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70156"/>
            <a:ext cx="8784976" cy="1054250"/>
          </a:xfrm>
        </p:spPr>
        <p:txBody>
          <a:bodyPr/>
          <a:lstStyle/>
          <a:p>
            <a:r>
              <a:rPr lang="ru-RU" sz="3900" dirty="0"/>
              <a:t>ДЕТСКИЕ ОБЪЕДИНЕНИЯ И УЧЕНИЧЕСКОЕ САМОУПРАВЛЕНИЕ</a:t>
            </a:r>
          </a:p>
        </p:txBody>
      </p:sp>
      <p:pic>
        <p:nvPicPr>
          <p:cNvPr id="2051" name="Picture 3" descr="C:\Users\User\Downloads\логотип ученического самоуправлен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000" y="2117397"/>
            <a:ext cx="3086924" cy="436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логотип для волонтеров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17397"/>
            <a:ext cx="3073000" cy="4345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логотип медиацентр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1741" y="2161728"/>
            <a:ext cx="3010299" cy="4256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9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ru-RU" sz="4800" dirty="0"/>
              <a:t>ДЕТСКОЕ ОБЪЕДИНЕНИЕ «ПЛАНЕТА ДЕТСТВА»</a:t>
            </a:r>
          </a:p>
        </p:txBody>
      </p:sp>
      <p:pic>
        <p:nvPicPr>
          <p:cNvPr id="4098" name="Picture 2" descr="C:\Users\User\Downloads\Наша эмбле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247" y="1966392"/>
            <a:ext cx="7617169" cy="4891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42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248347"/>
            <a:ext cx="8121224" cy="3877815"/>
          </a:xfrm>
        </p:spPr>
        <p:txBody>
          <a:bodyPr/>
          <a:lstStyle/>
          <a:p>
            <a:r>
              <a:rPr lang="ru-RU" dirty="0"/>
              <a:t>Вокальная студия «Поющие сердца»;</a:t>
            </a:r>
          </a:p>
          <a:p>
            <a:r>
              <a:rPr lang="ru-RU" dirty="0"/>
              <a:t>Кружок рукоделия «Хозяюшка»;</a:t>
            </a:r>
          </a:p>
          <a:p>
            <a:r>
              <a:rPr lang="ru-RU" dirty="0"/>
              <a:t>«Школа КВН»;</a:t>
            </a:r>
          </a:p>
          <a:p>
            <a:r>
              <a:rPr lang="ru-RU" dirty="0"/>
              <a:t>Спортивная секция по волейболу;</a:t>
            </a:r>
          </a:p>
          <a:p>
            <a:r>
              <a:rPr lang="ru-RU" dirty="0"/>
              <a:t>Спортивная секция по футболу.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70156"/>
            <a:ext cx="8712968" cy="1054250"/>
          </a:xfrm>
        </p:spPr>
        <p:txBody>
          <a:bodyPr/>
          <a:lstStyle/>
          <a:p>
            <a:r>
              <a:rPr lang="ru-RU" sz="4000" dirty="0"/>
              <a:t>ДОПОЛНИТЕЛЬНОЕ ОБРАЗОВАНИЕ И СПОРТИВНЫЕ СЕКЦИИ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2276872"/>
            <a:ext cx="2956310" cy="1916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13320">
            <a:off x="5001785" y="4244414"/>
            <a:ext cx="3194843" cy="2055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401" y="4662654"/>
            <a:ext cx="2807894" cy="2020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9995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3">
      <a:dk1>
        <a:sysClr val="windowText" lastClr="000000"/>
      </a:dk1>
      <a:lt1>
        <a:sysClr val="window" lastClr="FFFFFF"/>
      </a:lt1>
      <a:dk2>
        <a:srgbClr val="65281A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181</TotalTime>
  <Words>524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Book Antiqua</vt:lpstr>
      <vt:lpstr>Times New Roman</vt:lpstr>
      <vt:lpstr>Wingdings</vt:lpstr>
      <vt:lpstr>Твердый переплет</vt:lpstr>
      <vt:lpstr>МБОУ СОШ №3</vt:lpstr>
      <vt:lpstr>ОСНОВНЫЕ СВЕДЕНИЯ</vt:lpstr>
      <vt:lpstr>ОБРАЗОВАНИЕ</vt:lpstr>
      <vt:lpstr>Презентация PowerPoint</vt:lpstr>
      <vt:lpstr>ПЕДАГОГИЧЕСКИЙ КОЛЕКТИВ </vt:lpstr>
      <vt:lpstr>НАШИ ДОСТИЖЕНИЯ</vt:lpstr>
      <vt:lpstr>ДЕТСКИЕ ОБЪЕДИНЕНИЯ И УЧЕНИЧЕСКОЕ САМОУПРАВЛЕНИЕ</vt:lpstr>
      <vt:lpstr>ДЕТСКОЕ ОБЪЕДИНЕНИЕ «ПЛАНЕТА ДЕТСТВА»</vt:lpstr>
      <vt:lpstr>ДОПОЛНИТЕЛЬНОЕ ОБРАЗОВАНИЕ И СПОРТИВНЫЕ СЕКЦИИ</vt:lpstr>
      <vt:lpstr>СОТРУДНИЧЕСТВО</vt:lpstr>
      <vt:lpstr>ПЛАН РАЗВИТИЯ И СОВЕРШЕНСТВОВАНИЯ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№3</dc:title>
  <dc:creator>User</dc:creator>
  <cp:lastModifiedBy>Андрей Гордеев</cp:lastModifiedBy>
  <cp:revision>22</cp:revision>
  <dcterms:created xsi:type="dcterms:W3CDTF">2021-02-03T00:24:00Z</dcterms:created>
  <dcterms:modified xsi:type="dcterms:W3CDTF">2021-03-06T13:46:38Z</dcterms:modified>
</cp:coreProperties>
</file>