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59" r:id="rId6"/>
    <p:sldId id="266" r:id="rId7"/>
    <p:sldId id="268" r:id="rId8"/>
    <p:sldId id="269" r:id="rId9"/>
    <p:sldId id="272" r:id="rId10"/>
    <p:sldId id="277" r:id="rId11"/>
    <p:sldId id="270" r:id="rId12"/>
    <p:sldId id="27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93846-5AFF-4491-8FD0-7159438DA65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56A71-45FB-46A3-B084-A6BF68B5A3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b="1" dirty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latin typeface="Times New Roman" pitchFamily="18" charset="0"/>
              <a:cs typeface="Times New Roman" pitchFamily="18" charset="0"/>
            </a:rPr>
            <a:t>Первый уровень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dirty="0">
              <a:latin typeface="Times New Roman" pitchFamily="18" charset="0"/>
              <a:cs typeface="Times New Roman" pitchFamily="18" charset="0"/>
            </a:rPr>
          </a:br>
          <a:r>
            <a:rPr lang="ru-RU" sz="2400" dirty="0">
              <a:latin typeface="Times New Roman" pitchFamily="18" charset="0"/>
              <a:cs typeface="Times New Roman" pitchFamily="18" charset="0"/>
            </a:rPr>
            <a:t>(Начальная школа 1-4 классы) 344 учащихся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(Программа «Школа России», Программа развивающего обучения)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14310912-FC0D-4D55-9E7D-C908396B4C2F}" type="parTrans" cxnId="{274599F6-73DC-4945-B35C-BD3D16FADA98}">
      <dgm:prSet/>
      <dgm:spPr/>
      <dgm:t>
        <a:bodyPr/>
        <a:lstStyle/>
        <a:p>
          <a:endParaRPr lang="ru-RU"/>
        </a:p>
      </dgm:t>
    </dgm:pt>
    <dgm:pt modelId="{9E847029-9A69-445B-B963-B3200C227B4B}" type="sibTrans" cxnId="{274599F6-73DC-4945-B35C-BD3D16FADA98}">
      <dgm:prSet/>
      <dgm:spPr/>
      <dgm:t>
        <a:bodyPr/>
        <a:lstStyle/>
        <a:p>
          <a:endParaRPr lang="ru-RU"/>
        </a:p>
      </dgm:t>
    </dgm:pt>
    <dgm:pt modelId="{3DE63770-FDCB-447F-B77F-99D98C6ECA4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Второй уровень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dirty="0">
              <a:latin typeface="Times New Roman" pitchFamily="18" charset="0"/>
              <a:cs typeface="Times New Roman" pitchFamily="18" charset="0"/>
            </a:rPr>
          </a:br>
          <a:r>
            <a:rPr lang="ru-RU" sz="2400" dirty="0">
              <a:latin typeface="Times New Roman" pitchFamily="18" charset="0"/>
              <a:cs typeface="Times New Roman" pitchFamily="18" charset="0"/>
            </a:rPr>
            <a:t>(Основная школа 5-9 классы)  353 учащихся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C4508AC6-B21C-4A56-92E5-AA07D6F4BCE4}" type="parTrans" cxnId="{2C32C8E0-A36F-4B19-B2E7-A2DAF2898A04}">
      <dgm:prSet/>
      <dgm:spPr/>
      <dgm:t>
        <a:bodyPr/>
        <a:lstStyle/>
        <a:p>
          <a:endParaRPr lang="ru-RU"/>
        </a:p>
      </dgm:t>
    </dgm:pt>
    <dgm:pt modelId="{BFA71CF6-7AD1-4401-BE03-568EC340E341}" type="sibTrans" cxnId="{2C32C8E0-A36F-4B19-B2E7-A2DAF2898A04}">
      <dgm:prSet/>
      <dgm:spPr/>
      <dgm:t>
        <a:bodyPr/>
        <a:lstStyle/>
        <a:p>
          <a:endParaRPr lang="ru-RU"/>
        </a:p>
      </dgm:t>
    </dgm:pt>
    <dgm:pt modelId="{D1BE51AE-0B44-4457-B7EB-7CED4D71FA7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Третий уровень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dirty="0">
              <a:latin typeface="Times New Roman" pitchFamily="18" charset="0"/>
              <a:cs typeface="Times New Roman" pitchFamily="18" charset="0"/>
            </a:rPr>
          </a:br>
          <a:r>
            <a:rPr lang="ru-RU" sz="2400" dirty="0">
              <a:latin typeface="Times New Roman" pitchFamily="18" charset="0"/>
              <a:cs typeface="Times New Roman" pitchFamily="18" charset="0"/>
            </a:rPr>
            <a:t>(Старшая школа 10-11 классы)  64 учащихся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377A347A-FB41-4142-A5C0-4DAC722C088A}" type="parTrans" cxnId="{6EC86FFF-6C48-4FFA-BAB3-37FED3DA97D1}">
      <dgm:prSet/>
      <dgm:spPr/>
      <dgm:t>
        <a:bodyPr/>
        <a:lstStyle/>
        <a:p>
          <a:endParaRPr lang="ru-RU"/>
        </a:p>
      </dgm:t>
    </dgm:pt>
    <dgm:pt modelId="{34F54AFD-0D50-4B80-B379-CADB73BDA8FD}" type="sibTrans" cxnId="{6EC86FFF-6C48-4FFA-BAB3-37FED3DA97D1}">
      <dgm:prSet/>
      <dgm:spPr/>
      <dgm:t>
        <a:bodyPr/>
        <a:lstStyle/>
        <a:p>
          <a:endParaRPr lang="ru-RU"/>
        </a:p>
      </dgm:t>
    </dgm:pt>
    <dgm:pt modelId="{2A4DC003-1C3F-4A6A-B302-6F689A646DD6}">
      <dgm:prSet custT="1"/>
      <dgm:spPr/>
      <dgm:t>
        <a:bodyPr/>
        <a:lstStyle/>
        <a:p>
          <a:r>
            <a:rPr lang="ru-RU" sz="3100" dirty="0">
              <a:latin typeface="Times New Roman" pitchFamily="18" charset="0"/>
              <a:cs typeface="Times New Roman" pitchFamily="18" charset="0"/>
            </a:rPr>
            <a:t>Дополнительное образование –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215 человек </a:t>
          </a:r>
          <a:endParaRPr lang="ru-RU" sz="3100" dirty="0">
            <a:latin typeface="Times New Roman" pitchFamily="18" charset="0"/>
            <a:cs typeface="Times New Roman" pitchFamily="18" charset="0"/>
          </a:endParaRPr>
        </a:p>
      </dgm:t>
    </dgm:pt>
    <dgm:pt modelId="{F5A4E4CD-287B-4E94-ABEC-C864EEC4CF86}" type="parTrans" cxnId="{03F20047-6685-4DBD-931B-92058655DDD5}">
      <dgm:prSet/>
      <dgm:spPr/>
      <dgm:t>
        <a:bodyPr/>
        <a:lstStyle/>
        <a:p>
          <a:endParaRPr lang="ru-RU"/>
        </a:p>
      </dgm:t>
    </dgm:pt>
    <dgm:pt modelId="{EE4A3B66-60BC-4E0B-B0BB-104C28697176}" type="sibTrans" cxnId="{03F20047-6685-4DBD-931B-92058655DDD5}">
      <dgm:prSet/>
      <dgm:spPr/>
      <dgm:t>
        <a:bodyPr/>
        <a:lstStyle/>
        <a:p>
          <a:endParaRPr lang="ru-RU"/>
        </a:p>
      </dgm:t>
    </dgm:pt>
    <dgm:pt modelId="{B8951934-A712-48F2-82EC-7BC3628D8DC3}" type="pres">
      <dgm:prSet presAssocID="{4D093846-5AFF-4491-8FD0-7159438DA6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A0303-733B-444A-9FEF-D739B6756578}" type="pres">
      <dgm:prSet presAssocID="{2A4DC003-1C3F-4A6A-B302-6F689A646DD6}" presName="boxAndChildren" presStyleCnt="0"/>
      <dgm:spPr/>
    </dgm:pt>
    <dgm:pt modelId="{4212A1E9-B33E-49BF-85F2-300B49D8F39B}" type="pres">
      <dgm:prSet presAssocID="{2A4DC003-1C3F-4A6A-B302-6F689A646DD6}" presName="parentTextBox" presStyleLbl="node1" presStyleIdx="0" presStyleCnt="4"/>
      <dgm:spPr/>
      <dgm:t>
        <a:bodyPr/>
        <a:lstStyle/>
        <a:p>
          <a:endParaRPr lang="ru-RU"/>
        </a:p>
      </dgm:t>
    </dgm:pt>
    <dgm:pt modelId="{B8F5A28C-8155-4821-A5F3-36939E973D04}" type="pres">
      <dgm:prSet presAssocID="{34F54AFD-0D50-4B80-B379-CADB73BDA8FD}" presName="sp" presStyleCnt="0"/>
      <dgm:spPr/>
    </dgm:pt>
    <dgm:pt modelId="{80E0BF25-2CF2-4864-B007-0510D703A0A0}" type="pres">
      <dgm:prSet presAssocID="{D1BE51AE-0B44-4457-B7EB-7CED4D71FA78}" presName="arrowAndChildren" presStyleCnt="0"/>
      <dgm:spPr/>
    </dgm:pt>
    <dgm:pt modelId="{175E85A2-6925-4377-A878-A63D9AB9508A}" type="pres">
      <dgm:prSet presAssocID="{D1BE51AE-0B44-4457-B7EB-7CED4D71FA78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AEC9EEB-710A-497A-BBE2-F40296893773}" type="pres">
      <dgm:prSet presAssocID="{BFA71CF6-7AD1-4401-BE03-568EC340E341}" presName="sp" presStyleCnt="0"/>
      <dgm:spPr/>
    </dgm:pt>
    <dgm:pt modelId="{D25AFB93-0102-4BD9-AC76-A730845589B3}" type="pres">
      <dgm:prSet presAssocID="{3DE63770-FDCB-447F-B77F-99D98C6ECA4E}" presName="arrowAndChildren" presStyleCnt="0"/>
      <dgm:spPr/>
    </dgm:pt>
    <dgm:pt modelId="{90447936-BC24-4D46-BD1F-65559B9E244A}" type="pres">
      <dgm:prSet presAssocID="{3DE63770-FDCB-447F-B77F-99D98C6ECA4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74CFEE9-6433-4FF9-9097-FC14AD0E8E2C}" type="pres">
      <dgm:prSet presAssocID="{9E847029-9A69-445B-B963-B3200C227B4B}" presName="sp" presStyleCnt="0"/>
      <dgm:spPr/>
    </dgm:pt>
    <dgm:pt modelId="{53BA907B-B5C2-471C-8181-FB8190899DD1}" type="pres">
      <dgm:prSet presAssocID="{98456A71-45FB-46A3-B084-A6BF68B5A317}" presName="arrowAndChildren" presStyleCnt="0"/>
      <dgm:spPr/>
    </dgm:pt>
    <dgm:pt modelId="{4494DCE1-5D60-4763-9986-2B84BE10683D}" type="pres">
      <dgm:prSet presAssocID="{98456A71-45FB-46A3-B084-A6BF68B5A317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AF07C5C-3142-4BB3-9FCE-E69056AA6C74}" type="presOf" srcId="{3DE63770-FDCB-447F-B77F-99D98C6ECA4E}" destId="{90447936-BC24-4D46-BD1F-65559B9E244A}" srcOrd="0" destOrd="0" presId="urn:microsoft.com/office/officeart/2005/8/layout/process4"/>
    <dgm:cxn modelId="{2C32C8E0-A36F-4B19-B2E7-A2DAF2898A04}" srcId="{4D093846-5AFF-4491-8FD0-7159438DA65A}" destId="{3DE63770-FDCB-447F-B77F-99D98C6ECA4E}" srcOrd="1" destOrd="0" parTransId="{C4508AC6-B21C-4A56-92E5-AA07D6F4BCE4}" sibTransId="{BFA71CF6-7AD1-4401-BE03-568EC340E341}"/>
    <dgm:cxn modelId="{03F20047-6685-4DBD-931B-92058655DDD5}" srcId="{4D093846-5AFF-4491-8FD0-7159438DA65A}" destId="{2A4DC003-1C3F-4A6A-B302-6F689A646DD6}" srcOrd="3" destOrd="0" parTransId="{F5A4E4CD-287B-4E94-ABEC-C864EEC4CF86}" sibTransId="{EE4A3B66-60BC-4E0B-B0BB-104C28697176}"/>
    <dgm:cxn modelId="{274599F6-73DC-4945-B35C-BD3D16FADA98}" srcId="{4D093846-5AFF-4491-8FD0-7159438DA65A}" destId="{98456A71-45FB-46A3-B084-A6BF68B5A317}" srcOrd="0" destOrd="0" parTransId="{14310912-FC0D-4D55-9E7D-C908396B4C2F}" sibTransId="{9E847029-9A69-445B-B963-B3200C227B4B}"/>
    <dgm:cxn modelId="{9B60C2CC-CA86-4720-98CA-55A09BDFF7E2}" type="presOf" srcId="{2A4DC003-1C3F-4A6A-B302-6F689A646DD6}" destId="{4212A1E9-B33E-49BF-85F2-300B49D8F39B}" srcOrd="0" destOrd="0" presId="urn:microsoft.com/office/officeart/2005/8/layout/process4"/>
    <dgm:cxn modelId="{48C36173-4983-4C6F-AF91-72F989283A28}" type="presOf" srcId="{98456A71-45FB-46A3-B084-A6BF68B5A317}" destId="{4494DCE1-5D60-4763-9986-2B84BE10683D}" srcOrd="0" destOrd="0" presId="urn:microsoft.com/office/officeart/2005/8/layout/process4"/>
    <dgm:cxn modelId="{6EC86FFF-6C48-4FFA-BAB3-37FED3DA97D1}" srcId="{4D093846-5AFF-4491-8FD0-7159438DA65A}" destId="{D1BE51AE-0B44-4457-B7EB-7CED4D71FA78}" srcOrd="2" destOrd="0" parTransId="{377A347A-FB41-4142-A5C0-4DAC722C088A}" sibTransId="{34F54AFD-0D50-4B80-B379-CADB73BDA8FD}"/>
    <dgm:cxn modelId="{118D9F3C-D680-4981-A2C3-C52E3F49E669}" type="presOf" srcId="{4D093846-5AFF-4491-8FD0-7159438DA65A}" destId="{B8951934-A712-48F2-82EC-7BC3628D8DC3}" srcOrd="0" destOrd="0" presId="urn:microsoft.com/office/officeart/2005/8/layout/process4"/>
    <dgm:cxn modelId="{71723880-3A35-4C2A-A5C3-C08AF074D5F7}" type="presOf" srcId="{D1BE51AE-0B44-4457-B7EB-7CED4D71FA78}" destId="{175E85A2-6925-4377-A878-A63D9AB9508A}" srcOrd="0" destOrd="0" presId="urn:microsoft.com/office/officeart/2005/8/layout/process4"/>
    <dgm:cxn modelId="{38C2BC54-B071-442A-9E01-9804BB55EFFC}" type="presParOf" srcId="{B8951934-A712-48F2-82EC-7BC3628D8DC3}" destId="{C46A0303-733B-444A-9FEF-D739B6756578}" srcOrd="0" destOrd="0" presId="urn:microsoft.com/office/officeart/2005/8/layout/process4"/>
    <dgm:cxn modelId="{6E8C51B9-9CF2-4811-A5FB-69EB82EF9761}" type="presParOf" srcId="{C46A0303-733B-444A-9FEF-D739B6756578}" destId="{4212A1E9-B33E-49BF-85F2-300B49D8F39B}" srcOrd="0" destOrd="0" presId="urn:microsoft.com/office/officeart/2005/8/layout/process4"/>
    <dgm:cxn modelId="{8482509B-0BE0-441A-9D52-44B0B028EAA0}" type="presParOf" srcId="{B8951934-A712-48F2-82EC-7BC3628D8DC3}" destId="{B8F5A28C-8155-4821-A5F3-36939E973D04}" srcOrd="1" destOrd="0" presId="urn:microsoft.com/office/officeart/2005/8/layout/process4"/>
    <dgm:cxn modelId="{B4280286-A830-4247-9415-9747CE5ADD85}" type="presParOf" srcId="{B8951934-A712-48F2-82EC-7BC3628D8DC3}" destId="{80E0BF25-2CF2-4864-B007-0510D703A0A0}" srcOrd="2" destOrd="0" presId="urn:microsoft.com/office/officeart/2005/8/layout/process4"/>
    <dgm:cxn modelId="{223582FB-9B04-48B1-AFA0-30259E21871E}" type="presParOf" srcId="{80E0BF25-2CF2-4864-B007-0510D703A0A0}" destId="{175E85A2-6925-4377-A878-A63D9AB9508A}" srcOrd="0" destOrd="0" presId="urn:microsoft.com/office/officeart/2005/8/layout/process4"/>
    <dgm:cxn modelId="{C217D874-EDA4-4BC2-9B2E-E5CC33D62DE8}" type="presParOf" srcId="{B8951934-A712-48F2-82EC-7BC3628D8DC3}" destId="{DAEC9EEB-710A-497A-BBE2-F40296893773}" srcOrd="3" destOrd="0" presId="urn:microsoft.com/office/officeart/2005/8/layout/process4"/>
    <dgm:cxn modelId="{2B3ED764-9039-4A5D-9AB0-FE2953A909A2}" type="presParOf" srcId="{B8951934-A712-48F2-82EC-7BC3628D8DC3}" destId="{D25AFB93-0102-4BD9-AC76-A730845589B3}" srcOrd="4" destOrd="0" presId="urn:microsoft.com/office/officeart/2005/8/layout/process4"/>
    <dgm:cxn modelId="{E4E49B8F-6003-4A0C-944B-0118F687E7E8}" type="presParOf" srcId="{D25AFB93-0102-4BD9-AC76-A730845589B3}" destId="{90447936-BC24-4D46-BD1F-65559B9E244A}" srcOrd="0" destOrd="0" presId="urn:microsoft.com/office/officeart/2005/8/layout/process4"/>
    <dgm:cxn modelId="{A463EEC2-7C3C-4933-9923-E9A38303D3A6}" type="presParOf" srcId="{B8951934-A712-48F2-82EC-7BC3628D8DC3}" destId="{074CFEE9-6433-4FF9-9097-FC14AD0E8E2C}" srcOrd="5" destOrd="0" presId="urn:microsoft.com/office/officeart/2005/8/layout/process4"/>
    <dgm:cxn modelId="{7BF21B11-F1E3-4507-B95A-CEEB451E0F14}" type="presParOf" srcId="{B8951934-A712-48F2-82EC-7BC3628D8DC3}" destId="{53BA907B-B5C2-471C-8181-FB8190899DD1}" srcOrd="6" destOrd="0" presId="urn:microsoft.com/office/officeart/2005/8/layout/process4"/>
    <dgm:cxn modelId="{8F4ACF16-54F8-4260-9AD9-28D517D077CF}" type="presParOf" srcId="{53BA907B-B5C2-471C-8181-FB8190899DD1}" destId="{4494DCE1-5D60-4763-9986-2B84BE1068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2A1E9-B33E-49BF-85F2-300B49D8F39B}">
      <dsp:nvSpPr>
        <dsp:cNvPr id="0" name=""/>
        <dsp:cNvSpPr/>
      </dsp:nvSpPr>
      <dsp:spPr>
        <a:xfrm>
          <a:off x="0" y="4071461"/>
          <a:ext cx="8046720" cy="89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Times New Roman" pitchFamily="18" charset="0"/>
              <a:cs typeface="Times New Roman" pitchFamily="18" charset="0"/>
            </a:rPr>
            <a:t>Дополнительное образование –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215 человек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71461"/>
        <a:ext cx="8046720" cy="890736"/>
      </dsp:txXfrm>
    </dsp:sp>
    <dsp:sp modelId="{175E85A2-6925-4377-A878-A63D9AB9508A}">
      <dsp:nvSpPr>
        <dsp:cNvPr id="0" name=""/>
        <dsp:cNvSpPr/>
      </dsp:nvSpPr>
      <dsp:spPr>
        <a:xfrm rot="10800000">
          <a:off x="0" y="2714870"/>
          <a:ext cx="8046720" cy="13699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Третий уровень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kern="1200" dirty="0">
              <a:latin typeface="Times New Roman" pitchFamily="18" charset="0"/>
              <a:cs typeface="Times New Roman" pitchFamily="18" charset="0"/>
            </a:rPr>
          </a:b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(Старшая школа 10-11 классы)  64 учащихся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0" y="2714870"/>
        <a:ext cx="8046720" cy="890154"/>
      </dsp:txXfrm>
    </dsp:sp>
    <dsp:sp modelId="{90447936-BC24-4D46-BD1F-65559B9E244A}">
      <dsp:nvSpPr>
        <dsp:cNvPr id="0" name=""/>
        <dsp:cNvSpPr/>
      </dsp:nvSpPr>
      <dsp:spPr>
        <a:xfrm rot="10800000">
          <a:off x="0" y="1358278"/>
          <a:ext cx="8046720" cy="13699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Второй уровень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kern="1200" dirty="0">
              <a:latin typeface="Times New Roman" pitchFamily="18" charset="0"/>
              <a:cs typeface="Times New Roman" pitchFamily="18" charset="0"/>
            </a:rPr>
          </a:b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(Основная школа 5-9 классы)  353 учащихся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0" y="1358278"/>
        <a:ext cx="8046720" cy="890154"/>
      </dsp:txXfrm>
    </dsp:sp>
    <dsp:sp modelId="{4494DCE1-5D60-4763-9986-2B84BE10683D}">
      <dsp:nvSpPr>
        <dsp:cNvPr id="0" name=""/>
        <dsp:cNvSpPr/>
      </dsp:nvSpPr>
      <dsp:spPr>
        <a:xfrm rot="10800000">
          <a:off x="0" y="1687"/>
          <a:ext cx="8046720" cy="13699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Первый уровень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/>
          </a:r>
          <a:br>
            <a:rPr lang="ru-RU" sz="2400" kern="1200" dirty="0">
              <a:latin typeface="Times New Roman" pitchFamily="18" charset="0"/>
              <a:cs typeface="Times New Roman" pitchFamily="18" charset="0"/>
            </a:rPr>
          </a:b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(Начальная школа 1-4 классы) 344 учащихся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(Программа «Школа России», Программа развивающего обучения)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0" y="1687"/>
        <a:ext cx="8046720" cy="89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effectLst>
                  <a:outerShdw blurRad="50800" dist="88900" dir="726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2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7905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1C91-8B12-4751-8F2A-4392BD884DF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A2F7-6B03-48EA-B0D3-896CDE7A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828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83" y="680315"/>
            <a:ext cx="8759687" cy="1655762"/>
          </a:xfrm>
        </p:spPr>
        <p:txBody>
          <a:bodyPr>
            <a:noAutofit/>
          </a:bodyPr>
          <a:lstStyle/>
          <a:p>
            <a:r>
              <a:rPr lang="ru-RU" sz="3200" dirty="0"/>
              <a:t>Муниципальное</a:t>
            </a:r>
            <a:r>
              <a:rPr lang="en-US" sz="3200" dirty="0"/>
              <a:t> </a:t>
            </a:r>
            <a:r>
              <a:rPr lang="ru-RU" sz="3200" dirty="0"/>
              <a:t>бюджетное </a:t>
            </a:r>
            <a:br>
              <a:rPr lang="ru-RU" sz="3200" dirty="0"/>
            </a:br>
            <a:r>
              <a:rPr lang="ru-RU" sz="3200" dirty="0"/>
              <a:t>общеобразовательное учреждение </a:t>
            </a:r>
            <a:br>
              <a:rPr lang="ru-RU" sz="3200" dirty="0"/>
            </a:br>
            <a:r>
              <a:rPr lang="ru-RU" sz="3200" dirty="0"/>
              <a:t>«Средняя общеобразовательная школа </a:t>
            </a:r>
            <a:br>
              <a:rPr lang="ru-RU" sz="3200" dirty="0"/>
            </a:br>
            <a:r>
              <a:rPr lang="ru-RU" sz="3200" dirty="0"/>
              <a:t>№ 42» города Читы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74DE0539-EC8D-4EF9-A631-4B3DFCED65AD}"/>
              </a:ext>
            </a:extLst>
          </p:cNvPr>
          <p:cNvSpPr txBox="1">
            <a:spLocks/>
          </p:cNvSpPr>
          <p:nvPr/>
        </p:nvSpPr>
        <p:spPr>
          <a:xfrm>
            <a:off x="613953" y="2547256"/>
            <a:ext cx="3958047" cy="1867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50800" dist="88900" dir="7260000" algn="ctr" rotWithShape="0">
                    <a:schemeClr val="bg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Выбирая нашу школу, </a:t>
            </a:r>
          </a:p>
          <a:p>
            <a:r>
              <a:rPr lang="ru-RU" sz="2800" dirty="0"/>
              <a:t>вы выбираете хорошие знания и достойное воспитание</a:t>
            </a:r>
            <a:endParaRPr lang="en-US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288835B-5105-4B16-BB80-C265BE78F553}"/>
              </a:ext>
            </a:extLst>
          </p:cNvPr>
          <p:cNvSpPr/>
          <p:nvPr/>
        </p:nvSpPr>
        <p:spPr>
          <a:xfrm>
            <a:off x="2186608" y="4933772"/>
            <a:ext cx="5645426" cy="755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Наш адрес: 672039, г. Чита, ул. Белорусская, </a:t>
            </a:r>
            <a:r>
              <a:rPr lang="ru-RU" sz="14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</a:t>
            </a:r>
          </a:p>
          <a:p>
            <a:pPr algn="ctr"/>
            <a:r>
              <a:rPr lang="ru-RU" sz="14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Контакты: телефон (3022) 23-15-21</a:t>
            </a:r>
          </a:p>
          <a:p>
            <a:pPr algn="ctr"/>
            <a:r>
              <a:rPr lang="en-US" sz="14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E-male</a:t>
            </a:r>
            <a:r>
              <a:rPr lang="ru-RU" sz="14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 </a:t>
            </a:r>
            <a:r>
              <a:rPr lang="en-US" sz="14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ou42@yandex.ru</a:t>
            </a:r>
            <a:endParaRPr lang="ru-RU" sz="1400" dirty="0">
              <a:ln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D7B6099-CC4B-4652-A74E-AE79EC3C53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48" y="2483867"/>
            <a:ext cx="3064404" cy="23021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861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3E03B9-4CFB-429F-8CC1-07027671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5" y="456567"/>
            <a:ext cx="8241022" cy="666839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cs typeface="Times New Roman" panose="02020603050405020304" pitchFamily="18" charset="0"/>
              </a:rPr>
              <a:t>Платные услуги - Группа продленного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764" y="1250500"/>
            <a:ext cx="4521333" cy="15930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В группе продленного дня дети учатся не только самостоятельно выполнять домашнее задание, но и думать, познавать богатство окружающего мира, организовывать свой досуг и свою деятельность, общению с друзьями и взрослыми, хорошим манерам, уважать родных и старших, быть добрыми.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 txBox="1">
            <a:spLocks/>
          </p:cNvSpPr>
          <p:nvPr/>
        </p:nvSpPr>
        <p:spPr>
          <a:xfrm>
            <a:off x="888046" y="3188137"/>
            <a:ext cx="2805745" cy="262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9AFA46-27D1-46A4-AC7C-2E0EC51B8C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99" y="1123406"/>
            <a:ext cx="3332641" cy="18718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C278E7-3AA0-44AE-AADA-0D984387A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24" y="3187638"/>
            <a:ext cx="3090411" cy="17357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AA782E6F-D521-4ACC-8745-5DC4F3EF3872}"/>
              </a:ext>
            </a:extLst>
          </p:cNvPr>
          <p:cNvSpPr txBox="1">
            <a:spLocks/>
          </p:cNvSpPr>
          <p:nvPr/>
        </p:nvSpPr>
        <p:spPr>
          <a:xfrm>
            <a:off x="624600" y="3274026"/>
            <a:ext cx="3472262" cy="246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914E798-8D77-40CB-9870-78CAE0369099}"/>
              </a:ext>
            </a:extLst>
          </p:cNvPr>
          <p:cNvSpPr txBox="1"/>
          <p:nvPr/>
        </p:nvSpPr>
        <p:spPr>
          <a:xfrm>
            <a:off x="495227" y="3122333"/>
            <a:ext cx="43020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Организация досуга детей в группе продлённого дня: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Игра как средство организации досуга;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Занятия по интересам;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Организация кружковой работы;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Работа с художественной литературой;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0" dirty="0" err="1">
                <a:effectLst/>
                <a:latin typeface="+mj-lt"/>
                <a:cs typeface="Times New Roman" panose="02020603050405020304" pitchFamily="18" charset="0"/>
              </a:rPr>
              <a:t>Физкультурно</a:t>
            </a:r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 – оздоровительная работа;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0" dirty="0">
                <a:effectLst/>
                <a:latin typeface="+mj-lt"/>
                <a:cs typeface="Times New Roman" panose="02020603050405020304" pitchFamily="18" charset="0"/>
              </a:rPr>
              <a:t>Прогулки   и экскурсии.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9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CD7AC2-C81C-4B18-A9FC-A81E5948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7905750" cy="827570"/>
          </a:xfrm>
        </p:spPr>
        <p:txBody>
          <a:bodyPr/>
          <a:lstStyle/>
          <a:p>
            <a:pPr algn="ctr"/>
            <a:r>
              <a:rPr lang="ru-RU" b="1" dirty="0"/>
              <a:t>Социальное партнерство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8D5176-A58A-4D87-A50F-51887EB8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60" y="1202963"/>
            <a:ext cx="3835109" cy="95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>
                <a:latin typeface="+mj-lt"/>
              </a:rPr>
              <a:t>Наша школа тесно взаимодействует с МБУДО «Станция Юных Техников 2», где первоклассники посещают кружок «Азбука творчества».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1C9F39CD-F544-4946-9127-4B22BB3320DA}"/>
              </a:ext>
            </a:extLst>
          </p:cNvPr>
          <p:cNvSpPr txBox="1">
            <a:spLocks/>
          </p:cNvSpPr>
          <p:nvPr/>
        </p:nvSpPr>
        <p:spPr>
          <a:xfrm>
            <a:off x="4386469" y="2903015"/>
            <a:ext cx="4128881" cy="1051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500" dirty="0">
                <a:latin typeface="+mj-lt"/>
              </a:rPr>
              <a:t>Ещё один наш партнер – Библиотека № 12. Формы совместной работы разнообразны: это библиотечные уроки, конкурсы, викторины, беседы, посиделки, игры, Устный журнал и другие.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4727630-0120-4D3F-BEF8-F014F54BBE8F}"/>
              </a:ext>
            </a:extLst>
          </p:cNvPr>
          <p:cNvSpPr txBox="1">
            <a:spLocks/>
          </p:cNvSpPr>
          <p:nvPr/>
        </p:nvSpPr>
        <p:spPr>
          <a:xfrm>
            <a:off x="544668" y="3987585"/>
            <a:ext cx="3648509" cy="144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500" dirty="0">
                <a:latin typeface="+mj-lt"/>
              </a:rPr>
              <a:t>На базе нашей школы работает секция Футбольного клуба «Чита» для детей начального школьного возраста, где воспитывают целеустремленных ребят, нацеленных  на спорт, и любителей футбола. </a:t>
            </a:r>
          </a:p>
        </p:txBody>
      </p:sp>
      <p:sp>
        <p:nvSpPr>
          <p:cNvPr id="3074" name="AutoShape 2" descr="https://apf.mail.ru/cgi-bin/readmsg?id=16131915850019364030;0;3&amp;exif=1&amp;full=1&amp;x-email=apelsin.julij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school\Desktop\1\Downloads\IMG-e0484d5b8690a8590b2c2285fb55fbde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00" y="2142242"/>
            <a:ext cx="2676752" cy="160605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29649AB-AB02-4CD5-9F60-377F327BEA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717" y="1245766"/>
            <a:ext cx="2674620" cy="1502245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1C9F39CD-F544-4946-9127-4B22BB3320DA}"/>
              </a:ext>
            </a:extLst>
          </p:cNvPr>
          <p:cNvSpPr txBox="1">
            <a:spLocks/>
          </p:cNvSpPr>
          <p:nvPr/>
        </p:nvSpPr>
        <p:spPr>
          <a:xfrm>
            <a:off x="4357587" y="4154622"/>
            <a:ext cx="3076884" cy="1748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500" i="1" dirty="0">
                <a:latin typeface="+mj-lt"/>
              </a:rPr>
              <a:t>Также школа взаимодействует с: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1500" dirty="0">
              <a:latin typeface="+mj-lt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+mj-lt"/>
              </a:rPr>
              <a:t> Забайкальским государственным театром кукол;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+mj-lt"/>
              </a:rPr>
              <a:t> Музейно-выставочным центром;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+mj-lt"/>
              </a:rPr>
              <a:t> Забайкальским краеведческим музеем;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>
                <a:latin typeface="+mj-lt"/>
              </a:rPr>
              <a:t> Клубом спортивных достижений «</a:t>
            </a:r>
            <a:r>
              <a:rPr lang="ru-RU" sz="1500" dirty="0" err="1">
                <a:latin typeface="+mj-lt"/>
              </a:rPr>
              <a:t>Русич</a:t>
            </a:r>
            <a:r>
              <a:rPr lang="ru-RU" sz="1500" dirty="0">
                <a:latin typeface="+mj-lt"/>
              </a:rPr>
              <a:t>».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3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3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36012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50A799-749A-4BC9-841E-3D47982C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92697"/>
            <a:ext cx="7886700" cy="180229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+mj-lt"/>
              </a:rPr>
              <a:t>Федеральный государственный образовательный стандарт начального общего образования (1-4 классы);</a:t>
            </a:r>
          </a:p>
          <a:p>
            <a:r>
              <a:rPr lang="ru-RU" dirty="0">
                <a:latin typeface="+mj-lt"/>
              </a:rPr>
              <a:t>Федеральный государственный образовательный стандарт основного общего образования (5-9 классы);</a:t>
            </a:r>
          </a:p>
          <a:p>
            <a:r>
              <a:rPr lang="ru-RU" dirty="0">
                <a:latin typeface="+mj-lt"/>
              </a:rPr>
              <a:t>Федеральный государственный образовательный стандарт среднего общего образования (10-11 классы).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58F0AAC-CCA9-4832-AD84-77FAAD7C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7905750" cy="827570"/>
          </a:xfrm>
        </p:spPr>
        <p:txBody>
          <a:bodyPr/>
          <a:lstStyle/>
          <a:p>
            <a:pPr algn="ctr"/>
            <a:r>
              <a:rPr lang="ru-RU" b="1" dirty="0"/>
              <a:t>В школе реализуются: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26234BD-D6BD-48B5-B8E7-A8CA2146D0B7}"/>
              </a:ext>
            </a:extLst>
          </p:cNvPr>
          <p:cNvSpPr txBox="1">
            <a:spLocks/>
          </p:cNvSpPr>
          <p:nvPr/>
        </p:nvSpPr>
        <p:spPr>
          <a:xfrm>
            <a:off x="2689363" y="3200402"/>
            <a:ext cx="5825987" cy="1802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+mj-lt"/>
              </a:rPr>
              <a:t>Результаты по итогам первого полугодия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+mj-lt"/>
              </a:rPr>
              <a:t>2020-2021 учебного года: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+mj-lt"/>
              </a:rPr>
              <a:t>Качество – 55 %;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+mj-lt"/>
              </a:rPr>
              <a:t>Количество отличников – 40;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+mj-lt"/>
              </a:rPr>
              <a:t>Количество хорошистов – 290.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611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125" y="563909"/>
            <a:ext cx="7905750" cy="575778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/>
              <a:t>О школе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201783"/>
            <a:ext cx="8110401" cy="45049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900" b="1" dirty="0">
                <a:latin typeface="+mj-lt"/>
                <a:cs typeface="Times New Roman" pitchFamily="18" charset="0"/>
              </a:rPr>
              <a:t>Место расположения </a:t>
            </a:r>
            <a:r>
              <a:rPr lang="ru-RU" sz="2900" dirty="0">
                <a:latin typeface="+mj-lt"/>
                <a:cs typeface="Times New Roman" pitchFamily="18" charset="0"/>
              </a:rPr>
              <a:t>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+mj-lt"/>
                <a:cs typeface="Times New Roman" pitchFamily="18" charset="0"/>
              </a:rPr>
              <a:t>микрорайон «Сосновый бор», территория Ингодинского административного округа.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>
                <a:latin typeface="+mj-lt"/>
                <a:cs typeface="Times New Roman" pitchFamily="18" charset="0"/>
              </a:rPr>
              <a:t>Год основания школы - </a:t>
            </a:r>
            <a:r>
              <a:rPr lang="ru-RU" sz="2900" dirty="0">
                <a:latin typeface="+mj-lt"/>
                <a:cs typeface="Times New Roman" pitchFamily="18" charset="0"/>
              </a:rPr>
              <a:t>1964 год</a:t>
            </a:r>
            <a:endParaRPr lang="ru-RU" sz="2900" b="1" dirty="0">
              <a:latin typeface="+mj-lt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>
                <a:latin typeface="+mj-lt"/>
                <a:cs typeface="Times New Roman" pitchFamily="18" charset="0"/>
              </a:rPr>
              <a:t>МБОУ «СОШ № 42»  пользуется заслуженным уважением в городе Чите. Она имеет свои традиции, здесь созданы хорошие условия для того, чтобы выполнять социальный заказ общества, родителей и самого ребёнка на качественное образование, формирование творческой личности, развитие  интеллектуального потенциала, мотивации здорового образа жизни.</a:t>
            </a:r>
          </a:p>
          <a:p>
            <a:pPr marL="0" indent="0" algn="just">
              <a:buNone/>
            </a:pPr>
            <a:r>
              <a:rPr lang="ru-RU" sz="1900" dirty="0"/>
              <a:t>	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3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25287"/>
            <a:ext cx="8090263" cy="6924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Информация о коллективе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5" y="1020418"/>
            <a:ext cx="5174028" cy="24085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	Директор школы: </a:t>
            </a:r>
          </a:p>
          <a:p>
            <a:pPr>
              <a:buNone/>
            </a:pPr>
            <a:r>
              <a:rPr lang="ru-RU" sz="1700" dirty="0">
                <a:latin typeface="+mj-lt"/>
                <a:cs typeface="Times New Roman" pitchFamily="18" charset="0"/>
              </a:rPr>
              <a:t>		Веселова Людмила Александровна</a:t>
            </a:r>
          </a:p>
          <a:p>
            <a:pPr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	Заместители директора</a:t>
            </a:r>
          </a:p>
          <a:p>
            <a:pPr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	по учебно-воспитательной работе </a:t>
            </a:r>
          </a:p>
          <a:p>
            <a:pPr>
              <a:buNone/>
            </a:pPr>
            <a:r>
              <a:rPr lang="ru-RU" sz="1700" dirty="0">
                <a:latin typeface="+mj-lt"/>
                <a:cs typeface="Times New Roman" pitchFamily="18" charset="0"/>
              </a:rPr>
              <a:t>		Бабеева Светлана </a:t>
            </a:r>
            <a:r>
              <a:rPr lang="ru-RU" sz="1700" dirty="0" err="1">
                <a:latin typeface="+mj-lt"/>
                <a:cs typeface="Times New Roman" pitchFamily="18" charset="0"/>
              </a:rPr>
              <a:t>Болеславовна</a:t>
            </a:r>
            <a:endParaRPr lang="ru-RU" sz="17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>
                <a:latin typeface="+mj-lt"/>
                <a:cs typeface="Times New Roman" pitchFamily="18" charset="0"/>
              </a:rPr>
              <a:t>		Бизяева Екатерина Юрьевна</a:t>
            </a:r>
          </a:p>
          <a:p>
            <a:pPr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	Заместитель директора по воспитательной работе </a:t>
            </a:r>
          </a:p>
          <a:p>
            <a:pPr>
              <a:buNone/>
            </a:pPr>
            <a:r>
              <a:rPr lang="ru-RU" sz="1700" dirty="0">
                <a:latin typeface="+mj-lt"/>
                <a:cs typeface="Times New Roman" pitchFamily="18" charset="0"/>
              </a:rPr>
              <a:t>		Цзинь Юлия Сергеевна</a:t>
            </a:r>
          </a:p>
          <a:p>
            <a:pPr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874EEE02-4096-4F3F-940B-03C547E0BBDB}"/>
              </a:ext>
            </a:extLst>
          </p:cNvPr>
          <p:cNvSpPr txBox="1">
            <a:spLocks/>
          </p:cNvSpPr>
          <p:nvPr/>
        </p:nvSpPr>
        <p:spPr>
          <a:xfrm>
            <a:off x="2846377" y="3478695"/>
            <a:ext cx="4932649" cy="2408582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     В настоящее время в школе 28 классов,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     в которых обучается 761 ученик, работает 46 педагогов.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      85 % имеют высшее педагогическое образование;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      30% учителей присвоена высшая и первая квалификационная категория;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latin typeface="+mj-lt"/>
                <a:cs typeface="Times New Roman" pitchFamily="18" charset="0"/>
              </a:rPr>
              <a:t>      57% педагогов имеют награды разного уровня.</a:t>
            </a:r>
          </a:p>
          <a:p>
            <a:pPr>
              <a:buFont typeface="Arial" panose="020B0604020202020204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3E35FC-6584-4C0B-BC5C-45E1CF450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642" y="1089991"/>
            <a:ext cx="3255473" cy="22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8139" y="574767"/>
            <a:ext cx="7930101" cy="47658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Для организации учебного процесса школа имеет оснащенную материальную базу, основу которой составляет 28 учебных кабинетов, из них:</a:t>
            </a:r>
          </a:p>
          <a:p>
            <a:pPr>
              <a:buNone/>
            </a:pPr>
            <a:endParaRPr 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12 предметных кабинетов;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6 кабинетов для начальной школы;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спортивный зал, тренажерный зал,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многофункциональная спортивная площадка;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2 кабинета технологии;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столовая;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библиотека;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медицинский кабинет;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сенсорная комната.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087FF4-ECF2-4F33-96E0-9B6CB1B8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6"/>
            <a:ext cx="8064137" cy="601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Уровни 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522D57-4AF2-44EF-9317-D210EB3E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6367298"/>
              </p:ext>
            </p:extLst>
          </p:nvPr>
        </p:nvGraphicFramePr>
        <p:xfrm>
          <a:off x="496389" y="966651"/>
          <a:ext cx="8046720" cy="496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4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560566"/>
            <a:ext cx="7737566" cy="7190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Педагоги и учащиеся активно участвуют в  проектной деятельности: </a:t>
            </a:r>
            <a:endParaRPr lang="ru-RU" sz="48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38683"/>
            <a:ext cx="7998823" cy="3954951"/>
          </a:xfrm>
        </p:spPr>
        <p:txBody>
          <a:bodyPr>
            <a:normAutofit fontScale="3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ru-RU" sz="6000" dirty="0">
                <a:latin typeface="+mj-lt"/>
                <a:cs typeface="Times New Roman" pitchFamily="18" charset="0"/>
              </a:rPr>
              <a:t>в конференциях и конкурсах;</a:t>
            </a:r>
          </a:p>
          <a:p>
            <a:pPr algn="just">
              <a:spcBef>
                <a:spcPts val="600"/>
              </a:spcBef>
            </a:pPr>
            <a:r>
              <a:rPr lang="ru-RU" sz="6000" dirty="0">
                <a:latin typeface="+mj-lt"/>
                <a:cs typeface="Times New Roman" pitchFamily="18" charset="0"/>
              </a:rPr>
              <a:t>в НПК  «Шаг в науку», «Есть идея», «Шаг в будущее»,</a:t>
            </a:r>
          </a:p>
          <a:p>
            <a:pPr algn="just">
              <a:spcBef>
                <a:spcPts val="600"/>
              </a:spcBef>
            </a:pPr>
            <a:r>
              <a:rPr lang="ru-RU" sz="6000" dirty="0">
                <a:latin typeface="+mj-lt"/>
                <a:cs typeface="Times New Roman" pitchFamily="18" charset="0"/>
              </a:rPr>
              <a:t>во Всероссийских творческих конкурсах: Русский медвежонок, Пегас, Британский бульдог Золотое Руно, математическом марафоне на образовательной платформе  «</a:t>
            </a:r>
            <a:r>
              <a:rPr lang="ru-RU" sz="6000" dirty="0" err="1">
                <a:latin typeface="+mj-lt"/>
                <a:cs typeface="Times New Roman" pitchFamily="18" charset="0"/>
              </a:rPr>
              <a:t>Учи.ру</a:t>
            </a:r>
            <a:r>
              <a:rPr lang="ru-RU" sz="6000" dirty="0">
                <a:latin typeface="+mj-lt"/>
                <a:cs typeface="Times New Roman" pitchFamily="18" charset="0"/>
              </a:rPr>
              <a:t>».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6000" dirty="0">
              <a:latin typeface="+mj-lt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000" dirty="0">
                <a:latin typeface="+mj-lt"/>
                <a:cs typeface="Times New Roman" pitchFamily="18" charset="0"/>
              </a:rPr>
              <a:t>Педагогами и учащимися школы реализованы проекты </a:t>
            </a:r>
            <a:r>
              <a:rPr lang="ru-RU" sz="6000" dirty="0">
                <a:latin typeface="+mj-lt"/>
              </a:rPr>
              <a:t>«Сосновый щит» и «Школа – территория спорта».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60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6000" dirty="0">
                <a:latin typeface="+mj-lt"/>
              </a:rPr>
              <a:t>В школе создано научное общество учащихся «Звёзды 42».</a:t>
            </a:r>
          </a:p>
          <a:p>
            <a:pPr marL="0" indent="0">
              <a:spcBef>
                <a:spcPts val="600"/>
              </a:spcBef>
              <a:buNone/>
            </a:pPr>
            <a:endParaRPr lang="ru-RU" sz="60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6000" dirty="0">
                <a:latin typeface="+mj-lt"/>
              </a:rPr>
              <a:t>Педагоги школы повышают квалификацию, делятся опытом работы,     участвуют в вебинарах, мастер-классах, конкурсах.  </a:t>
            </a:r>
          </a:p>
          <a:p>
            <a:pPr marL="0" indent="0">
              <a:buNone/>
            </a:pPr>
            <a:endParaRPr lang="ru-RU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B61DF4-7E47-48B4-A11B-F5C89CDE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75765"/>
            <a:ext cx="7905750" cy="7745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Кружки и секции в нашей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7026D8-F186-48A8-915E-D0188EA9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64" y="3550739"/>
            <a:ext cx="4389493" cy="13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Естественно-научное направление:</a:t>
            </a:r>
          </a:p>
          <a:p>
            <a:pPr marL="0" indent="0"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«Школа мудрецов» (8-10 лет)</a:t>
            </a:r>
          </a:p>
          <a:p>
            <a:pPr marL="0" indent="0"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«Интеллектуальные </a:t>
            </a:r>
            <a:r>
              <a:rPr lang="ru-RU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витаминки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(7-10 лет)</a:t>
            </a:r>
          </a:p>
          <a:p>
            <a:pPr marL="0" indent="0"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«Занимательная математика» (10-12 лет)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06CD185B-C73F-4557-B757-26037CAFF32E}"/>
              </a:ext>
            </a:extLst>
          </p:cNvPr>
          <p:cNvSpPr txBox="1">
            <a:spLocks/>
          </p:cNvSpPr>
          <p:nvPr/>
        </p:nvSpPr>
        <p:spPr>
          <a:xfrm>
            <a:off x="4609296" y="1109428"/>
            <a:ext cx="3803184" cy="1641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Социально-педагогическое направление: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«Юный журналист» (9-11 лет)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«Страноведение» (10-12 лет)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Отряд «Юный инспектор движения» (10-13 лет)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Отряд «Пожарный дозор» (9-10 лет)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Отряд «Пожарный дозор» (13-15 лет)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4DDEB3F-3675-470A-A74C-A0FE56CF82BB}"/>
              </a:ext>
            </a:extLst>
          </p:cNvPr>
          <p:cNvSpPr txBox="1">
            <a:spLocks/>
          </p:cNvSpPr>
          <p:nvPr/>
        </p:nvSpPr>
        <p:spPr>
          <a:xfrm>
            <a:off x="416616" y="1195572"/>
            <a:ext cx="4259887" cy="620165"/>
          </a:xfrm>
          <a:prstGeom prst="rect">
            <a:avLst/>
          </a:prstGeom>
          <a:effectLst>
            <a:glow rad="914400">
              <a:schemeClr val="tx1">
                <a:alpha val="28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Техническое направление: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«Творческая мастерская» (12-14 лет)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EC0049A6-541C-4821-9C8E-128720B40655}"/>
              </a:ext>
            </a:extLst>
          </p:cNvPr>
          <p:cNvSpPr txBox="1">
            <a:spLocks/>
          </p:cNvSpPr>
          <p:nvPr/>
        </p:nvSpPr>
        <p:spPr>
          <a:xfrm>
            <a:off x="3563511" y="5036773"/>
            <a:ext cx="3542683" cy="130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Творческое направление: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Кружок «Юный художник» (6-10 лет)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ИЗО-студия «Вдохновение» (11-13 лет)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9B0298B-F5B9-48A7-A065-AFFC2A629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002" y="3772173"/>
            <a:ext cx="2052428" cy="15393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C:\Users\school\Desktop\1\Downloads\IMG_20210213_115243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1" y="1854924"/>
            <a:ext cx="2168433" cy="16263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74DDEB3F-3675-470A-A74C-A0FE56CF82BB}"/>
              </a:ext>
            </a:extLst>
          </p:cNvPr>
          <p:cNvSpPr txBox="1">
            <a:spLocks/>
          </p:cNvSpPr>
          <p:nvPr/>
        </p:nvSpPr>
        <p:spPr>
          <a:xfrm>
            <a:off x="3821667" y="2837138"/>
            <a:ext cx="4259887" cy="1081719"/>
          </a:xfrm>
          <a:prstGeom prst="rect">
            <a:avLst/>
          </a:prstGeom>
          <a:effectLst>
            <a:glow rad="914400">
              <a:schemeClr val="tx1">
                <a:alpha val="28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Спортивные секции: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Секция по настольному теннису (8-10 лет)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Секция по волейболу (13-17 лет)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84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3E03B9-4CFB-429F-8CC1-07027671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5" y="456567"/>
            <a:ext cx="7968341" cy="666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Школьные Детские объединения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7" y="1290476"/>
            <a:ext cx="2586444" cy="2550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+mj-lt"/>
              </a:rPr>
              <a:t>В нашей школе работает </a:t>
            </a:r>
            <a:r>
              <a:rPr lang="ru-RU" sz="1600" b="1" dirty="0">
                <a:latin typeface="+mj-lt"/>
              </a:rPr>
              <a:t>Детское общественное объединение «Дети Галактики», </a:t>
            </a:r>
            <a:r>
              <a:rPr lang="ru-RU" sz="1600" dirty="0">
                <a:latin typeface="+mj-lt"/>
              </a:rPr>
              <a:t>через которое учащиеся 5-7 классов проявляют инициативу, самостоятельность, реально участвуют в жизни школы, общества и утверждаются как личность.  </a:t>
            </a:r>
          </a:p>
        </p:txBody>
      </p:sp>
      <p:pic>
        <p:nvPicPr>
          <p:cNvPr id="2050" name="Picture 2" descr="C:\Users\school\Desktop\1\Ст вожатая 2019-2020\Класс 5в\Фото. Мероприятия 5в\20191129_1247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62" y="3734473"/>
            <a:ext cx="2659117" cy="166475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 txBox="1">
            <a:spLocks/>
          </p:cNvSpPr>
          <p:nvPr/>
        </p:nvSpPr>
        <p:spPr>
          <a:xfrm>
            <a:off x="4008712" y="3161212"/>
            <a:ext cx="2805745" cy="262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 txBox="1">
            <a:spLocks/>
          </p:cNvSpPr>
          <p:nvPr/>
        </p:nvSpPr>
        <p:spPr>
          <a:xfrm>
            <a:off x="4191592" y="3082834"/>
            <a:ext cx="2805745" cy="262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3417" y="2941890"/>
            <a:ext cx="26740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Почетный Караул Пост № 1 «Пересвет» </a:t>
            </a:r>
            <a:r>
              <a:rPr lang="ru-RU" sz="1400" dirty="0">
                <a:latin typeface="+mj-lt"/>
              </a:rPr>
              <a:t>– это молодежный отряд, в расписание  которого входят занятия по начальной военной подготовке: изучаются строевые приемы, нормативы огневой подготовки, оказание первой медицинской помощи, несение Вахты Памяти – почетной караульной службы.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B502BA-19CD-46B0-9D39-4984C6E8A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155" y="1261567"/>
            <a:ext cx="2587568" cy="14555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 txBox="1">
            <a:spLocks/>
          </p:cNvSpPr>
          <p:nvPr/>
        </p:nvSpPr>
        <p:spPr>
          <a:xfrm>
            <a:off x="3357155" y="3598247"/>
            <a:ext cx="2599508" cy="252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Детское общественное объединение «Радуга», </a:t>
            </a:r>
            <a:r>
              <a:rPr lang="ru-RU" sz="1600" dirty="0">
                <a:latin typeface="+mj-lt"/>
              </a:rPr>
              <a:t>включающее в себя учащихся 2-4 классов, развивает в детях познавательный интерес , повышает интеллектуальный уровень учащихся, способствует росту инициативы и самостоятельности.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school\Desktop\1\Downloads\RlpMMlf7bQ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545" y="1201783"/>
            <a:ext cx="1147763" cy="21847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school\Desktop\1\Downloads\ATpr1yMXkr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748" y="1711234"/>
            <a:ext cx="1368171" cy="18288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4997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3E03B9-4CFB-429F-8CC1-07027671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5" y="456567"/>
            <a:ext cx="7968341" cy="666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Летний оздоровительный лагерь</a:t>
            </a:r>
            <a:br>
              <a:rPr lang="ru-RU" sz="3200" b="1" dirty="0"/>
            </a:br>
            <a:r>
              <a:rPr lang="ru-RU" sz="3200" b="1" dirty="0"/>
              <a:t>Трудовые бригады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49BDA6-510C-4B2E-B801-A247DD0D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75" y="3233057"/>
            <a:ext cx="2720196" cy="1683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+mj-lt"/>
              </a:rPr>
              <a:t>Ежегодно, в летний период, в школе работает оздоровительный лагерь с дневным пребыванием детей «Веселые денечки» и трудовая бригада старшеклассников.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9547" y="2669788"/>
            <a:ext cx="28963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Школьные трудовые бригады – это включение  подростков в трудовую деятельность.  Кроме того, эта форма работы позволяет ребятам  укрепить здоровье.  Школьники участвуют в благоустройстве школьной территории, оказывают помощь школьному лагерю.</a:t>
            </a:r>
          </a:p>
        </p:txBody>
      </p:sp>
      <p:pic>
        <p:nvPicPr>
          <p:cNvPr id="5" name="Picture 2" descr="C:\Users\school\AppData\Local\Temp\Rar$DIa7152.47264\20190420_1029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662" y="957052"/>
            <a:ext cx="2547258" cy="15780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school\Desktop\1\МЕРОПРИЯТИЯ\2018-2019 уч.г\09.04\СПС\лагерь\20180601_1013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4" y="1280160"/>
            <a:ext cx="2993572" cy="17961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Picture 4" descr="C:\Users\CD86~1\AppData\Local\Temp\Rar$DIa1016.38025\IMG-20190629-WA0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107" y="3612581"/>
            <a:ext cx="1997320" cy="24667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AB8F3955-9A15-44CA-BF8A-BC72D3CDEE11}"/>
              </a:ext>
            </a:extLst>
          </p:cNvPr>
          <p:cNvSpPr txBox="1">
            <a:spLocks/>
          </p:cNvSpPr>
          <p:nvPr/>
        </p:nvSpPr>
        <p:spPr>
          <a:xfrm>
            <a:off x="3581388" y="1434453"/>
            <a:ext cx="2375275" cy="168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790B6506-E3C2-436C-A677-A9E91A44028E}"/>
              </a:ext>
            </a:extLst>
          </p:cNvPr>
          <p:cNvSpPr txBox="1">
            <a:spLocks/>
          </p:cNvSpPr>
          <p:nvPr/>
        </p:nvSpPr>
        <p:spPr>
          <a:xfrm>
            <a:off x="3516086" y="1392803"/>
            <a:ext cx="2720196" cy="168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1CF582D6-EC93-43F5-AFA3-E6B38BECEDA4}"/>
              </a:ext>
            </a:extLst>
          </p:cNvPr>
          <p:cNvSpPr txBox="1">
            <a:spLocks/>
          </p:cNvSpPr>
          <p:nvPr/>
        </p:nvSpPr>
        <p:spPr>
          <a:xfrm>
            <a:off x="3681704" y="1387409"/>
            <a:ext cx="2093156" cy="210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latin typeface="+mj-lt"/>
              </a:rPr>
              <a:t>Цель лагерных смен – создать благоприятные условия для укрепления здоровья и организации досуга учащихся во время летних каникул.</a:t>
            </a:r>
          </a:p>
        </p:txBody>
      </p:sp>
    </p:spTree>
    <p:extLst>
      <p:ext uri="{BB962C8B-B14F-4D97-AF65-F5344CB8AC3E}">
        <p14:creationId xmlns:p14="http://schemas.microsoft.com/office/powerpoint/2010/main" val="104997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tylo"/>
        <a:ea typeface=""/>
        <a:cs typeface=""/>
      </a:majorFont>
      <a:minorFont>
        <a:latin typeface="Sitka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</TotalTime>
  <Words>890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Муниципальное бюджетное  общеобразовательное учреждение  «Средняя общеобразовательная школа  № 42» города Читы</vt:lpstr>
      <vt:lpstr>О школе</vt:lpstr>
      <vt:lpstr>Информация о коллективе</vt:lpstr>
      <vt:lpstr>Презентация PowerPoint</vt:lpstr>
      <vt:lpstr>Уровни общего образования</vt:lpstr>
      <vt:lpstr>Педагоги и учащиеся активно участвуют в  проектной деятельности: </vt:lpstr>
      <vt:lpstr>Кружки и секции в нашей школе</vt:lpstr>
      <vt:lpstr>Школьные Детские объединения</vt:lpstr>
      <vt:lpstr>Летний оздоровительный лагерь Трудовые бригады</vt:lpstr>
      <vt:lpstr>Платные услуги - Группа продленного дня</vt:lpstr>
      <vt:lpstr>Социальное партнерство </vt:lpstr>
      <vt:lpstr>В школе реализуются: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GordeevAV</cp:lastModifiedBy>
  <cp:revision>125</cp:revision>
  <dcterms:created xsi:type="dcterms:W3CDTF">2018-08-29T10:09:02Z</dcterms:created>
  <dcterms:modified xsi:type="dcterms:W3CDTF">2021-03-01T00:03:07Z</dcterms:modified>
</cp:coreProperties>
</file>