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62" r:id="rId3"/>
    <p:sldId id="345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4" r:id="rId39"/>
    <p:sldId id="295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2" r:id="rId84"/>
    <p:sldId id="341" r:id="rId85"/>
    <p:sldId id="343" r:id="rId86"/>
    <p:sldId id="344" r:id="rId87"/>
    <p:sldId id="346" r:id="rId88"/>
    <p:sldId id="347" r:id="rId89"/>
    <p:sldId id="349" r:id="rId90"/>
    <p:sldId id="350" r:id="rId91"/>
    <p:sldId id="351" r:id="rId92"/>
    <p:sldId id="352" r:id="rId93"/>
    <p:sldId id="353" r:id="rId94"/>
    <p:sldId id="354" r:id="rId9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133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gif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pn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Relationship Id="rId1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jpeg"/><Relationship Id="rId18" Type="http://schemas.openxmlformats.org/officeDocument/2006/relationships/image" Target="../media/image107.jpeg"/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106.jpeg"/><Relationship Id="rId2" Type="http://schemas.openxmlformats.org/officeDocument/2006/relationships/image" Target="../media/image91.jpeg"/><Relationship Id="rId16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jpeg"/><Relationship Id="rId15" Type="http://schemas.openxmlformats.org/officeDocument/2006/relationships/image" Target="../media/image104.jpeg"/><Relationship Id="rId10" Type="http://schemas.openxmlformats.org/officeDocument/2006/relationships/image" Target="../media/image99.png"/><Relationship Id="rId19" Type="http://schemas.openxmlformats.org/officeDocument/2006/relationships/image" Target="../media/image108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Relationship Id="rId14" Type="http://schemas.openxmlformats.org/officeDocument/2006/relationships/image" Target="../media/image10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13" Type="http://schemas.openxmlformats.org/officeDocument/2006/relationships/image" Target="../media/image129.jpeg"/><Relationship Id="rId18" Type="http://schemas.openxmlformats.org/officeDocument/2006/relationships/image" Target="../media/image134.jpeg"/><Relationship Id="rId3" Type="http://schemas.openxmlformats.org/officeDocument/2006/relationships/image" Target="../media/image119.jpeg"/><Relationship Id="rId21" Type="http://schemas.openxmlformats.org/officeDocument/2006/relationships/image" Target="../media/image137.jpeg"/><Relationship Id="rId7" Type="http://schemas.openxmlformats.org/officeDocument/2006/relationships/image" Target="../media/image123.jpeg"/><Relationship Id="rId12" Type="http://schemas.openxmlformats.org/officeDocument/2006/relationships/image" Target="../media/image128.jpeg"/><Relationship Id="rId17" Type="http://schemas.openxmlformats.org/officeDocument/2006/relationships/image" Target="../media/image133.jpeg"/><Relationship Id="rId2" Type="http://schemas.openxmlformats.org/officeDocument/2006/relationships/image" Target="../media/image118.jpeg"/><Relationship Id="rId16" Type="http://schemas.openxmlformats.org/officeDocument/2006/relationships/image" Target="../media/image132.jpeg"/><Relationship Id="rId20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11" Type="http://schemas.openxmlformats.org/officeDocument/2006/relationships/image" Target="../media/image127.jpeg"/><Relationship Id="rId5" Type="http://schemas.openxmlformats.org/officeDocument/2006/relationships/image" Target="../media/image121.jpeg"/><Relationship Id="rId15" Type="http://schemas.openxmlformats.org/officeDocument/2006/relationships/image" Target="../media/image131.jpeg"/><Relationship Id="rId23" Type="http://schemas.openxmlformats.org/officeDocument/2006/relationships/image" Target="../media/image139.jpeg"/><Relationship Id="rId10" Type="http://schemas.openxmlformats.org/officeDocument/2006/relationships/image" Target="../media/image126.jpeg"/><Relationship Id="rId19" Type="http://schemas.openxmlformats.org/officeDocument/2006/relationships/image" Target="../media/image135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Relationship Id="rId14" Type="http://schemas.openxmlformats.org/officeDocument/2006/relationships/image" Target="../media/image130.jpeg"/><Relationship Id="rId22" Type="http://schemas.openxmlformats.org/officeDocument/2006/relationships/image" Target="../media/image13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jpeg"/><Relationship Id="rId7" Type="http://schemas.openxmlformats.org/officeDocument/2006/relationships/image" Target="../media/image145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jpeg"/><Relationship Id="rId10" Type="http://schemas.openxmlformats.org/officeDocument/2006/relationships/image" Target="../media/image148.png"/><Relationship Id="rId4" Type="http://schemas.openxmlformats.org/officeDocument/2006/relationships/image" Target="../media/image142.jpeg"/><Relationship Id="rId9" Type="http://schemas.openxmlformats.org/officeDocument/2006/relationships/image" Target="../media/image1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0.png"/><Relationship Id="rId18" Type="http://schemas.openxmlformats.org/officeDocument/2006/relationships/image" Target="../media/image165.png"/><Relationship Id="rId26" Type="http://schemas.openxmlformats.org/officeDocument/2006/relationships/image" Target="../media/image173.png"/><Relationship Id="rId21" Type="http://schemas.openxmlformats.org/officeDocument/2006/relationships/image" Target="../media/image168.png"/><Relationship Id="rId34" Type="http://schemas.microsoft.com/office/2007/relationships/hdphoto" Target="../media/hdphoto2.wdp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17" Type="http://schemas.openxmlformats.org/officeDocument/2006/relationships/image" Target="../media/image164.png"/><Relationship Id="rId25" Type="http://schemas.openxmlformats.org/officeDocument/2006/relationships/image" Target="../media/image172.jpeg"/><Relationship Id="rId33" Type="http://schemas.openxmlformats.org/officeDocument/2006/relationships/image" Target="../media/image179.png"/><Relationship Id="rId2" Type="http://schemas.openxmlformats.org/officeDocument/2006/relationships/image" Target="../media/image149.jpeg"/><Relationship Id="rId16" Type="http://schemas.openxmlformats.org/officeDocument/2006/relationships/image" Target="../media/image163.jpeg"/><Relationship Id="rId20" Type="http://schemas.openxmlformats.org/officeDocument/2006/relationships/image" Target="../media/image167.png"/><Relationship Id="rId29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24" Type="http://schemas.openxmlformats.org/officeDocument/2006/relationships/image" Target="../media/image171.png"/><Relationship Id="rId32" Type="http://schemas.openxmlformats.org/officeDocument/2006/relationships/image" Target="../media/image178.png"/><Relationship Id="rId37" Type="http://schemas.microsoft.com/office/2007/relationships/hdphoto" Target="../media/hdphoto3.wdp"/><Relationship Id="rId5" Type="http://schemas.openxmlformats.org/officeDocument/2006/relationships/image" Target="../media/image152.jpeg"/><Relationship Id="rId15" Type="http://schemas.openxmlformats.org/officeDocument/2006/relationships/image" Target="../media/image162.jpeg"/><Relationship Id="rId23" Type="http://schemas.openxmlformats.org/officeDocument/2006/relationships/image" Target="../media/image170.jpeg"/><Relationship Id="rId28" Type="http://schemas.openxmlformats.org/officeDocument/2006/relationships/image" Target="../media/image175.png"/><Relationship Id="rId36" Type="http://schemas.openxmlformats.org/officeDocument/2006/relationships/image" Target="../media/image181.png"/><Relationship Id="rId10" Type="http://schemas.openxmlformats.org/officeDocument/2006/relationships/image" Target="../media/image157.jpeg"/><Relationship Id="rId19" Type="http://schemas.openxmlformats.org/officeDocument/2006/relationships/image" Target="../media/image166.png"/><Relationship Id="rId31" Type="http://schemas.openxmlformats.org/officeDocument/2006/relationships/image" Target="../media/image177.png"/><Relationship Id="rId4" Type="http://schemas.openxmlformats.org/officeDocument/2006/relationships/image" Target="../media/image151.jpeg"/><Relationship Id="rId9" Type="http://schemas.openxmlformats.org/officeDocument/2006/relationships/image" Target="../media/image156.jpeg"/><Relationship Id="rId14" Type="http://schemas.openxmlformats.org/officeDocument/2006/relationships/image" Target="../media/image161.jpeg"/><Relationship Id="rId22" Type="http://schemas.openxmlformats.org/officeDocument/2006/relationships/image" Target="../media/image169.jpeg"/><Relationship Id="rId27" Type="http://schemas.openxmlformats.org/officeDocument/2006/relationships/image" Target="../media/image174.png"/><Relationship Id="rId30" Type="http://schemas.microsoft.com/office/2007/relationships/hdphoto" Target="../media/hdphoto1.wdp"/><Relationship Id="rId35" Type="http://schemas.openxmlformats.org/officeDocument/2006/relationships/image" Target="../media/image180.jpeg"/><Relationship Id="rId8" Type="http://schemas.openxmlformats.org/officeDocument/2006/relationships/image" Target="../media/image155.png"/><Relationship Id="rId3" Type="http://schemas.openxmlformats.org/officeDocument/2006/relationships/image" Target="../media/image1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Relationship Id="rId9" Type="http://schemas.openxmlformats.org/officeDocument/2006/relationships/image" Target="../media/image19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7" Type="http://schemas.openxmlformats.org/officeDocument/2006/relationships/image" Target="../media/image196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png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13" Type="http://schemas.openxmlformats.org/officeDocument/2006/relationships/image" Target="../media/image208.jpeg"/><Relationship Id="rId3" Type="http://schemas.openxmlformats.org/officeDocument/2006/relationships/image" Target="../media/image198.jpeg"/><Relationship Id="rId7" Type="http://schemas.openxmlformats.org/officeDocument/2006/relationships/image" Target="../media/image202.jpeg"/><Relationship Id="rId12" Type="http://schemas.openxmlformats.org/officeDocument/2006/relationships/image" Target="../media/image207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jpeg"/><Relationship Id="rId11" Type="http://schemas.openxmlformats.org/officeDocument/2006/relationships/image" Target="../media/image206.jpeg"/><Relationship Id="rId5" Type="http://schemas.openxmlformats.org/officeDocument/2006/relationships/image" Target="../media/image200.jpeg"/><Relationship Id="rId10" Type="http://schemas.openxmlformats.org/officeDocument/2006/relationships/image" Target="../media/image205.jpeg"/><Relationship Id="rId4" Type="http://schemas.openxmlformats.org/officeDocument/2006/relationships/image" Target="../media/image199.jpeg"/><Relationship Id="rId9" Type="http://schemas.openxmlformats.org/officeDocument/2006/relationships/image" Target="../media/image20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7" Type="http://schemas.openxmlformats.org/officeDocument/2006/relationships/image" Target="../media/image214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jpeg"/><Relationship Id="rId5" Type="http://schemas.openxmlformats.org/officeDocument/2006/relationships/image" Target="../media/image212.png"/><Relationship Id="rId4" Type="http://schemas.openxmlformats.org/officeDocument/2006/relationships/image" Target="../media/image2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13" Type="http://schemas.openxmlformats.org/officeDocument/2006/relationships/image" Target="../media/image233.png"/><Relationship Id="rId18" Type="http://schemas.openxmlformats.org/officeDocument/2006/relationships/image" Target="../media/image238.png"/><Relationship Id="rId3" Type="http://schemas.openxmlformats.org/officeDocument/2006/relationships/image" Target="../media/image223.png"/><Relationship Id="rId21" Type="http://schemas.openxmlformats.org/officeDocument/2006/relationships/image" Target="../media/image241.png"/><Relationship Id="rId7" Type="http://schemas.openxmlformats.org/officeDocument/2006/relationships/image" Target="../media/image227.png"/><Relationship Id="rId12" Type="http://schemas.openxmlformats.org/officeDocument/2006/relationships/image" Target="../media/image232.png"/><Relationship Id="rId17" Type="http://schemas.openxmlformats.org/officeDocument/2006/relationships/image" Target="../media/image237.png"/><Relationship Id="rId2" Type="http://schemas.openxmlformats.org/officeDocument/2006/relationships/image" Target="../media/image222.png"/><Relationship Id="rId16" Type="http://schemas.openxmlformats.org/officeDocument/2006/relationships/image" Target="../media/image236.png"/><Relationship Id="rId20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png"/><Relationship Id="rId11" Type="http://schemas.openxmlformats.org/officeDocument/2006/relationships/image" Target="../media/image231.png"/><Relationship Id="rId24" Type="http://schemas.openxmlformats.org/officeDocument/2006/relationships/image" Target="../media/image244.png"/><Relationship Id="rId5" Type="http://schemas.openxmlformats.org/officeDocument/2006/relationships/image" Target="../media/image225.png"/><Relationship Id="rId15" Type="http://schemas.openxmlformats.org/officeDocument/2006/relationships/image" Target="../media/image235.png"/><Relationship Id="rId23" Type="http://schemas.openxmlformats.org/officeDocument/2006/relationships/image" Target="../media/image243.png"/><Relationship Id="rId10" Type="http://schemas.openxmlformats.org/officeDocument/2006/relationships/image" Target="../media/image230.png"/><Relationship Id="rId19" Type="http://schemas.openxmlformats.org/officeDocument/2006/relationships/image" Target="../media/image239.png"/><Relationship Id="rId4" Type="http://schemas.openxmlformats.org/officeDocument/2006/relationships/image" Target="../media/image224.png"/><Relationship Id="rId9" Type="http://schemas.openxmlformats.org/officeDocument/2006/relationships/image" Target="../media/image229.png"/><Relationship Id="rId14" Type="http://schemas.openxmlformats.org/officeDocument/2006/relationships/image" Target="../media/image234.png"/><Relationship Id="rId22" Type="http://schemas.openxmlformats.org/officeDocument/2006/relationships/image" Target="../media/image24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jpeg"/><Relationship Id="rId3" Type="http://schemas.openxmlformats.org/officeDocument/2006/relationships/image" Target="../media/image256.jpeg"/><Relationship Id="rId7" Type="http://schemas.openxmlformats.org/officeDocument/2006/relationships/image" Target="../media/image260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9.jpeg"/><Relationship Id="rId5" Type="http://schemas.openxmlformats.org/officeDocument/2006/relationships/image" Target="../media/image258.jpeg"/><Relationship Id="rId10" Type="http://schemas.openxmlformats.org/officeDocument/2006/relationships/image" Target="../media/image263.jpeg"/><Relationship Id="rId4" Type="http://schemas.openxmlformats.org/officeDocument/2006/relationships/image" Target="../media/image257.jpeg"/><Relationship Id="rId9" Type="http://schemas.openxmlformats.org/officeDocument/2006/relationships/image" Target="../media/image262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7" Type="http://schemas.openxmlformats.org/officeDocument/2006/relationships/image" Target="../media/image273.jpe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2.jpeg"/><Relationship Id="rId5" Type="http://schemas.openxmlformats.org/officeDocument/2006/relationships/image" Target="../media/image271.jpeg"/><Relationship Id="rId4" Type="http://schemas.openxmlformats.org/officeDocument/2006/relationships/image" Target="../media/image27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7.jpeg"/><Relationship Id="rId4" Type="http://schemas.openxmlformats.org/officeDocument/2006/relationships/image" Target="../media/image276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3" Type="http://schemas.openxmlformats.org/officeDocument/2006/relationships/image" Target="../media/image279.png"/><Relationship Id="rId7" Type="http://schemas.openxmlformats.org/officeDocument/2006/relationships/image" Target="../media/image283.jpe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2.png"/><Relationship Id="rId11" Type="http://schemas.openxmlformats.org/officeDocument/2006/relationships/image" Target="../media/image287.jpeg"/><Relationship Id="rId5" Type="http://schemas.openxmlformats.org/officeDocument/2006/relationships/image" Target="../media/image281.png"/><Relationship Id="rId10" Type="http://schemas.openxmlformats.org/officeDocument/2006/relationships/image" Target="../media/image286.png"/><Relationship Id="rId4" Type="http://schemas.openxmlformats.org/officeDocument/2006/relationships/image" Target="../media/image280.png"/><Relationship Id="rId9" Type="http://schemas.openxmlformats.org/officeDocument/2006/relationships/image" Target="../media/image2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42844" y="642918"/>
            <a:ext cx="8643998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Методическое объединение 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"Педагогический поиск"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город Чита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сборник мнемотаблиц</a:t>
            </a:r>
            <a:r>
              <a:rPr kumimoji="0" lang="ru-RU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с текстами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для детей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среднего возраста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2022 год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214554"/>
            <a:ext cx="7543824" cy="1571636"/>
          </a:xfrm>
        </p:spPr>
        <p:txBody>
          <a:bodyPr>
            <a:normAutofit fontScale="90000"/>
          </a:bodyPr>
          <a:lstStyle/>
          <a:p>
            <a:pPr lvl="0"/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МБДОУ «Детский сад №117»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В. </a:t>
            </a:r>
            <a:r>
              <a:rPr lang="ru-RU" sz="27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Клименко</a:t>
            </a:r>
            <a:r>
              <a:rPr lang="ru-RU" sz="2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«Кто важнее всех на улице»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2700" dirty="0" err="1">
                <a:latin typeface="Times New Roman" pitchFamily="18" charset="0"/>
                <a:cs typeface="Times New Roman" pitchFamily="18" charset="0"/>
              </a:rPr>
              <a:t>Шепилова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Ольга Алексеевна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endParaRPr lang="ru-RU" sz="27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57158" y="857232"/>
          <a:ext cx="8429684" cy="5857916"/>
        </p:xfrm>
        <a:graphic>
          <a:graphicData uri="http://schemas.openxmlformats.org/drawingml/2006/table">
            <a:tbl>
              <a:tblPr/>
              <a:tblGrid>
                <a:gridCol w="3958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71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8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41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81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72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3560" name="Рисунок 1" descr="https://media.istockphoto.com/vectors/red-head-girl-asleep-in-her-pink-and-white-striped-bedroom-vector-id165796832?k=20&amp;m=165796832&amp;s=612x612&amp;w=0&amp;h=jF-5i5ax60kORQHoYxIx2Tp3nMnwtWxm8tugMNd_0Cw=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438" y="857232"/>
            <a:ext cx="2783050" cy="1471613"/>
          </a:xfrm>
          <a:prstGeom prst="rect">
            <a:avLst/>
          </a:prstGeom>
          <a:noFill/>
        </p:spPr>
      </p:pic>
      <p:pic>
        <p:nvPicPr>
          <p:cNvPr id="23559" name="Рисунок 10" descr="http://xn----7sbqjdmerbwt.xn--p1ai/wordpress/wp-content/uploads/2021/07/iCAAAgK30uA-192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357431"/>
            <a:ext cx="3929090" cy="1285884"/>
          </a:xfrm>
          <a:prstGeom prst="rect">
            <a:avLst/>
          </a:prstGeom>
          <a:noFill/>
        </p:spPr>
      </p:pic>
      <p:pic>
        <p:nvPicPr>
          <p:cNvPr id="23558" name="Рисунок 4" descr="https://e7.pngegg.com/pngimages/849/722/png-clipart-taxi-car-rental-airport-bus-yellow-cab-taxi-compact-car-car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480" y="3929066"/>
            <a:ext cx="1633672" cy="776284"/>
          </a:xfrm>
          <a:prstGeom prst="rect">
            <a:avLst/>
          </a:prstGeom>
          <a:noFill/>
        </p:spPr>
      </p:pic>
      <p:pic>
        <p:nvPicPr>
          <p:cNvPr id="23557" name="Рисунок 7" descr="https://www.activityshelter.com/wp-content/uploads/2016/04/pictures-of-big-trucks-for-kids-yellow.gi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24" y="5581650"/>
            <a:ext cx="2924174" cy="1216892"/>
          </a:xfrm>
          <a:prstGeom prst="rect">
            <a:avLst/>
          </a:prstGeom>
          <a:noFill/>
        </p:spPr>
      </p:pic>
      <p:pic>
        <p:nvPicPr>
          <p:cNvPr id="23556" name="Рисунок 16" descr="https://static3.depositphotos.com/1005091/214/v/950/depositphotos_2147917-stock-illustration-cartoon-doubledecker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066" y="1005458"/>
            <a:ext cx="3429024" cy="1317997"/>
          </a:xfrm>
          <a:prstGeom prst="rect">
            <a:avLst/>
          </a:prstGeom>
          <a:noFill/>
        </p:spPr>
      </p:pic>
      <p:pic>
        <p:nvPicPr>
          <p:cNvPr id="23555" name="Рисунок 13" descr="https://papik.pro/uploads/posts/2021-09/1630668447_5-papik-pro-p-mototsikl-detskii-risunok-5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2" y="2428868"/>
            <a:ext cx="2714625" cy="1133475"/>
          </a:xfrm>
          <a:prstGeom prst="rect">
            <a:avLst/>
          </a:prstGeom>
          <a:noFill/>
        </p:spPr>
      </p:pic>
      <p:pic>
        <p:nvPicPr>
          <p:cNvPr id="23554" name="Рисунок 19" descr="https://new.modellmix.su/assets/lib/2021/02/09/%D0%9C%D0%BE%D1%82%D0%BE%D1%80%D0%BE%D0%BB%D0%BB%D0%B5%D1%80%20(1)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6446" y="3714752"/>
            <a:ext cx="1785949" cy="981512"/>
          </a:xfrm>
          <a:prstGeom prst="rect">
            <a:avLst/>
          </a:prstGeom>
          <a:noFill/>
        </p:spPr>
      </p:pic>
      <p:pic>
        <p:nvPicPr>
          <p:cNvPr id="23553" name="Рисунок 22" descr="https://cdn1.ozone.ru/s3/multimedia-c/6034881168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942" y="4857760"/>
            <a:ext cx="2714625" cy="184785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28596" y="285729"/>
            <a:ext cx="8715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Мнемотаблица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В. </a:t>
            </a:r>
            <a:r>
              <a:rPr lang="ru-RU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Клименко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«Кто важнее всех на улице»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071678"/>
            <a:ext cx="8258204" cy="2071702"/>
          </a:xfrm>
        </p:spPr>
        <p:txBody>
          <a:bodyPr>
            <a:normAutofit fontScale="90000"/>
          </a:bodyPr>
          <a:lstStyle/>
          <a:p>
            <a:b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МБДОУ «Детский сад №21»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Н.Носов «Автомобиль» 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2700" dirty="0" err="1">
                <a:latin typeface="Times New Roman" pitchFamily="18" charset="0"/>
                <a:cs typeface="Times New Roman" pitchFamily="18" charset="0"/>
              </a:rPr>
              <a:t>Авласенко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Татьяна Витальевна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44" y="714356"/>
          <a:ext cx="8786874" cy="5857916"/>
        </p:xfrm>
        <a:graphic>
          <a:graphicData uri="http://schemas.openxmlformats.org/drawingml/2006/table">
            <a:tbl>
              <a:tblPr/>
              <a:tblGrid>
                <a:gridCol w="2928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9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91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637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84" marR="40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84" marR="40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84" marR="40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70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84" marR="40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84" marR="40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84" marR="40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84" marR="40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84" marR="40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84" marR="40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6634" name="Рисунок 1" descr="https://sun9-41.userapi.com/c638917/v638917551/36f40/V9fdZpZel_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714356"/>
            <a:ext cx="2973925" cy="1857388"/>
          </a:xfrm>
          <a:prstGeom prst="rect">
            <a:avLst/>
          </a:prstGeom>
          <a:noFill/>
        </p:spPr>
      </p:pic>
      <p:pic>
        <p:nvPicPr>
          <p:cNvPr id="26633" name="Рисунок 4" descr="https://xn----dtberidggmhbc6f.xn--p1ai/media/k2/items/cache/45ff2190802f9793d44160c4e551925c_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014" y="714357"/>
            <a:ext cx="2876746" cy="1857388"/>
          </a:xfrm>
          <a:prstGeom prst="rect">
            <a:avLst/>
          </a:prstGeom>
          <a:noFill/>
        </p:spPr>
      </p:pic>
      <p:pic>
        <p:nvPicPr>
          <p:cNvPr id="26632" name="Рисунок 7" descr="https://i.ytimg.com/vi/STpInJvm4bA/hqdefault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0760" y="714355"/>
            <a:ext cx="2928958" cy="1923067"/>
          </a:xfrm>
          <a:prstGeom prst="rect">
            <a:avLst/>
          </a:prstGeom>
          <a:noFill/>
        </p:spPr>
      </p:pic>
      <p:pic>
        <p:nvPicPr>
          <p:cNvPr id="26631" name="Рисунок 10" descr="https://nukadeti.ru/content/images/static/tale300x300/1019_6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2571744"/>
            <a:ext cx="2944404" cy="2000264"/>
          </a:xfrm>
          <a:prstGeom prst="rect">
            <a:avLst/>
          </a:prstGeom>
          <a:noFill/>
        </p:spPr>
      </p:pic>
      <p:pic>
        <p:nvPicPr>
          <p:cNvPr id="26630" name="Рисунок 13" descr="https://i.ytimg.com/vi/LWICv1eoZqE/mqdefault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02" y="2571744"/>
            <a:ext cx="2928958" cy="2000264"/>
          </a:xfrm>
          <a:prstGeom prst="rect">
            <a:avLst/>
          </a:prstGeom>
          <a:noFill/>
        </p:spPr>
      </p:pic>
      <p:pic>
        <p:nvPicPr>
          <p:cNvPr id="26629" name="Рисунок 16" descr="https://cs3.livemaster.ru/zhurnalfoto/7/b/3/121217070955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0760" y="2571744"/>
            <a:ext cx="2928958" cy="2079560"/>
          </a:xfrm>
          <a:prstGeom prst="rect">
            <a:avLst/>
          </a:prstGeom>
          <a:noFill/>
        </p:spPr>
      </p:pic>
      <p:sp>
        <p:nvSpPr>
          <p:cNvPr id="26628" name="AutoShape 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27" name="Рисунок 22" descr="https://nukadeti.ru/content/images/essence/tale/820/552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44" y="4572008"/>
            <a:ext cx="2928958" cy="2000264"/>
          </a:xfrm>
          <a:prstGeom prst="rect">
            <a:avLst/>
          </a:prstGeom>
          <a:noFill/>
        </p:spPr>
      </p:pic>
      <p:pic>
        <p:nvPicPr>
          <p:cNvPr id="26626" name="Рисунок 25" descr="http://xn--80aff1fya.xn--p1ai/News/vpr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71802" y="4572009"/>
            <a:ext cx="2928958" cy="2000264"/>
          </a:xfrm>
          <a:prstGeom prst="rect">
            <a:avLst/>
          </a:prstGeom>
          <a:noFill/>
        </p:spPr>
      </p:pic>
      <p:pic>
        <p:nvPicPr>
          <p:cNvPr id="26625" name="Рисунок 35" descr="https://webstockreview.net/images250_/envelope-clipart-airmail-envelope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00760" y="4572008"/>
            <a:ext cx="2928958" cy="2000264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0" y="142852"/>
            <a:ext cx="8929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Мнемотаблица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Н.Носов «Автомобиль»   </a:t>
            </a:r>
            <a:endParaRPr lang="ru-RU" dirty="0"/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142844" y="0"/>
            <a:ext cx="88583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940180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МБДОУ «Детский сад №99»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Н.Саконской</a:t>
            </a:r>
            <a:r>
              <a:rPr lang="ru-RU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“Где мой пальчик?”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Воспитатель:Чеглокова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Елена Александровна 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 descr="novogodnyaya_pro_varezhku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6" y="5658872"/>
            <a:ext cx="714380" cy="827668"/>
          </a:xfrm>
          <a:prstGeom prst="rect">
            <a:avLst/>
          </a:prstGeom>
          <a:noFill/>
        </p:spPr>
      </p:pic>
      <p:pic>
        <p:nvPicPr>
          <p:cNvPr id="28674" name="Picture 2" descr="detsad-259447-141442358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612" y="1214422"/>
            <a:ext cx="2600325" cy="1947862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57158" y="3286124"/>
          <a:ext cx="8572561" cy="3357586"/>
        </p:xfrm>
        <a:graphic>
          <a:graphicData uri="http://schemas.openxmlformats.org/drawingml/2006/table">
            <a:tbl>
              <a:tblPr/>
              <a:tblGrid>
                <a:gridCol w="1355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41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36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27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159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57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55" marR="4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55" marR="4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55" marR="4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55" marR="4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55" marR="4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55" marR="4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8677" name="Picture 5" descr="masha_bear2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074" y="3500438"/>
            <a:ext cx="771525" cy="1905000"/>
          </a:xfrm>
          <a:prstGeom prst="rect">
            <a:avLst/>
          </a:prstGeom>
          <a:noFill/>
        </p:spPr>
      </p:pic>
      <p:pic>
        <p:nvPicPr>
          <p:cNvPr id="28676" name="Picture 4" descr="1599852555_16135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8082" y="3429000"/>
            <a:ext cx="1438275" cy="1085850"/>
          </a:xfrm>
          <a:prstGeom prst="rect">
            <a:avLst/>
          </a:prstGeom>
          <a:noFill/>
        </p:spPr>
      </p:pic>
      <p:pic>
        <p:nvPicPr>
          <p:cNvPr id="28675" name="Picture 3" descr="bigstock__d_red_exclamation_mark_on_whi_18984152-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2396" y="4857760"/>
            <a:ext cx="1181100" cy="1562100"/>
          </a:xfrm>
          <a:prstGeom prst="rect">
            <a:avLst/>
          </a:prstGeom>
          <a:noFill/>
        </p:spPr>
      </p:pic>
      <p:pic>
        <p:nvPicPr>
          <p:cNvPr id="28688" name="Picture 16" descr="masha_bear2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208" y="3786190"/>
            <a:ext cx="1150038" cy="2830512"/>
          </a:xfrm>
          <a:prstGeom prst="rect">
            <a:avLst/>
          </a:prstGeom>
          <a:noFill/>
        </p:spPr>
      </p:pic>
      <p:pic>
        <p:nvPicPr>
          <p:cNvPr id="28687" name="Picture 15" descr="novogodnyaya_pro_varezhku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14480" y="4143380"/>
            <a:ext cx="1357322" cy="1739900"/>
          </a:xfrm>
          <a:prstGeom prst="rect">
            <a:avLst/>
          </a:prstGeom>
          <a:noFill/>
        </p:spPr>
      </p:pic>
      <p:pic>
        <p:nvPicPr>
          <p:cNvPr id="28685" name="Picture 13" descr="jfjzdNfFI6N4pbxVgqQyBZZSeu0-1920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4" y="3571876"/>
            <a:ext cx="1003300" cy="1231900"/>
          </a:xfrm>
          <a:prstGeom prst="rect">
            <a:avLst/>
          </a:prstGeom>
          <a:noFill/>
        </p:spPr>
      </p:pic>
      <p:pic>
        <p:nvPicPr>
          <p:cNvPr id="28684" name="Picture 12" descr="istockphoto-961715054-612x61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40" y="3500438"/>
            <a:ext cx="1239838" cy="1239838"/>
          </a:xfrm>
          <a:prstGeom prst="rect">
            <a:avLst/>
          </a:prstGeom>
          <a:noFill/>
        </p:spPr>
      </p:pic>
      <p:pic>
        <p:nvPicPr>
          <p:cNvPr id="28681" name="Рисунок 10" descr="jfjzdNfFI6N4pbxVgqQyBZZSeu0-1920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7554" y="5143512"/>
            <a:ext cx="996950" cy="1231900"/>
          </a:xfrm>
          <a:prstGeom prst="rect">
            <a:avLst/>
          </a:prstGeom>
          <a:noFill/>
        </p:spPr>
      </p:pic>
      <p:pic>
        <p:nvPicPr>
          <p:cNvPr id="28682" name="Picture 10" descr="1644976139_34-fikiwiki-com-p-kartinki-domika-dlya-detei-dlya-zanyatiya-34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6" y="5286388"/>
            <a:ext cx="914400" cy="874712"/>
          </a:xfrm>
          <a:prstGeom prst="rect">
            <a:avLst/>
          </a:prstGeom>
          <a:noFill/>
        </p:spPr>
      </p:pic>
      <p:sp>
        <p:nvSpPr>
          <p:cNvPr id="28683" name="AutoShape 11"/>
          <p:cNvSpPr>
            <a:spLocks noChangeShapeType="1"/>
          </p:cNvSpPr>
          <p:nvPr/>
        </p:nvSpPr>
        <p:spPr bwMode="auto">
          <a:xfrm>
            <a:off x="6072198" y="5857892"/>
            <a:ext cx="938212" cy="547688"/>
          </a:xfrm>
          <a:prstGeom prst="straightConnector1">
            <a:avLst/>
          </a:prstGeom>
          <a:noFill/>
          <a:ln w="63500">
            <a:solidFill>
              <a:srgbClr val="C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86" name="AutoShape 14"/>
          <p:cNvSpPr>
            <a:spLocks noChangeShapeType="1"/>
          </p:cNvSpPr>
          <p:nvPr/>
        </p:nvSpPr>
        <p:spPr bwMode="auto">
          <a:xfrm flipH="1">
            <a:off x="6072198" y="5857892"/>
            <a:ext cx="1000132" cy="525462"/>
          </a:xfrm>
          <a:prstGeom prst="straightConnector1">
            <a:avLst/>
          </a:prstGeom>
          <a:noFill/>
          <a:ln w="63500">
            <a:solidFill>
              <a:srgbClr val="C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9" name="AutoShape 7"/>
          <p:cNvSpPr>
            <a:spLocks noChangeShapeType="1"/>
          </p:cNvSpPr>
          <p:nvPr/>
        </p:nvSpPr>
        <p:spPr bwMode="auto">
          <a:xfrm>
            <a:off x="4714876" y="3714752"/>
            <a:ext cx="939800" cy="936625"/>
          </a:xfrm>
          <a:prstGeom prst="straightConnector1">
            <a:avLst/>
          </a:prstGeom>
          <a:noFill/>
          <a:ln w="63500">
            <a:solidFill>
              <a:srgbClr val="C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80" name="AutoShape 8"/>
          <p:cNvSpPr>
            <a:spLocks noChangeShapeType="1"/>
          </p:cNvSpPr>
          <p:nvPr/>
        </p:nvSpPr>
        <p:spPr bwMode="auto">
          <a:xfrm flipH="1">
            <a:off x="4643438" y="3786190"/>
            <a:ext cx="996950" cy="936625"/>
          </a:xfrm>
          <a:prstGeom prst="straightConnector1">
            <a:avLst/>
          </a:prstGeom>
          <a:noFill/>
          <a:ln w="63500">
            <a:solidFill>
              <a:srgbClr val="C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1500166" y="357166"/>
            <a:ext cx="5195513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Мнемотаблица</a:t>
            </a:r>
            <a:r>
              <a:rPr kumimoji="0" lang="ru-RU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Н.Саконской</a:t>
            </a:r>
            <a:r>
              <a:rPr kumimoji="0" lang="ru-RU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“Где мой пальчик?”</a:t>
            </a:r>
            <a:endParaRPr kumimoji="0" lang="ru-RU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8662" y="2690336"/>
            <a:ext cx="7786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№45»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Э.Мошковская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«Чужая морковка»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Савина Виктория Николаевна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85720" y="714357"/>
          <a:ext cx="8643998" cy="5929353"/>
        </p:xfrm>
        <a:graphic>
          <a:graphicData uri="http://schemas.openxmlformats.org/drawingml/2006/table">
            <a:tbl>
              <a:tblPr/>
              <a:tblGrid>
                <a:gridCol w="18291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1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0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2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504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rgbClr val="5B9BD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5B9BD5"/>
                          </a:solidFill>
                          <a:latin typeface="Calibri"/>
                          <a:ea typeface="Calibri"/>
                          <a:cs typeface="Times New Roman"/>
                        </a:rPr>
                        <a:t>1.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94" marR="44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5B9BD5"/>
                          </a:solidFill>
                          <a:latin typeface="Calibri"/>
                          <a:ea typeface="Calibri"/>
                          <a:cs typeface="Times New Roman"/>
                        </a:rPr>
                        <a:t>2.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94" marR="44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>
                        <a:solidFill>
                          <a:srgbClr val="5B9BD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5B9BD5"/>
                          </a:solidFill>
                          <a:latin typeface="Calibri"/>
                          <a:ea typeface="Calibri"/>
                          <a:cs typeface="Times New Roman"/>
                        </a:rPr>
                        <a:t>3.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94" marR="44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5B9BD5"/>
                          </a:solidFill>
                          <a:latin typeface="Calibri"/>
                          <a:ea typeface="Calibri"/>
                          <a:cs typeface="Times New Roman"/>
                        </a:rPr>
                        <a:t>4.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94" marR="44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30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5B9BD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94" marR="44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>
                        <a:solidFill>
                          <a:srgbClr val="5B9BD5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5B9BD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94" marR="44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>
                        <a:solidFill>
                          <a:srgbClr val="5B9BD5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5B9BD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94" marR="44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5B9BD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94" marR="44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58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5B9BD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94" marR="44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5B9BD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94" marR="44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31" name="Рисунок 9" descr="https://podarokmos.ru/wp-content/uploads/6/c/8/6c8072b523353845289866af6ee9e7f7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38" y="857232"/>
            <a:ext cx="838200" cy="1990725"/>
          </a:xfrm>
          <a:prstGeom prst="rect">
            <a:avLst/>
          </a:prstGeom>
          <a:noFill/>
        </p:spPr>
      </p:pic>
      <p:pic>
        <p:nvPicPr>
          <p:cNvPr id="30730" name="Рисунок 11" descr="https://e7.pngegg.com/pngimages/183/539/png-clipart-european-hedgehog-sea-urchin-%D0%98%D1%81%D1%82%D0%BE%D1%80%D0%B8%D0%B8-%D0%BF%D1%80%D0%BE-%D1%91%D0%B6%D0%B8%D0%BA%D0%B0-child-hedgehog-mammal-child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6050" y="1214422"/>
            <a:ext cx="1357322" cy="1472566"/>
          </a:xfrm>
          <a:prstGeom prst="rect">
            <a:avLst/>
          </a:prstGeom>
          <a:noFill/>
        </p:spPr>
      </p:pic>
      <p:pic>
        <p:nvPicPr>
          <p:cNvPr id="30729" name="Рисунок 7" descr="https://www.psicoactiva.com/wp-content/uploads/puzzleclopedia/el-poema-de-la-liebre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2" y="1214422"/>
            <a:ext cx="1900235" cy="1357311"/>
          </a:xfrm>
          <a:prstGeom prst="rect">
            <a:avLst/>
          </a:prstGeom>
          <a:noFill/>
        </p:spPr>
      </p:pic>
      <p:pic>
        <p:nvPicPr>
          <p:cNvPr id="30728" name="Рисунок 16" descr="http://img1.reactor.cc/pics/post/Pawlove-Arts-%D0%BA%D1%80%D0%B0%D1%81%D0%B8%D0%B2%D1%8B%D0%B5-%D0%BA%D0%B0%D1%80%D1%82%D0%B8%D0%BD%D0%BA%D0%B8-3650847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8476" y="1357298"/>
            <a:ext cx="1044491" cy="1409697"/>
          </a:xfrm>
          <a:prstGeom prst="rect">
            <a:avLst/>
          </a:prstGeom>
          <a:noFill/>
        </p:spPr>
      </p:pic>
      <p:pic>
        <p:nvPicPr>
          <p:cNvPr id="30727" name="Рисунок 18" descr="https://i.mycdn.me/i?r=AzEPZsRbOZEKgBhR0XGMT1Rkvu80hE2AifGaSYcLiIYvvKaKTM5SRkZCeTgDn6uOyic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928934"/>
            <a:ext cx="1714500" cy="1838325"/>
          </a:xfrm>
          <a:prstGeom prst="rect">
            <a:avLst/>
          </a:prstGeom>
          <a:noFill/>
        </p:spPr>
      </p:pic>
      <p:pic>
        <p:nvPicPr>
          <p:cNvPr id="30726" name="Рисунок 20" descr="https://w7.pngwing.com/pngs/296/93/png-transparent-bugs-bunny-rabbit-cartoon-pet-hand-painted-rabbit-watercolor-painting-white-mammal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8860" y="3071810"/>
            <a:ext cx="1376360" cy="1457322"/>
          </a:xfrm>
          <a:prstGeom prst="rect">
            <a:avLst/>
          </a:prstGeom>
          <a:noFill/>
        </p:spPr>
      </p:pic>
      <p:pic>
        <p:nvPicPr>
          <p:cNvPr id="30725" name="Рисунок 22" descr="https://idrawing.ru/images/articles/055-zaychik/rabbit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28" y="3071810"/>
            <a:ext cx="1047750" cy="1543050"/>
          </a:xfrm>
          <a:prstGeom prst="rect">
            <a:avLst/>
          </a:prstGeom>
          <a:noFill/>
        </p:spPr>
      </p:pic>
      <p:pic>
        <p:nvPicPr>
          <p:cNvPr id="30724" name="Рисунок 25" descr="https://sp.bvf.ru/image/photos/df/dc/f0/3790076_s2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3702" y="3000372"/>
            <a:ext cx="2257424" cy="1571636"/>
          </a:xfrm>
          <a:prstGeom prst="rect">
            <a:avLst/>
          </a:prstGeom>
          <a:noFill/>
        </p:spPr>
      </p:pic>
      <p:pic>
        <p:nvPicPr>
          <p:cNvPr id="30723" name="Рисунок 27" descr="https://w7.pngwing.com/pngs/166/475/png-transparent-rabbit-angel-bunny-carrot-mammal-animals-leaf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36" r="45232"/>
          <a:stretch>
            <a:fillRect/>
          </a:stretch>
        </p:blipFill>
        <p:spPr bwMode="auto">
          <a:xfrm>
            <a:off x="357158" y="5000636"/>
            <a:ext cx="828675" cy="1647825"/>
          </a:xfrm>
          <a:prstGeom prst="rect">
            <a:avLst/>
          </a:prstGeom>
          <a:noFill/>
        </p:spPr>
      </p:pic>
      <p:pic>
        <p:nvPicPr>
          <p:cNvPr id="30722" name="Рисунок 29" descr="https://xn--46-6kcqfsnhgpf7a.xn--p1ai/wp-content/uploads/image35-42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976" y="5072074"/>
            <a:ext cx="581025" cy="619125"/>
          </a:xfrm>
          <a:prstGeom prst="rect">
            <a:avLst/>
          </a:prstGeom>
          <a:noFill/>
        </p:spPr>
      </p:pic>
      <p:pic>
        <p:nvPicPr>
          <p:cNvPr id="30721" name="Рисунок 31" descr="https://i.pinimg.com/originals/d7/71/ad/d771ad14aaffd27b31ffcb0f2b6989e8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36" y="4786322"/>
            <a:ext cx="1533525" cy="1952625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57158" y="214290"/>
            <a:ext cx="8501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Мнемотаблица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Э. </a:t>
            </a:r>
            <a:r>
              <a:rPr lang="ru-RU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Мошковская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«Чужая морковка»  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714488"/>
            <a:ext cx="8258204" cy="2071702"/>
          </a:xfrm>
        </p:spPr>
        <p:txBody>
          <a:bodyPr>
            <a:normAutofit fontScale="90000"/>
          </a:bodyPr>
          <a:lstStyle/>
          <a:p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МБДОУ «Детский сад №34»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К.Д. Ушинский "Бодливая корова" 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Воспитатель: Леонова Елена Васильевна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14282" y="1142984"/>
          <a:ext cx="8786875" cy="5572164"/>
        </p:xfrm>
        <a:graphic>
          <a:graphicData uri="http://schemas.openxmlformats.org/drawingml/2006/table">
            <a:tbl>
              <a:tblPr/>
              <a:tblGrid>
                <a:gridCol w="2213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4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49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29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432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15" marR="431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15" marR="431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15" marR="431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15" marR="431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89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15" marR="431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15" marR="431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15" marR="431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15" marR="431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2776" name="Рисунок 3" descr="коров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1214422"/>
            <a:ext cx="2143140" cy="2500330"/>
          </a:xfrm>
          <a:prstGeom prst="rect">
            <a:avLst/>
          </a:prstGeom>
          <a:noFill/>
        </p:spPr>
      </p:pic>
      <p:pic>
        <p:nvPicPr>
          <p:cNvPr id="32775" name="Picture 7" descr="i_01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7422" y="1214422"/>
            <a:ext cx="2214578" cy="2549556"/>
          </a:xfrm>
          <a:prstGeom prst="rect">
            <a:avLst/>
          </a:prstGeom>
          <a:noFill/>
        </p:spPr>
      </p:pic>
      <p:pic>
        <p:nvPicPr>
          <p:cNvPr id="32774" name="Рисунок 8" descr="Bodlivaya_korova_-_Konstantin_Ushinskij_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9" y="1357298"/>
            <a:ext cx="1857388" cy="2455977"/>
          </a:xfrm>
          <a:prstGeom prst="rect">
            <a:avLst/>
          </a:prstGeom>
          <a:noFill/>
        </p:spPr>
      </p:pic>
      <p:pic>
        <p:nvPicPr>
          <p:cNvPr id="32773" name="Рисунок 2" descr="bodlivaya-korova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578" y="1357298"/>
            <a:ext cx="2143140" cy="2423466"/>
          </a:xfrm>
          <a:prstGeom prst="rect">
            <a:avLst/>
          </a:prstGeom>
          <a:noFill/>
        </p:spPr>
      </p:pic>
      <p:pic>
        <p:nvPicPr>
          <p:cNvPr id="32772" name="Рисунок 4" descr="волк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4071942"/>
            <a:ext cx="2286000" cy="2209800"/>
          </a:xfrm>
          <a:prstGeom prst="rect">
            <a:avLst/>
          </a:prstGeom>
          <a:noFill/>
        </p:spPr>
      </p:pic>
      <p:pic>
        <p:nvPicPr>
          <p:cNvPr id="32771" name="Picture 3" descr="bodlivaya-korova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298" y="3786190"/>
            <a:ext cx="2257425" cy="2543175"/>
          </a:xfrm>
          <a:prstGeom prst="rect">
            <a:avLst/>
          </a:prstGeom>
          <a:noFill/>
        </p:spPr>
      </p:pic>
      <p:pic>
        <p:nvPicPr>
          <p:cNvPr id="32770" name="Рисунок 7" descr="bodlivaya-korova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43438" y="3766903"/>
            <a:ext cx="2214578" cy="2205274"/>
          </a:xfrm>
          <a:prstGeom prst="rect">
            <a:avLst/>
          </a:prstGeom>
          <a:noFill/>
        </p:spPr>
      </p:pic>
      <p:pic>
        <p:nvPicPr>
          <p:cNvPr id="32769" name="Рисунок 1" descr="i_006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40" y="3714752"/>
            <a:ext cx="2181225" cy="25527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14282" y="428605"/>
            <a:ext cx="8715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Мнемотаблица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 К.Д. Ушинский «Бодливая корова»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42844" y="214290"/>
            <a:ext cx="8858312" cy="8417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181818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Содержание: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№65», Венгерская сказка «Два жадных медвежонка».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№63», К.И. Чуковский 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Мойдодыр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№64», А. Введенский «На лыжах»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№117», 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В. </a:t>
            </a:r>
            <a:r>
              <a:rPr lang="ru-RU" sz="1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Клименко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«Кто важнее всех на улице»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№21», 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Н.Носов «Автомобиль»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№99», </a:t>
            </a:r>
            <a:r>
              <a:rPr lang="ru-RU" sz="1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Н.Саконской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“Где мой пальчик?”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№45»,</a:t>
            </a:r>
            <a:r>
              <a:rPr lang="ru-RU" sz="1400" dirty="0"/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Э.Мошковская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«Чужая морковка» 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№34», К.Д. Ушинский "Бодливая корова" 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№15», 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И. </a:t>
            </a:r>
            <a:r>
              <a:rPr lang="ru-RU" sz="1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Черницкая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«Что такое Родина?»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№65», 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А. </a:t>
            </a:r>
            <a:r>
              <a:rPr lang="ru-RU" sz="1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Барто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«Уехали» 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№50»,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А. </a:t>
            </a:r>
            <a:r>
              <a:rPr lang="ru-RU" sz="1400" dirty="0" err="1">
                <a:latin typeface="Times New Roman"/>
                <a:ea typeface="Times New Roman"/>
                <a:cs typeface="Times New Roman"/>
              </a:rPr>
              <a:t>Барто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 "Девочка чумазая"</a:t>
            </a:r>
            <a:endParaRPr lang="ru-RU" sz="1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№106», С. Прокофьева 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«Сказка про маму»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№38», Э. Успенский «Разгром» 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№19», Н.Носов «Метро» 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№44», П.Воронько "Лучше нет родного края» 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№18», Ф.Тютчев  «В небе тают облака»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№13», сказка  «Лисичкой со скалочкой»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№75», литовская сказка «Почему кот моется после еды»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19.   МБДОУ «Детский сад №82», В.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Инбер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«Сороконожка»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20.   МБДОУ «Детский сад №54», </a:t>
            </a:r>
            <a:r>
              <a:rPr lang="ru-RU" sz="1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Скребицкий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«Мать и кормилица»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21.   МБДОУ «Детский сад №65», </a:t>
            </a:r>
            <a:r>
              <a:rPr lang="ru-RU" sz="1400" dirty="0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В. Берестов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lang="ru-RU" sz="1400" dirty="0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Кошкин щенок»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3C3C3C"/>
                </a:solidFill>
                <a:latin typeface="Times New Roman" pitchFamily="18" charset="0"/>
                <a:cs typeface="Times New Roman" pitchFamily="18" charset="0"/>
              </a:rPr>
              <a:t>22. 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№59», </a:t>
            </a:r>
            <a:r>
              <a:rPr lang="ru-RU" sz="1400" dirty="0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Чуковский «Краденное солнце»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3C3C3C"/>
                </a:solidFill>
                <a:latin typeface="Times New Roman" pitchFamily="18" charset="0"/>
                <a:cs typeface="Times New Roman" pitchFamily="18" charset="0"/>
              </a:rPr>
              <a:t>23. 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№37», С.Козлов. Зимняя сказка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24.   МБДОУ «Детский сад №83», К.Чуковский "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Федорино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горе»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25.   МБДОУ «Детский сад №32», </a:t>
            </a:r>
            <a:r>
              <a:rPr lang="ru-RU" sz="1400" dirty="0" err="1">
                <a:latin typeface="Times New Roman"/>
                <a:ea typeface="Times New Roman"/>
                <a:cs typeface="Times New Roman"/>
              </a:rPr>
              <a:t>Я.Тайц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 "По грибы"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26.   МБДОУ «Детский сад №106», </a:t>
            </a:r>
            <a:r>
              <a:rPr lang="ru-RU" sz="1400" dirty="0" err="1">
                <a:latin typeface="Times New Roman"/>
                <a:ea typeface="Times New Roman"/>
                <a:cs typeface="Times New Roman"/>
              </a:rPr>
              <a:t>Г.Ладонщикова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  "И красиво и богато»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27.   МБДОУ «Детский сад №10»,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В </a:t>
            </a:r>
            <a:r>
              <a:rPr lang="ru-RU" sz="1400" dirty="0" err="1">
                <a:latin typeface="Times New Roman"/>
                <a:ea typeface="Times New Roman"/>
                <a:cs typeface="Times New Roman"/>
              </a:rPr>
              <a:t>Инбер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 "Сел комарик под кусточек»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28.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МБДОУ «Детский сад №75»,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Л. Толстой " Саша был трус"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/>
              <a:ea typeface="Times New Roman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dirty="0">
              <a:ea typeface="Times New Roman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</a:pP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endParaRPr kumimoji="0" lang="ru-RU" sz="1400" b="0" i="0" u="none" strike="noStrike" cap="none" normalizeH="0" baseline="0" dirty="0">
              <a:ln>
                <a:noFill/>
              </a:ln>
              <a:solidFill>
                <a:srgbClr val="181818"/>
              </a:solidFill>
              <a:effectLst/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marL="457200" marR="0" lvl="0" indent="-4572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71678"/>
            <a:ext cx="8229600" cy="1928826"/>
          </a:xfrm>
        </p:spPr>
        <p:txBody>
          <a:bodyPr>
            <a:normAutofit/>
          </a:bodyPr>
          <a:lstStyle/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МБДОУ «Детский сад №15»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И. </a:t>
            </a:r>
            <a:r>
              <a:rPr lang="ru-RU" sz="2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Черницкая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«Что такое Родина?»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Моденова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Елена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Суликовна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28596" y="1397000"/>
          <a:ext cx="8501124" cy="488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5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5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52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5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4476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6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96" y="1428736"/>
            <a:ext cx="2143140" cy="2364662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36" y="1357298"/>
            <a:ext cx="2140299" cy="250033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876" y="1428736"/>
            <a:ext cx="2071702" cy="2428892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578" y="1428736"/>
            <a:ext cx="2143140" cy="2428892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8596" y="3857628"/>
            <a:ext cx="2143140" cy="2428892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36" y="3857628"/>
            <a:ext cx="2071702" cy="2428892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578" y="3857628"/>
            <a:ext cx="2143140" cy="2428892"/>
          </a:xfrm>
          <a:prstGeom prst="rect">
            <a:avLst/>
          </a:prstGeom>
        </p:spPr>
      </p:pic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4817" name="Рисунок 6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09588" y="869950"/>
            <a:ext cx="2743201" cy="2149475"/>
          </a:xfrm>
          <a:prstGeom prst="rect">
            <a:avLst/>
          </a:prstGeom>
          <a:noFill/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0" y="457200"/>
            <a:ext cx="90011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Мнемотаблица</a:t>
            </a:r>
            <a:r>
              <a:rPr kumimoji="0" lang="ru-RU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И. </a:t>
            </a:r>
            <a:r>
              <a:rPr kumimoji="0" lang="ru-RU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Черницкая</a:t>
            </a:r>
            <a:r>
              <a:rPr kumimoji="0" lang="ru-RU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«Что такое Родина?»</a:t>
            </a:r>
            <a:endParaRPr kumimoji="0" lang="ru-RU" sz="16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57364"/>
            <a:ext cx="8229600" cy="2071702"/>
          </a:xfrm>
        </p:spPr>
        <p:txBody>
          <a:bodyPr>
            <a:normAutofit/>
          </a:bodyPr>
          <a:lstStyle/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МБДОУ «Детский сад №65»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А. </a:t>
            </a:r>
            <a:r>
              <a:rPr lang="ru-RU" sz="2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Барто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«Уехали»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Салимон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Маргарита Анатольевна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9-west.userapi.com/sun9-13/s/v1/ig2/koUXYn8UotEN2Ba7HoUXorMQBN4fsWqgRQslKRszudcVn0lWoFIPo-v81BYwdkrlCewM3KvM4AjHHkShPBhHkTgW.jpg?size=810x1080&amp;quality=95&amp;type=albu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744665" y="-601714"/>
            <a:ext cx="5654671" cy="85725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85720" y="142853"/>
            <a:ext cx="857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Мнемотаблица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А. </a:t>
            </a:r>
            <a:r>
              <a:rPr lang="ru-RU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Барто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«Уехали»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2143117"/>
            <a:ext cx="84296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№50»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/>
                <a:ea typeface="Times New Roman"/>
                <a:cs typeface="Times New Roman"/>
              </a:rPr>
              <a:t>А.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Барто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"Девочка чумазая"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Шершнева Евгения Владимировна</a:t>
            </a:r>
            <a:endParaRPr lang="ru-RU" sz="1600" dirty="0">
              <a:ea typeface="Times New Roman"/>
              <a:cs typeface="Times New Roman"/>
            </a:endParaRPr>
          </a:p>
          <a:p>
            <a:pPr algn="ctr"/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14282" y="1071547"/>
          <a:ext cx="8786874" cy="5572164"/>
        </p:xfrm>
        <a:graphic>
          <a:graphicData uri="http://schemas.openxmlformats.org/drawingml/2006/table">
            <a:tbl>
              <a:tblPr/>
              <a:tblGrid>
                <a:gridCol w="2196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7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70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573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br>
                        <a:rPr lang="ru-RU" sz="700">
                          <a:latin typeface="Calibri"/>
                          <a:ea typeface="Calibri"/>
                          <a:cs typeface="Times New Roman"/>
                        </a:rPr>
                      </a:b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br>
                        <a:rPr lang="ru-RU" sz="700">
                          <a:latin typeface="Calibri"/>
                        </a:rPr>
                      </a:b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br>
                        <a:rPr lang="ru-RU" sz="700">
                          <a:latin typeface="Calibri"/>
                          <a:ea typeface="Calibri"/>
                          <a:cs typeface="Times New Roman"/>
                        </a:rPr>
                      </a:b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73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br>
                        <a:rPr lang="ru-RU" sz="700">
                          <a:latin typeface="Calibri"/>
                          <a:ea typeface="Calibri"/>
                          <a:cs typeface="Times New Roman"/>
                        </a:rPr>
                      </a:b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br>
                        <a:rPr lang="ru-RU" sz="700">
                          <a:latin typeface="Calibri"/>
                          <a:ea typeface="Calibri"/>
                          <a:cs typeface="Times New Roman"/>
                        </a:rPr>
                      </a:b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73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6877" name="Рисунок 1" descr="Девочка чумаза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92" y="5000636"/>
            <a:ext cx="1538287" cy="1606550"/>
          </a:xfrm>
          <a:prstGeom prst="rect">
            <a:avLst/>
          </a:prstGeom>
          <a:noFill/>
        </p:spPr>
      </p:pic>
      <p:pic>
        <p:nvPicPr>
          <p:cNvPr id="36876" name="Рисунок 2" descr="http://rasskajem.ru/wp-content/uploads/2012/06/Devochka-chumazaya-0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0892" y="3143248"/>
            <a:ext cx="1422400" cy="1600200"/>
          </a:xfrm>
          <a:prstGeom prst="rect">
            <a:avLst/>
          </a:prstGeom>
          <a:noFill/>
        </p:spPr>
      </p:pic>
      <p:pic>
        <p:nvPicPr>
          <p:cNvPr id="36875" name="Рисунок 3" descr="Девочка чумазая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68" y="1214422"/>
            <a:ext cx="1524000" cy="1722438"/>
          </a:xfrm>
          <a:prstGeom prst="rect">
            <a:avLst/>
          </a:prstGeom>
          <a:noFill/>
        </p:spPr>
      </p:pic>
      <p:pic>
        <p:nvPicPr>
          <p:cNvPr id="36873" name="Рисунок 4" descr="https://img1.labirint.ru/rcimg/79f7f08609f0f93a5c530ce9c5b28ac2/1920x1080/books26/256177/ph_1.jpg?156360187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123113" y="6870700"/>
            <a:ext cx="2913063" cy="2414588"/>
          </a:xfrm>
          <a:prstGeom prst="rect">
            <a:avLst/>
          </a:prstGeom>
          <a:noFill/>
        </p:spPr>
      </p:pic>
      <p:pic>
        <p:nvPicPr>
          <p:cNvPr id="36874" name="Рисунок 5" descr="https://img1.labirint.ru/rcimg/79f7f08609f0f93a5c530ce9c5b28ac2/1920x1080/books26/256177/ph_1.jpg?156360187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970713" y="7023100"/>
            <a:ext cx="2913063" cy="2414588"/>
          </a:xfrm>
          <a:prstGeom prst="rect">
            <a:avLst/>
          </a:prstGeom>
          <a:noFill/>
        </p:spPr>
      </p:pic>
      <p:pic>
        <p:nvPicPr>
          <p:cNvPr id="36871" name="Рисунок 7" descr="Девочка чумазая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066" y="5143512"/>
            <a:ext cx="1133475" cy="1293812"/>
          </a:xfrm>
          <a:prstGeom prst="rect">
            <a:avLst/>
          </a:prstGeom>
          <a:noFill/>
        </p:spPr>
      </p:pic>
      <p:pic>
        <p:nvPicPr>
          <p:cNvPr id="36870" name="Рисунок 8" descr="Девочка чумазая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28" y="3357562"/>
            <a:ext cx="1220787" cy="1403350"/>
          </a:xfrm>
          <a:prstGeom prst="rect">
            <a:avLst/>
          </a:prstGeom>
          <a:noFill/>
        </p:spPr>
      </p:pic>
      <p:pic>
        <p:nvPicPr>
          <p:cNvPr id="36869" name="Рисунок 9" descr="Девочка чумазая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066" y="1357298"/>
            <a:ext cx="1282700" cy="1422400"/>
          </a:xfrm>
          <a:prstGeom prst="rect">
            <a:avLst/>
          </a:prstGeom>
          <a:noFill/>
        </p:spPr>
      </p:pic>
      <p:pic>
        <p:nvPicPr>
          <p:cNvPr id="36868" name="Рисунок 10" descr="Девочка чумазая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488" y="5000636"/>
            <a:ext cx="1482725" cy="1470025"/>
          </a:xfrm>
          <a:prstGeom prst="rect">
            <a:avLst/>
          </a:prstGeom>
          <a:noFill/>
        </p:spPr>
      </p:pic>
      <p:pic>
        <p:nvPicPr>
          <p:cNvPr id="36865" name="Рисунок 13" descr="Девочка чумазая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6050" y="3214686"/>
            <a:ext cx="1590675" cy="1417638"/>
          </a:xfrm>
          <a:prstGeom prst="rect">
            <a:avLst/>
          </a:prstGeom>
          <a:noFill/>
        </p:spPr>
      </p:pic>
      <p:pic>
        <p:nvPicPr>
          <p:cNvPr id="36866" name="Рисунок 12" descr="Девочка чумазая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6050" y="1428736"/>
            <a:ext cx="1622425" cy="1306512"/>
          </a:xfrm>
          <a:prstGeom prst="rect">
            <a:avLst/>
          </a:prstGeom>
          <a:noFill/>
        </p:spPr>
      </p:pic>
      <p:pic>
        <p:nvPicPr>
          <p:cNvPr id="36867" name="Рисунок 11" descr="Девочка чумазая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00034" y="4929198"/>
            <a:ext cx="1798638" cy="1333500"/>
          </a:xfrm>
          <a:prstGeom prst="rect">
            <a:avLst/>
          </a:prstGeom>
          <a:noFill/>
        </p:spPr>
      </p:pic>
      <p:pic>
        <p:nvPicPr>
          <p:cNvPr id="36872" name="Рисунок 6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3000372"/>
            <a:ext cx="1985963" cy="1647825"/>
          </a:xfrm>
          <a:prstGeom prst="rect">
            <a:avLst/>
          </a:prstGeom>
          <a:noFill/>
        </p:spPr>
      </p:pic>
      <p:pic>
        <p:nvPicPr>
          <p:cNvPr id="36878" name="Рисунок 14" descr="http://st.stranamam.ru/data/cache/2010apr/24/50/264346_14269nothumb500.jp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1071546"/>
            <a:ext cx="1500198" cy="1834670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285720" y="428604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Times New Roman"/>
                <a:ea typeface="Times New Roman"/>
                <a:cs typeface="Times New Roman"/>
              </a:rPr>
              <a:t>Мнематаблица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А.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Барто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"Девочка чумазая"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0" y="0"/>
            <a:ext cx="914400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№106»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С. Прокофьева 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«Сказка про маму»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Денисова Алиса Олеговна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работа фотки\20221022_204444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28" y="1071546"/>
            <a:ext cx="6500858" cy="5650230"/>
          </a:xfrm>
          <a:prstGeom prst="rect">
            <a:avLst/>
          </a:prstGeom>
          <a:noFill/>
          <a:ln>
            <a:noFill/>
          </a:ln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0" y="0"/>
            <a:ext cx="900115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Мнемотаблица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С. Прокофьева — Сказка про маму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2828836"/>
            <a:ext cx="81439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№38»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Э. Успенский «Разгром»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Бянкина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Мария Анатольевна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85720" y="928670"/>
          <a:ext cx="8643999" cy="5715040"/>
        </p:xfrm>
        <a:graphic>
          <a:graphicData uri="http://schemas.openxmlformats.org/drawingml/2006/table">
            <a:tbl>
              <a:tblPr/>
              <a:tblGrid>
                <a:gridCol w="17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5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1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110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Мама приходит с работы</a:t>
                      </a: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Мама снимает боты</a:t>
                      </a: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Мама приходит в дом</a:t>
                      </a: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Мама глядит кругом</a:t>
                      </a: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Был на квартиру налёт?</a:t>
                      </a: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10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latin typeface="Calibri"/>
                          <a:ea typeface="Malgun Gothic"/>
                          <a:cs typeface="Arial"/>
                        </a:rPr>
                        <a:t>   </a:t>
                      </a:r>
                      <a:r>
                        <a:rPr lang="ru-RU" sz="9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НЕТ</a:t>
                      </a: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latin typeface="Calibri"/>
                          <a:ea typeface="Malgun Gothic"/>
                          <a:cs typeface="Arial"/>
                        </a:rPr>
                        <a:t>   </a:t>
                      </a:r>
                      <a:r>
                        <a:rPr lang="ru-RU" sz="9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К нам заходил бегемот?</a:t>
                      </a: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latin typeface="Calibri"/>
                          <a:ea typeface="Malgun Gothic"/>
                          <a:cs typeface="Arial"/>
                        </a:rPr>
                        <a:t>  </a:t>
                      </a:r>
                      <a:r>
                        <a:rPr lang="ru-RU" sz="9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НЕТ</a:t>
                      </a: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latin typeface="Calibri"/>
                          <a:ea typeface="Malgun Gothic"/>
                          <a:cs typeface="Arial"/>
                        </a:rPr>
                        <a:t> </a:t>
                      </a:r>
                      <a:r>
                        <a:rPr lang="ru-RU" sz="9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Может быть дом не наш?</a:t>
                      </a: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latin typeface="Calibri"/>
                          <a:ea typeface="Malgun Gothic"/>
                          <a:cs typeface="Arial"/>
                        </a:rPr>
                        <a:t>   </a:t>
                      </a:r>
                      <a:r>
                        <a:rPr lang="ru-RU" sz="9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НАШ</a:t>
                      </a: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51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Может не наш этаж?</a:t>
                      </a: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latin typeface="Calibri"/>
                          <a:ea typeface="Malgun Gothic"/>
                          <a:cs typeface="Arial"/>
                        </a:rPr>
                        <a:t> </a:t>
                      </a:r>
                      <a:r>
                        <a:rPr lang="ru-RU" sz="700" baseline="0" dirty="0">
                          <a:latin typeface="Calibri"/>
                          <a:ea typeface="Malgun Gothic"/>
                          <a:cs typeface="Arial"/>
                        </a:rPr>
                        <a:t>                                   </a:t>
                      </a:r>
                      <a:r>
                        <a:rPr lang="ru-RU" sz="9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НАШ</a:t>
                      </a: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latin typeface="Calibri"/>
                          <a:ea typeface="Malgun Gothic"/>
                          <a:cs typeface="Arial"/>
                        </a:rPr>
                        <a:t>  </a:t>
                      </a:r>
                      <a:r>
                        <a:rPr lang="ru-RU" sz="9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Просто приходил Срёжка,</a:t>
                      </a: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latin typeface="Calibri"/>
                          <a:ea typeface="Malgun Gothic"/>
                          <a:cs typeface="Arial"/>
                        </a:rPr>
                        <a:t>  </a:t>
                      </a:r>
                      <a:r>
                        <a:rPr lang="ru-RU" sz="9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Поиграли мы немножко.</a:t>
                      </a: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latin typeface="Calibri"/>
                          <a:ea typeface="Malgun Gothic"/>
                          <a:cs typeface="Arial"/>
                        </a:rPr>
                        <a:t>  </a:t>
                      </a:r>
                      <a:r>
                        <a:rPr lang="ru-RU" sz="9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Значит это не обвал?</a:t>
                      </a: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77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НЕТ</a:t>
                      </a: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Значит, слон не танцевал?</a:t>
                      </a: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latin typeface="Calibri"/>
                          <a:ea typeface="Malgun Gothic"/>
                          <a:cs typeface="Arial"/>
                        </a:rPr>
                        <a:t>  </a:t>
                      </a:r>
                      <a:r>
                        <a:rPr lang="ru-RU" sz="9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НЕТ</a:t>
                      </a: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latin typeface="Calibri"/>
                          <a:ea typeface="Malgun Gothic"/>
                          <a:cs typeface="Arial"/>
                        </a:rPr>
                        <a:t>  </a:t>
                      </a:r>
                      <a:r>
                        <a:rPr lang="ru-RU" sz="9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Очень рада. Оказалось, я напрасно волновалась</a:t>
                      </a: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3023" name="shape103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2571744"/>
            <a:ext cx="671591" cy="629854"/>
          </a:xfrm>
          <a:prstGeom prst="rect">
            <a:avLst/>
          </a:prstGeom>
          <a:noFill/>
        </p:spPr>
      </p:pic>
      <p:pic>
        <p:nvPicPr>
          <p:cNvPr id="43027" name="shape102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36" y="1428736"/>
            <a:ext cx="738706" cy="623881"/>
          </a:xfrm>
          <a:prstGeom prst="rect">
            <a:avLst/>
          </a:prstGeom>
          <a:noFill/>
        </p:spPr>
      </p:pic>
      <p:pic>
        <p:nvPicPr>
          <p:cNvPr id="43026" name="shape102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0092" y="1357298"/>
            <a:ext cx="699099" cy="714380"/>
          </a:xfrm>
          <a:prstGeom prst="rect">
            <a:avLst/>
          </a:prstGeom>
          <a:noFill/>
        </p:spPr>
      </p:pic>
      <p:pic>
        <p:nvPicPr>
          <p:cNvPr id="43025" name="shape103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0694" y="1357298"/>
            <a:ext cx="1412452" cy="647699"/>
          </a:xfrm>
          <a:prstGeom prst="rect">
            <a:avLst/>
          </a:prstGeom>
          <a:noFill/>
        </p:spPr>
      </p:pic>
      <p:pic>
        <p:nvPicPr>
          <p:cNvPr id="43024" name="shape103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72" y="1285860"/>
            <a:ext cx="696364" cy="647693"/>
          </a:xfrm>
          <a:prstGeom prst="rect">
            <a:avLst/>
          </a:prstGeom>
          <a:noFill/>
        </p:spPr>
      </p:pic>
      <p:pic>
        <p:nvPicPr>
          <p:cNvPr id="43022" name="shape103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299" y="2500307"/>
            <a:ext cx="928694" cy="823918"/>
          </a:xfrm>
          <a:prstGeom prst="rect">
            <a:avLst/>
          </a:prstGeom>
          <a:noFill/>
        </p:spPr>
      </p:pic>
      <p:pic>
        <p:nvPicPr>
          <p:cNvPr id="43020" name="shape103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48" y="2571744"/>
            <a:ext cx="693071" cy="676269"/>
          </a:xfrm>
          <a:prstGeom prst="rect">
            <a:avLst/>
          </a:prstGeom>
          <a:noFill/>
        </p:spPr>
      </p:pic>
      <p:pic>
        <p:nvPicPr>
          <p:cNvPr id="43021" name="shape1036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884" y="2571744"/>
            <a:ext cx="709139" cy="692255"/>
          </a:xfrm>
          <a:prstGeom prst="rect">
            <a:avLst/>
          </a:prstGeom>
          <a:noFill/>
        </p:spPr>
      </p:pic>
      <p:pic>
        <p:nvPicPr>
          <p:cNvPr id="43018" name="shape1037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72" y="2571744"/>
            <a:ext cx="795671" cy="750971"/>
          </a:xfrm>
          <a:prstGeom prst="rect">
            <a:avLst/>
          </a:prstGeom>
          <a:noFill/>
        </p:spPr>
      </p:pic>
      <p:pic>
        <p:nvPicPr>
          <p:cNvPr id="43019" name="shape1039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429250" y="4668838"/>
            <a:ext cx="1695450" cy="1600200"/>
          </a:xfrm>
          <a:prstGeom prst="rect">
            <a:avLst/>
          </a:prstGeom>
          <a:noFill/>
        </p:spPr>
      </p:pic>
      <p:pic>
        <p:nvPicPr>
          <p:cNvPr id="43016" name="shape104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4814" y="3786190"/>
            <a:ext cx="908283" cy="857256"/>
          </a:xfrm>
          <a:prstGeom prst="rect">
            <a:avLst/>
          </a:prstGeom>
          <a:noFill/>
        </p:spPr>
      </p:pic>
      <p:pic>
        <p:nvPicPr>
          <p:cNvPr id="43017" name="shape1041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3786190"/>
            <a:ext cx="860896" cy="785818"/>
          </a:xfrm>
          <a:prstGeom prst="rect">
            <a:avLst/>
          </a:prstGeom>
          <a:noFill/>
        </p:spPr>
      </p:pic>
      <p:pic>
        <p:nvPicPr>
          <p:cNvPr id="43015" name="shape1042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4" y="3786190"/>
            <a:ext cx="793181" cy="899584"/>
          </a:xfrm>
          <a:prstGeom prst="rect">
            <a:avLst/>
          </a:prstGeom>
          <a:noFill/>
        </p:spPr>
      </p:pic>
      <p:pic>
        <p:nvPicPr>
          <p:cNvPr id="43013" name="shape1043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884" y="3786190"/>
            <a:ext cx="1186042" cy="881060"/>
          </a:xfrm>
          <a:prstGeom prst="rect">
            <a:avLst/>
          </a:prstGeom>
          <a:noFill/>
        </p:spPr>
      </p:pic>
      <p:pic>
        <p:nvPicPr>
          <p:cNvPr id="43012" name="shape1044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0958" y="3857628"/>
            <a:ext cx="963729" cy="826806"/>
          </a:xfrm>
          <a:prstGeom prst="rect">
            <a:avLst/>
          </a:prstGeom>
          <a:noFill/>
        </p:spPr>
      </p:pic>
      <p:pic>
        <p:nvPicPr>
          <p:cNvPr id="43011" name="shape1045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5214950"/>
            <a:ext cx="985922" cy="962021"/>
          </a:xfrm>
          <a:prstGeom prst="rect">
            <a:avLst/>
          </a:prstGeom>
          <a:noFill/>
        </p:spPr>
      </p:pic>
      <p:pic>
        <p:nvPicPr>
          <p:cNvPr id="43010" name="shape1046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984" y="5286388"/>
            <a:ext cx="1374731" cy="1204911"/>
          </a:xfrm>
          <a:prstGeom prst="rect">
            <a:avLst/>
          </a:prstGeom>
          <a:noFill/>
        </p:spPr>
      </p:pic>
      <p:pic>
        <p:nvPicPr>
          <p:cNvPr id="43014" name="shape1047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48" y="5286388"/>
            <a:ext cx="951743" cy="928670"/>
          </a:xfrm>
          <a:prstGeom prst="rect">
            <a:avLst/>
          </a:prstGeom>
          <a:noFill/>
        </p:spPr>
      </p:pic>
      <p:pic>
        <p:nvPicPr>
          <p:cNvPr id="43009" name="shape1048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3570" y="5214950"/>
            <a:ext cx="1285875" cy="1333500"/>
          </a:xfrm>
          <a:prstGeom prst="rect">
            <a:avLst/>
          </a:prstGeom>
          <a:noFill/>
        </p:spPr>
      </p:pic>
      <p:sp>
        <p:nvSpPr>
          <p:cNvPr id="43028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030" name="Rectangle 2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3029" name="shape1025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1285860"/>
            <a:ext cx="714380" cy="710735"/>
          </a:xfrm>
          <a:prstGeom prst="rect">
            <a:avLst/>
          </a:prstGeom>
          <a:noFill/>
        </p:spPr>
      </p:pic>
      <p:sp>
        <p:nvSpPr>
          <p:cNvPr id="43031" name="Rectangle 23"/>
          <p:cNvSpPr>
            <a:spLocks noChangeArrowheads="1"/>
          </p:cNvSpPr>
          <p:nvPr/>
        </p:nvSpPr>
        <p:spPr bwMode="auto">
          <a:xfrm>
            <a:off x="0" y="457200"/>
            <a:ext cx="89297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Мнемотаблица</a:t>
            </a:r>
            <a:r>
              <a:rPr kumimoji="0" lang="ru-RU" altLang="ko-KR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Э. Успенский “Разгром”</a:t>
            </a:r>
            <a:endParaRPr kumimoji="0" lang="ru-RU" altLang="ko-KR" sz="280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786874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29.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№10»,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К. </a:t>
            </a:r>
            <a:r>
              <a:rPr lang="ru-RU" sz="1400" dirty="0" err="1">
                <a:latin typeface="Times New Roman"/>
                <a:ea typeface="Times New Roman"/>
                <a:cs typeface="Times New Roman"/>
              </a:rPr>
              <a:t>Кончаловский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 "Самокат»</a:t>
            </a:r>
            <a:endParaRPr lang="ru-RU" sz="1200" dirty="0">
              <a:ea typeface="Times New Roman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latin typeface="Times New Roman"/>
                <a:ea typeface="Times New Roman"/>
                <a:cs typeface="Times New Roman"/>
              </a:rPr>
              <a:t>30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.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№66»,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С.Козлов "Зимняя сказка"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31.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№69», З.Александрова "Ветер на речке"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32.  МБДОУ «Детский сад №93»,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Х.К. Андерсен "Стойкий оловянный солдатик (пер. с датского </a:t>
            </a:r>
            <a:r>
              <a:rPr lang="ru-RU" sz="1400" dirty="0" err="1">
                <a:latin typeface="Times New Roman"/>
                <a:ea typeface="Times New Roman"/>
                <a:cs typeface="Times New Roman"/>
              </a:rPr>
              <a:t>А.Танзен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)«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33.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№101»,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М Исаковский "Вишня»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34.  МБДОУ «Детский сад №12»,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Фет "Чудесная картина»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35.  МБДОУ «Детский сад №55»,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О. </a:t>
            </a:r>
            <a:r>
              <a:rPr lang="ru-RU" sz="1400" dirty="0" err="1">
                <a:latin typeface="Times New Roman"/>
                <a:ea typeface="Times New Roman"/>
                <a:cs typeface="Times New Roman"/>
              </a:rPr>
              <a:t>Высотская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  "Снежный кролик»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/>
                <a:cs typeface="Times New Roman"/>
              </a:rPr>
              <a:t>36.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№49»,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Тютчев "В небе тают облака»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37.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№86»,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Узбекская сказка "Хвастливый заяц»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/>
                <a:cs typeface="Times New Roman"/>
              </a:rPr>
              <a:t>38.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№35»,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Л.Толстой " Бабушка и  внучка»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/>
                <a:cs typeface="Times New Roman"/>
              </a:rPr>
              <a:t>39.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МБОУ СОШ №34,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В. Одоевский "Мороз Иванович»</a:t>
            </a:r>
            <a:endParaRPr lang="ru-RU" sz="1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40.  МБДОУ «Детский сад №58»,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Л.Берг "Рыбка»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/>
                <a:cs typeface="Times New Roman"/>
              </a:rPr>
              <a:t>41.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№8»,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Н.Некрасов " Мороз Воевода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AutoNum type="arabicPeriod" startAt="42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№59»,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В.Осеева "Просто старушка»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AutoNum type="arabicPeriod" startAt="42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№68», 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А. А. Фет </a:t>
            </a:r>
            <a:r>
              <a:rPr lang="ru-RU" sz="1400" dirty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 поёт глаза </a:t>
            </a:r>
            <a:r>
              <a:rPr lang="ru-RU" sz="1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прищуря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...</a:t>
            </a:r>
            <a:r>
              <a:rPr lang="ru-RU" sz="1400" dirty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AutoNum type="arabicPeriod" startAt="42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№73»,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Сказка "Пёрышке в подушке"</a:t>
            </a:r>
            <a:endParaRPr lang="ru-RU" sz="1400" dirty="0">
              <a:ea typeface="Calibri" pitchFamily="34" charset="0"/>
              <a:cs typeface="Times New Roman" pitchFamily="18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AutoNum type="arabicPeriod" startAt="32"/>
            </a:pPr>
            <a:endParaRPr lang="ru-RU" sz="1400" dirty="0">
              <a:latin typeface="Times New Roman"/>
              <a:ea typeface="Times New Roman"/>
              <a:cs typeface="Times New Roman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AutoNum type="arabicPeriod" startAt="32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№19»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Н.Носов «Метро»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Борисова Елена Сергеевна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0034" y="1428736"/>
          <a:ext cx="8429684" cy="4071966"/>
        </p:xfrm>
        <a:graphic>
          <a:graphicData uri="http://schemas.openxmlformats.org/drawingml/2006/table">
            <a:tbl>
              <a:tblPr/>
              <a:tblGrid>
                <a:gridCol w="1659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6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7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21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41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71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6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39935" marR="39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35" marR="39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35" marR="39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6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39935" marR="39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39935" marR="39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35" marR="39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35" marR="39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35" marR="39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35" marR="39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35" marR="39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6088" name="Рисунок 6" descr="https://knigamir.com/upload/iblock/97b/97ba78ad15e00480e606177d6b051c6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1714489"/>
            <a:ext cx="1428760" cy="1326706"/>
          </a:xfrm>
          <a:prstGeom prst="rect">
            <a:avLst/>
          </a:prstGeom>
          <a:noFill/>
        </p:spPr>
      </p:pic>
      <p:pic>
        <p:nvPicPr>
          <p:cNvPr id="46087" name="Рисунок 5" descr="Мальчики на эскалаторе метро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546" y="1714488"/>
            <a:ext cx="1643074" cy="1365796"/>
          </a:xfrm>
          <a:prstGeom prst="rect">
            <a:avLst/>
          </a:prstGeom>
          <a:noFill/>
        </p:spPr>
      </p:pic>
      <p:pic>
        <p:nvPicPr>
          <p:cNvPr id="46086" name="Рисунок 7" descr="Мальчики катаются на эскалаторе в метро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496" y="1714488"/>
            <a:ext cx="1603430" cy="1357322"/>
          </a:xfrm>
          <a:prstGeom prst="rect">
            <a:avLst/>
          </a:prstGeom>
          <a:noFill/>
        </p:spPr>
      </p:pic>
      <p:pic>
        <p:nvPicPr>
          <p:cNvPr id="46085" name="Рисунок 13" descr="https://orenburgkniga.ru/wp-content/uploads/1/a/a/1aadc9dd265d8a4279cd448525edfeff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8" y="1785926"/>
            <a:ext cx="1571636" cy="1285884"/>
          </a:xfrm>
          <a:prstGeom prst="rect">
            <a:avLst/>
          </a:prstGeom>
          <a:noFill/>
        </p:spPr>
      </p:pic>
      <p:pic>
        <p:nvPicPr>
          <p:cNvPr id="46084" name="Рисунок 15" descr="Мальчики встретили маму на эскалаторе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20" y="1714488"/>
            <a:ext cx="1428728" cy="1327234"/>
          </a:xfrm>
          <a:prstGeom prst="rect">
            <a:avLst/>
          </a:prstGeom>
          <a:noFill/>
        </p:spPr>
      </p:pic>
      <p:pic>
        <p:nvPicPr>
          <p:cNvPr id="46083" name="Рисунок 18" descr="Эскалатор метро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3714752"/>
            <a:ext cx="1500198" cy="1277396"/>
          </a:xfrm>
          <a:prstGeom prst="rect">
            <a:avLst/>
          </a:prstGeom>
          <a:noFill/>
        </p:spPr>
      </p:pic>
      <p:pic>
        <p:nvPicPr>
          <p:cNvPr id="46082" name="Рисунок 21" descr="Мальчики, мам и тетя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7422" y="3714752"/>
            <a:ext cx="1447730" cy="1214446"/>
          </a:xfrm>
          <a:prstGeom prst="rect">
            <a:avLst/>
          </a:prstGeom>
          <a:noFill/>
        </p:spPr>
      </p:pic>
      <p:pic>
        <p:nvPicPr>
          <p:cNvPr id="46081" name="Рисунок 27" descr="Мальчики и мам идут домой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1934" y="3786190"/>
            <a:ext cx="1500198" cy="114300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00034" y="428604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ko-KR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ko-KR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Мнемотаблица</a:t>
            </a:r>
            <a:r>
              <a:rPr lang="ru-RU" altLang="ko-KR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Н.Носов “Метро”</a:t>
            </a:r>
            <a:endParaRPr lang="ru-RU" altLang="ko-KR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8288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№44»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П.Воронько "Лучше нет родного края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Полукеева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Елена Евгеньевна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9-74.userapi.com/impg/y_keJMDUpVU-gdC9IRcPbP1soVNk8PzoHEBrUA/cgaTJ0YTvaY.jpg?size=810x1080&amp;quality=95&amp;sign=438b09d5312678df5effc246968825d5&amp;type=album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7422" y="785794"/>
            <a:ext cx="450059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28596" y="214291"/>
            <a:ext cx="857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Мнемотаблица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П.Воронько "Лучше нет родного края</a:t>
            </a: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1428728" y="1714488"/>
            <a:ext cx="642942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0" i="0" u="none" strike="noStrike" cap="none" normalizeH="0" baseline="0" dirty="0">
              <a:ln>
                <a:noFill/>
              </a:ln>
              <a:solidFill>
                <a:srgbClr val="31849B"/>
              </a:solidFill>
              <a:effectLst/>
              <a:latin typeface="Helvetica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600" dirty="0">
              <a:solidFill>
                <a:srgbClr val="31849B"/>
              </a:solidFill>
              <a:latin typeface="Helvetica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0" i="0" u="none" strike="noStrike" cap="none" normalizeH="0" baseline="0" dirty="0">
              <a:ln>
                <a:noFill/>
              </a:ln>
              <a:solidFill>
                <a:srgbClr val="31849B"/>
              </a:solidFill>
              <a:effectLst/>
              <a:latin typeface="Helvetica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600" dirty="0">
              <a:solidFill>
                <a:srgbClr val="31849B"/>
              </a:solidFill>
              <a:latin typeface="Helvetica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0" i="0" u="none" strike="noStrike" cap="none" normalizeH="0" baseline="0" dirty="0">
              <a:ln>
                <a:noFill/>
              </a:ln>
              <a:solidFill>
                <a:srgbClr val="31849B"/>
              </a:solidFill>
              <a:effectLst/>
              <a:latin typeface="Helvetica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600" dirty="0">
              <a:solidFill>
                <a:srgbClr val="31849B"/>
              </a:solidFill>
              <a:latin typeface="Helvetica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0" i="0" u="none" strike="noStrike" cap="none" normalizeH="0" baseline="0" dirty="0">
              <a:ln>
                <a:noFill/>
              </a:ln>
              <a:solidFill>
                <a:srgbClr val="31849B"/>
              </a:solidFill>
              <a:effectLst/>
              <a:latin typeface="Helvetica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5984" y="2000240"/>
            <a:ext cx="45720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№18»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Ф.Тютчев  «В небе тают облака»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Заворина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Е.А.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2845" y="417841"/>
          <a:ext cx="8572560" cy="6310909"/>
        </p:xfrm>
        <a:graphic>
          <a:graphicData uri="http://schemas.openxmlformats.org/drawingml/2006/table">
            <a:tbl>
              <a:tblPr/>
              <a:tblGrid>
                <a:gridCol w="2856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6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8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955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 небе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тают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облака,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556"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И, лучистая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 зное,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0B05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55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 искрах 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катится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 река,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7467">
                <a:tc gridSpan="3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Словно</a:t>
                      </a:r>
                      <a:r>
                        <a:rPr lang="ru-RU" sz="1100" baseline="0" dirty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зеркало стальное…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55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Час от часу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 жар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сильней,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7467">
                <a:tc gridSpan="3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Тень  ушла</a:t>
                      </a:r>
                      <a:r>
                        <a:rPr lang="ru-RU" sz="1100" baseline="0" dirty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 немым дубровам,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9556">
                <a:tc gridSpan="3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 с белеющих </a:t>
                      </a: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полей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B05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955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Веет 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 запахом медовым.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955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Чудный день!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Пройдут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века —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955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Так же будут, 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 в вечном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строе,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99804">
                <a:tc gridSpan="3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Течь 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 искриться 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Река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06117">
                <a:tc gridSpan="3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 поля</a:t>
                      </a:r>
                      <a:r>
                        <a:rPr lang="ru-RU" sz="1100" baseline="0" dirty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дышать</a:t>
                      </a:r>
                      <a:r>
                        <a:rPr lang="ru-RU" sz="1100" baseline="0" dirty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 зное.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3" name="Рисунок 2" descr="C:\Users\Admin\Desktop\Новая папка (2)\1612726302_29-p-yarko-goluboi-fon-neba-33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500042"/>
            <a:ext cx="42862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Новая папка (2)\5858 тая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40" y="500042"/>
            <a:ext cx="71438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Новая папка (2)\Sky_Clouds_Rays_of_light_470197 луч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0760" y="428604"/>
            <a:ext cx="42862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Новая папка (2)\1613689720_60-p-fon-dlya-prezentatsii-kuban-67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24" y="928670"/>
            <a:ext cx="2786082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Новая папка (2)\bengalskiy-ogon-iskry искры.jp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428736"/>
            <a:ext cx="57150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Новая папка (2)\risunok-uolobok-na-dorozhke.jpg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16" y="1428736"/>
            <a:ext cx="714380" cy="42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Новая папка (2)\1641147640_2-papik-pro-p-risunok-reki-detskii-2.jpg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198" y="1428736"/>
            <a:ext cx="1000132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\Desktop\Новая папка (2)\bp зеркало стальное.jpeg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802" y="1928802"/>
            <a:ext cx="278608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Admin\Desktop\Новая папка (2)\931844f2cf2bc75600a13ab0c21ba288aa.jpg"/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2500306"/>
            <a:ext cx="1143008" cy="357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Admin\Desktop\Новая папка (2)\fire-flame-wick.jpg"/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3306" y="2500306"/>
            <a:ext cx="1071570" cy="474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Admin\Desktop\Новая папка (2)\depositphotos_132237090-stock-illustration-strongman-circus-cartoon.jpg"/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198" y="2571744"/>
            <a:ext cx="1000132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Admin\Desktop\Новая папка (2)\1644006758_6-pibig-info-p-ten-ot-dereva-priroda-krasivo-foto-8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428860" y="3071810"/>
            <a:ext cx="307183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Admin\Desktop\Новая папка (2)\1331.jpg"/>
          <p:cNvPicPr/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984" y="3714752"/>
            <a:ext cx="3643338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Admin\Desktop\Новая папка (2)\1641248245_1-adonius-club-p-aromat-tsvetov-1.jpg"/>
          <p:cNvPicPr/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38" y="4071942"/>
            <a:ext cx="71438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Admin\Desktop\Новая папка (2)\myod-sladkoe-eda-syzr.jp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357686" y="4214818"/>
            <a:ext cx="2286016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Admin\Desktop\Новая папка (2)\49543fbd400a4d36206080c261831fea-1.jpg"/>
          <p:cNvPicPr/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38" y="4572008"/>
            <a:ext cx="595309" cy="32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Admin\Desktop\Новая папка (2)\5423.jpg"/>
          <p:cNvPicPr/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16" y="4572008"/>
            <a:ext cx="979003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Admin\Desktop\Новая папка (2)\162283_original.jpg"/>
          <p:cNvPicPr/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198" y="4572008"/>
            <a:ext cx="1071571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Users\Admin\Desktop\Новая папка (2)\afe0dd30-c85d-4070-ad97-1689a3b19250.jpg"/>
          <p:cNvPicPr/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976" y="5072074"/>
            <a:ext cx="35719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свободно военные, военный парад, Dxeda дель Ejxe9rcito прозрачное изображен..."/>
          <p:cNvPicPr/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9190" y="5072074"/>
            <a:ext cx="164782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река, камень, Чисто, Идиллический, поток, Лед, течь, Всплеск, Быстрый, Капа..."/>
          <p:cNvPicPr/>
          <p:nvPr/>
        </p:nvPicPr>
        <p:blipFill>
          <a:blip r:embed="rId22" cstate="print"/>
          <a:srcRect/>
          <a:stretch>
            <a:fillRect/>
          </a:stretch>
        </p:blipFill>
        <p:spPr bwMode="auto">
          <a:xfrm flipV="1">
            <a:off x="2643174" y="5572140"/>
            <a:ext cx="307183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https://static.vecteezy.com/system/resources/previews/000/359/920/original/vector-landscape-illustration.jpg"/>
          <p:cNvPicPr/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40" y="6143644"/>
            <a:ext cx="2471733" cy="5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285720" y="0"/>
            <a:ext cx="87154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Мнемотаблица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Ф.Тютчев  «В небе тают облака»</a:t>
            </a: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2714620"/>
            <a:ext cx="7429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№13»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Сказка «Лисичкой со скалочкой»»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Першикова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Светлана Павловна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14283" y="1500173"/>
          <a:ext cx="8643996" cy="5143536"/>
        </p:xfrm>
        <a:graphic>
          <a:graphicData uri="http://schemas.openxmlformats.org/drawingml/2006/table">
            <a:tbl>
              <a:tblPr/>
              <a:tblGrid>
                <a:gridCol w="2881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1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17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145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2233" name="Рисунок 11" descr="11-22-1399x204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46623" y="1928802"/>
            <a:ext cx="1425078" cy="1071570"/>
          </a:xfrm>
          <a:prstGeom prst="rect">
            <a:avLst/>
          </a:prstGeom>
          <a:noFill/>
        </p:spPr>
      </p:pic>
      <p:pic>
        <p:nvPicPr>
          <p:cNvPr id="52232" name="Рисунок 9" descr="33868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31190" flipH="1">
            <a:off x="3888679" y="1509620"/>
            <a:ext cx="979488" cy="1793652"/>
          </a:xfrm>
          <a:prstGeom prst="rect">
            <a:avLst/>
          </a:prstGeom>
          <a:noFill/>
        </p:spPr>
      </p:pic>
      <p:pic>
        <p:nvPicPr>
          <p:cNvPr id="52231" name="Рисунок 1" descr="moi-raskraski-izba-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264" y="1785926"/>
            <a:ext cx="1619243" cy="1289506"/>
          </a:xfrm>
          <a:prstGeom prst="rect">
            <a:avLst/>
          </a:prstGeom>
          <a:noFill/>
        </p:spPr>
      </p:pic>
      <p:pic>
        <p:nvPicPr>
          <p:cNvPr id="52230" name="Рисунок 5" descr="gus-x-204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38" y="3571875"/>
            <a:ext cx="1738313" cy="1033055"/>
          </a:xfrm>
          <a:prstGeom prst="rect">
            <a:avLst/>
          </a:prstGeom>
          <a:noFill/>
        </p:spPr>
      </p:pic>
      <p:pic>
        <p:nvPicPr>
          <p:cNvPr id="52229" name="Рисунок 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3103" y="3429001"/>
            <a:ext cx="1982826" cy="1071570"/>
          </a:xfrm>
          <a:prstGeom prst="rect">
            <a:avLst/>
          </a:prstGeom>
          <a:noFill/>
        </p:spPr>
      </p:pic>
      <p:pic>
        <p:nvPicPr>
          <p:cNvPr id="52228" name="Рисунок 1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40" y="3571876"/>
            <a:ext cx="1276347" cy="1069565"/>
          </a:xfrm>
          <a:prstGeom prst="rect">
            <a:avLst/>
          </a:prstGeom>
          <a:noFill/>
        </p:spPr>
      </p:pic>
      <p:pic>
        <p:nvPicPr>
          <p:cNvPr id="52227" name="Рисунок 1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6707" y="5214950"/>
            <a:ext cx="1034520" cy="1214437"/>
          </a:xfrm>
          <a:prstGeom prst="rect">
            <a:avLst/>
          </a:prstGeom>
          <a:noFill/>
        </p:spPr>
      </p:pic>
      <p:pic>
        <p:nvPicPr>
          <p:cNvPr id="52226" name="Рисунок 15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58" y="5000636"/>
            <a:ext cx="1157286" cy="1494828"/>
          </a:xfrm>
          <a:prstGeom prst="rect">
            <a:avLst/>
          </a:prstGeom>
          <a:noFill/>
        </p:spPr>
      </p:pic>
      <p:pic>
        <p:nvPicPr>
          <p:cNvPr id="52225" name="Рисунок 16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3702" y="5072074"/>
            <a:ext cx="1109660" cy="1361855"/>
          </a:xfrm>
          <a:prstGeom prst="rect">
            <a:avLst/>
          </a:prstGeom>
          <a:noFill/>
        </p:spPr>
      </p:pic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0" y="0"/>
            <a:ext cx="892971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u="none" strike="noStrike" cap="none" normalizeH="0" baseline="0" dirty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МНЕМОТАБЛИЦА К СКАЗКЕ «ЛИСИЧКА СО СКАЛОЧКОЙ»</a:t>
            </a:r>
            <a:endParaRPr kumimoji="0" lang="ru-RU" sz="320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8662" y="2500306"/>
            <a:ext cx="77153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№75»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Литовская сказка «Почему кот моется после еды»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Шестакова Ирина Ивановна</a:t>
            </a:r>
            <a:endParaRPr lang="ru-RU" sz="16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85720" y="1071546"/>
          <a:ext cx="8572560" cy="5500728"/>
        </p:xfrm>
        <a:graphic>
          <a:graphicData uri="http://schemas.openxmlformats.org/drawingml/2006/table">
            <a:tbl>
              <a:tblPr/>
              <a:tblGrid>
                <a:gridCol w="1423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3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38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32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38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45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75182">
                <a:tc>
                  <a:txBody>
                    <a:bodyPr/>
                    <a:lstStyle/>
                    <a:p>
                      <a:pPr marL="0" marR="0" indent="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solidFill>
                          <a:srgbClr val="00B0F0"/>
                        </a:solidFill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5182"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5182"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5182"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4314" name="Рисунок 3" descr="Собирать пазлы онлайн - Деревенский двор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56" y="1214422"/>
            <a:ext cx="1053603" cy="1003143"/>
          </a:xfrm>
          <a:prstGeom prst="rect">
            <a:avLst/>
          </a:prstGeom>
          <a:noFill/>
        </p:spPr>
      </p:pic>
      <p:pic>
        <p:nvPicPr>
          <p:cNvPr id="54306" name="Рисунок 15" descr="Писатель и художник Евгений Чарушин: рекомендательный список литературы -  МБКПУ Печенгское межпоселенческое библиотечное объединение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20" y="1142984"/>
            <a:ext cx="1428760" cy="1285884"/>
          </a:xfrm>
          <a:prstGeom prst="rect">
            <a:avLst/>
          </a:prstGeom>
          <a:noFill/>
        </p:spPr>
      </p:pic>
      <p:pic>
        <p:nvPicPr>
          <p:cNvPr id="54305" name="Рисунок 16" descr="Foto de Asas De Pássaros Isolados No Branco e mais fotos de stock de  Anatomia - Anatomia, Animal, Anjo - iStock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9" y="2714621"/>
            <a:ext cx="1285884" cy="1000132"/>
          </a:xfrm>
          <a:prstGeom prst="rect">
            <a:avLst/>
          </a:prstGeom>
          <a:noFill/>
        </p:spPr>
      </p:pic>
      <p:pic>
        <p:nvPicPr>
          <p:cNvPr id="54304" name="Рисунок 17" descr="Детский рисунок мой завтрак - 76 фото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678" y="4000504"/>
            <a:ext cx="1239611" cy="1071570"/>
          </a:xfrm>
          <a:prstGeom prst="rect">
            <a:avLst/>
          </a:prstGeom>
          <a:noFill/>
        </p:spPr>
      </p:pic>
      <p:pic>
        <p:nvPicPr>
          <p:cNvPr id="54303" name="Рисунок 18" descr="Птица воробья иллюстрация штока. иллюстрации насчитывающей пер - 8369040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43345">
            <a:off x="3287672" y="2577813"/>
            <a:ext cx="1091420" cy="1080321"/>
          </a:xfrm>
          <a:prstGeom prst="rect">
            <a:avLst/>
          </a:prstGeom>
          <a:noFill/>
        </p:spPr>
      </p:pic>
      <p:pic>
        <p:nvPicPr>
          <p:cNvPr id="54313" name="Рисунок 2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33665">
            <a:off x="4589269" y="2498286"/>
            <a:ext cx="962758" cy="1385976"/>
          </a:xfrm>
          <a:prstGeom prst="rect">
            <a:avLst/>
          </a:prstGeom>
          <a:noFill/>
        </p:spPr>
      </p:pic>
      <p:pic>
        <p:nvPicPr>
          <p:cNvPr id="54302" name="Рисунок 21" descr="Птица воробья иллюстрация штока. иллюстрации насчитывающей пер - 83690409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9190" y="2857496"/>
            <a:ext cx="494801" cy="500065"/>
          </a:xfrm>
          <a:prstGeom prst="rect">
            <a:avLst/>
          </a:prstGeom>
          <a:noFill/>
        </p:spPr>
      </p:pic>
      <p:pic>
        <p:nvPicPr>
          <p:cNvPr id="54301" name="Рисунок 22" descr="Певчие птицы - Полевой воробей Passer montanus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198" y="2786058"/>
            <a:ext cx="1285884" cy="638239"/>
          </a:xfrm>
          <a:prstGeom prst="rect">
            <a:avLst/>
          </a:prstGeom>
          <a:noFill/>
        </p:spPr>
      </p:pic>
      <p:pic>
        <p:nvPicPr>
          <p:cNvPr id="54299" name="Рисунок 23" descr="Котику стыдно (63 фото)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20" y="2500306"/>
            <a:ext cx="988177" cy="1357322"/>
          </a:xfrm>
          <a:prstGeom prst="rect">
            <a:avLst/>
          </a:prstGeom>
          <a:noFill/>
        </p:spPr>
      </p:pic>
      <p:pic>
        <p:nvPicPr>
          <p:cNvPr id="54300" name="Рисунок 25" descr="Птица воробья иллюстрация штока. иллюстрации насчитывающей пер - 83690409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9586" y="2928934"/>
            <a:ext cx="1035050" cy="928694"/>
          </a:xfrm>
          <a:prstGeom prst="rect">
            <a:avLst/>
          </a:prstGeom>
          <a:noFill/>
        </p:spPr>
      </p:pic>
      <p:pic>
        <p:nvPicPr>
          <p:cNvPr id="54293" name="Рисунок 31" descr="Креативные капли воды прозрачный материал изображение_Фото номер  400809719_PSD Формат изображения_ru.lovepik.com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9586" y="2500306"/>
            <a:ext cx="103188" cy="141287"/>
          </a:xfrm>
          <a:prstGeom prst="rect">
            <a:avLst/>
          </a:prstGeom>
          <a:noFill/>
        </p:spPr>
      </p:pic>
      <p:pic>
        <p:nvPicPr>
          <p:cNvPr id="54289" name="Рисунок 35" descr="Креативные капли воды прозрачный материал изображение_Фото номер  400809719_PSD Формат изображения_ru.lovepik.com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76300" y="1508125"/>
            <a:ext cx="79375" cy="109538"/>
          </a:xfrm>
          <a:prstGeom prst="rect">
            <a:avLst/>
          </a:prstGeom>
          <a:noFill/>
        </p:spPr>
      </p:pic>
      <p:pic>
        <p:nvPicPr>
          <p:cNvPr id="54290" name="Рисунок 36" descr="Правила ухода за лицом для мужчин: средства, основные проблемы.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480" y="3857628"/>
            <a:ext cx="1181313" cy="785818"/>
          </a:xfrm>
          <a:prstGeom prst="rect">
            <a:avLst/>
          </a:prstGeom>
          <a:noFill/>
        </p:spPr>
      </p:pic>
      <p:pic>
        <p:nvPicPr>
          <p:cNvPr id="54291" name="Рисунок 37" descr="Какими средствами и как правильно умывать лицо утром?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9090" y="4643446"/>
            <a:ext cx="798429" cy="530223"/>
          </a:xfrm>
          <a:prstGeom prst="rect">
            <a:avLst/>
          </a:prstGeom>
          <a:noFill/>
        </p:spPr>
      </p:pic>
      <p:pic>
        <p:nvPicPr>
          <p:cNvPr id="54288" name="Рисунок 38" descr="Детский рисунок мой завтрак - 76 фото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198" y="5286388"/>
            <a:ext cx="1285883" cy="1111569"/>
          </a:xfrm>
          <a:prstGeom prst="rect">
            <a:avLst/>
          </a:prstGeom>
          <a:noFill/>
        </p:spPr>
      </p:pic>
      <p:pic>
        <p:nvPicPr>
          <p:cNvPr id="54286" name="Рисунок 39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4" y="3897037"/>
            <a:ext cx="1071569" cy="1246475"/>
          </a:xfrm>
          <a:prstGeom prst="rect">
            <a:avLst/>
          </a:prstGeom>
          <a:noFill/>
        </p:spPr>
      </p:pic>
      <p:pic>
        <p:nvPicPr>
          <p:cNvPr id="54287" name="Рисунок 40" descr="Воробей, птица, рисунок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8" y="4786322"/>
            <a:ext cx="630056" cy="428629"/>
          </a:xfrm>
          <a:prstGeom prst="rect">
            <a:avLst/>
          </a:prstGeom>
          <a:noFill/>
        </p:spPr>
      </p:pic>
      <p:pic>
        <p:nvPicPr>
          <p:cNvPr id="54283" name="Рисунок 41" descr="Воробей, птица, рисунок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8" y="3987221"/>
            <a:ext cx="857256" cy="583194"/>
          </a:xfrm>
          <a:prstGeom prst="rect">
            <a:avLst/>
          </a:prstGeom>
          <a:noFill/>
        </p:spPr>
      </p:pic>
      <p:sp>
        <p:nvSpPr>
          <p:cNvPr id="54285" name="Прямая соединительная линия 43"/>
          <p:cNvSpPr>
            <a:spLocks noChangeShapeType="1"/>
          </p:cNvSpPr>
          <p:nvPr/>
        </p:nvSpPr>
        <p:spPr bwMode="auto">
          <a:xfrm flipV="1">
            <a:off x="6215074" y="4357694"/>
            <a:ext cx="714380" cy="45561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4284" name="Рисунок 42" descr="Download Крыла птицы изолированные на белизне Стоковое Изображение -  изображение насчитывающей бело, средний: 72794313 | Рисунок птиц, Крылья  птицы, Крылья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92456">
            <a:off x="7256489" y="4170782"/>
            <a:ext cx="1508223" cy="697438"/>
          </a:xfrm>
          <a:prstGeom prst="rect">
            <a:avLst/>
          </a:prstGeom>
          <a:noFill/>
        </p:spPr>
      </p:pic>
      <p:pic>
        <p:nvPicPr>
          <p:cNvPr id="54297" name="Рисунок 44" descr="Картинка воробей для детей | Картинки Detki.today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746669" flipH="1">
            <a:off x="676056" y="5342277"/>
            <a:ext cx="773810" cy="1035232"/>
          </a:xfrm>
          <a:prstGeom prst="rect">
            <a:avLst/>
          </a:prstGeom>
          <a:noFill/>
        </p:spPr>
      </p:pic>
      <p:pic>
        <p:nvPicPr>
          <p:cNvPr id="54282" name="Рисунок 45" descr="Вредный Кот Фото"/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918" y="5429264"/>
            <a:ext cx="1240612" cy="928694"/>
          </a:xfrm>
          <a:prstGeom prst="rect">
            <a:avLst/>
          </a:prstGeom>
          <a:noFill/>
        </p:spPr>
      </p:pic>
      <p:pic>
        <p:nvPicPr>
          <p:cNvPr id="54280" name="Рисунок 47" descr="Санаторий-профилакторий «Юбилейный» – Лечение и отдых в удовольствие! -  Обзор программы &quot;Деловые люди&quot;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1" y="5429264"/>
            <a:ext cx="1357322" cy="904433"/>
          </a:xfrm>
          <a:prstGeom prst="rect">
            <a:avLst/>
          </a:prstGeom>
          <a:noFill/>
        </p:spPr>
      </p:pic>
      <p:pic>
        <p:nvPicPr>
          <p:cNvPr id="54279" name="Рисунок 48" descr="Детский рисунок мой завтрак - 76 фото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56" y="2571744"/>
            <a:ext cx="1239612" cy="1071570"/>
          </a:xfrm>
          <a:prstGeom prst="rect">
            <a:avLst/>
          </a:prstGeom>
          <a:noFill/>
        </p:spPr>
      </p:pic>
      <p:pic>
        <p:nvPicPr>
          <p:cNvPr id="54275" name="Рисунок 50" descr="Креативные капли воды прозрачный материал изображение_Фото номер  400809719_PSD Формат изображения_ru.lovepik.com"/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3702" y="5715016"/>
            <a:ext cx="168275" cy="230187"/>
          </a:xfrm>
          <a:prstGeom prst="rect">
            <a:avLst/>
          </a:prstGeom>
          <a:noFill/>
        </p:spPr>
      </p:pic>
      <p:pic>
        <p:nvPicPr>
          <p:cNvPr id="54273" name="Рисунок 51" descr="обои для рабочего стола: Кот умывается под краном"/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4000504"/>
            <a:ext cx="1173122" cy="1000132"/>
          </a:xfrm>
          <a:prstGeom prst="rect">
            <a:avLst/>
          </a:prstGeom>
          <a:noFill/>
        </p:spPr>
      </p:pic>
      <p:pic>
        <p:nvPicPr>
          <p:cNvPr id="54298" name="Рисунок 54"/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9075" y="5456238"/>
            <a:ext cx="103188" cy="139700"/>
          </a:xfrm>
          <a:prstGeom prst="rect">
            <a:avLst/>
          </a:prstGeom>
          <a:noFill/>
        </p:spPr>
      </p:pic>
      <p:pic>
        <p:nvPicPr>
          <p:cNvPr id="54277" name="Рисунок 56" descr="Креативные капли воды прозрачный материал изображение_Фото номер  400809719_PSD Формат изображения_ru.lovepik.com"/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36" y="4714884"/>
            <a:ext cx="103187" cy="139700"/>
          </a:xfrm>
          <a:prstGeom prst="rect">
            <a:avLst/>
          </a:prstGeom>
          <a:noFill/>
        </p:spPr>
      </p:pic>
      <p:pic>
        <p:nvPicPr>
          <p:cNvPr id="54281" name="Рисунок 57" descr="Смайлик говоря нет с его пальцем Иллюстрация вектора - иллюстрации  насчитывающей характер, заносчивая: 38348413"/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17" y="5357827"/>
            <a:ext cx="1117952" cy="1000132"/>
          </a:xfrm>
          <a:prstGeom prst="rect">
            <a:avLst/>
          </a:prstGeom>
          <a:noFill/>
        </p:spPr>
      </p:pic>
      <p:pic>
        <p:nvPicPr>
          <p:cNvPr id="48" name="Рисунок 51" descr="обои для рабочего стола: Кот умывается под краном"/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0958" y="5429264"/>
            <a:ext cx="1173122" cy="1000132"/>
          </a:xfrm>
          <a:prstGeom prst="rect">
            <a:avLst/>
          </a:prstGeom>
          <a:noFill/>
        </p:spPr>
      </p:pic>
      <p:pic>
        <p:nvPicPr>
          <p:cNvPr id="49" name="Рисунок 48" descr="Кот подглядывает - 57 фото: смотреть онлайн"/>
          <p:cNvPicPr/>
          <p:nvPr/>
        </p:nvPicPr>
        <p:blipFill rotWithShape="1"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98165" l="0" r="89796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000760" y="1071546"/>
            <a:ext cx="1428760" cy="13573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Рисунок 49" descr="Трава на прозрачном фоне - Трава - Картинки PNG - Галерейка"/>
          <p:cNvPicPr/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5" y="1071546"/>
            <a:ext cx="1143009" cy="714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50" descr="Зернышко рисунок - 58 фото"/>
          <p:cNvPicPr/>
          <p:nvPr/>
        </p:nvPicPr>
        <p:blipFill rotWithShape="1"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6314" y="1928802"/>
            <a:ext cx="428628" cy="2143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2" name="Рисунок 51" descr="Зернышко рисунок - 58 фото"/>
          <p:cNvPicPr/>
          <p:nvPr/>
        </p:nvPicPr>
        <p:blipFill rotWithShape="1"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86380" y="1928802"/>
            <a:ext cx="428628" cy="2143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Рисунок 52" descr="Воробей, птица, рисунок"/>
          <p:cNvPicPr/>
          <p:nvPr/>
        </p:nvPicPr>
        <p:blipFill rotWithShape="1">
          <a:blip r:embed="rId33" cstate="screen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41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143240" y="1142984"/>
            <a:ext cx="1272842" cy="1000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Рисунок 53" descr="Зернышки, а также немного о том, как у меня рождаются новые вещи. | Журнал  Ярмарки Мастеров"/>
          <p:cNvPicPr/>
          <p:nvPr/>
        </p:nvPicPr>
        <p:blipFill rotWithShape="1"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14744" y="2071678"/>
            <a:ext cx="817367" cy="3444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5" name="Рисунок 54" descr="Картинка воробей для детей | Картинки Detki.today"/>
          <p:cNvPicPr/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241" b="100000" l="0" r="98584">
                        <a14:foregroundMark x1="45892" y1="57320" x2="40227" y2="6153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71472" y="1214422"/>
            <a:ext cx="822800" cy="1210877"/>
          </a:xfrm>
          <a:prstGeom prst="rect">
            <a:avLst/>
          </a:prstGeom>
          <a:noFill/>
          <a:ln>
            <a:noFill/>
          </a:ln>
        </p:spPr>
      </p:pic>
      <p:sp>
        <p:nvSpPr>
          <p:cNvPr id="54318" name="Rectangle 46"/>
          <p:cNvSpPr>
            <a:spLocks noChangeArrowheads="1"/>
          </p:cNvSpPr>
          <p:nvPr/>
        </p:nvSpPr>
        <p:spPr bwMode="auto">
          <a:xfrm>
            <a:off x="0" y="428604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Мнемотаблица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</a:t>
            </a:r>
            <a:r>
              <a:rPr kumimoji="0" lang="ru-RU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итовская сказка «Почему кот моется после еды»</a:t>
            </a:r>
            <a:endParaRPr kumimoji="0" lang="ru-RU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28737"/>
            <a:ext cx="7772400" cy="2171714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МБДОУ «Детский сад №65»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Венгерская сказка «Два жадных медвежонка»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Воспитатель: Лебедева Светлана Юрьевна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4348" y="2143116"/>
            <a:ext cx="80010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№82»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Инбер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«Сороконожка»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Пельменева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Александра Николаевна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admin\Desktop\мнемотаблицы\202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1142984"/>
            <a:ext cx="8393821" cy="561015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142852"/>
            <a:ext cx="8429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Мнемотаблица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Инбер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«Сороконожка»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72" y="2428868"/>
            <a:ext cx="8358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№54»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Г. </a:t>
            </a:r>
            <a:r>
              <a:rPr lang="ru-RU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Скребицкий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«Мать и кормилица»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 err="1">
                <a:latin typeface="Times New Roman"/>
                <a:cs typeface="Times New Roman"/>
              </a:rPr>
              <a:t>Саргина</a:t>
            </a:r>
            <a:r>
              <a:rPr lang="ru-RU" dirty="0">
                <a:latin typeface="Times New Roman"/>
                <a:cs typeface="Times New Roman"/>
              </a:rPr>
              <a:t> Татьяна Владимировна</a:t>
            </a: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595437" y="1672907"/>
          <a:ext cx="5953125" cy="3512185"/>
        </p:xfrm>
        <a:graphic>
          <a:graphicData uri="http://schemas.openxmlformats.org/drawingml/2006/table">
            <a:tbl>
              <a:tblPr/>
              <a:tblGrid>
                <a:gridCol w="1526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96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72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840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8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1643042" y="1714488"/>
            <a:ext cx="1500198" cy="1931163"/>
          </a:xfrm>
          <a:prstGeom prst="rect">
            <a:avLst/>
          </a:prstGeom>
          <a:noFill/>
          <a:scene3d>
            <a:camera prst="orthographicFront">
              <a:rot lat="0" lon="0" rev="10799999"/>
            </a:camera>
            <a:lightRig rig="threePt" dir="t"/>
          </a:scene3d>
        </p:spPr>
      </p:pic>
      <p:pic>
        <p:nvPicPr>
          <p:cNvPr id="5" name="Рисунок 4" descr="https://phonoteka.org/uploads/posts/2021-04/1617833200_48-p-fon-multyashnii-les-4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3143240" y="1714485"/>
            <a:ext cx="1500198" cy="1857389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0799999"/>
            </a:camera>
            <a:lightRig rig="threePt" dir="t"/>
          </a:scene3d>
        </p:spPr>
      </p:pic>
      <p:pic>
        <p:nvPicPr>
          <p:cNvPr id="6" name="Рисунок 5" descr="https://st2.depositphotos.com/3549169/5978/v/950/depositphotos_59787605-stock-illustration-hand-painted-watercolor-illustration-of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4714876" y="1714488"/>
            <a:ext cx="1500198" cy="1857388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0500000"/>
            </a:camera>
            <a:lightRig rig="threePt" dir="t"/>
          </a:scene3d>
        </p:spPr>
      </p:pic>
      <p:pic>
        <p:nvPicPr>
          <p:cNvPr id="57349" name="Рисунок 4" descr="https://avatars.mds.yandex.net/i?id=f25f5c8f9363c4935737423bd0872dfd-4254922-images-thumbs&amp;ref=rim&amp;n=33&amp;w=189&amp;h=18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4" y="1714488"/>
            <a:ext cx="1309689" cy="1857388"/>
          </a:xfrm>
          <a:prstGeom prst="rect">
            <a:avLst/>
          </a:prstGeom>
          <a:noFill/>
        </p:spPr>
      </p:pic>
      <p:pic>
        <p:nvPicPr>
          <p:cNvPr id="8" name="Рисунок 7" descr="https://fsd.mir-olymp.ru/html/2019/02/25/i_5c73e08a193f9/phpOs6e9C_3.jpe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1785918" y="3698168"/>
            <a:ext cx="1214446" cy="1496372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0500000"/>
            </a:camera>
            <a:lightRig rig="threePt" dir="t"/>
          </a:scene3d>
        </p:spPr>
      </p:pic>
      <p:pic>
        <p:nvPicPr>
          <p:cNvPr id="57347" name="Рисунок 6" descr="https://creazilla-store.fra1.digitaloceanspaces.com/cliparts/6271/squirrel-with-pine-cone-clipart-md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40" y="3643314"/>
            <a:ext cx="1466851" cy="1487957"/>
          </a:xfrm>
          <a:prstGeom prst="rect">
            <a:avLst/>
          </a:prstGeom>
          <a:noFill/>
        </p:spPr>
      </p:pic>
      <p:pic>
        <p:nvPicPr>
          <p:cNvPr id="10" name="Рисунок 9" descr="https://club.foto.ru/gallery/images/photo/2010/10/31/1660502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4643438" y="3571873"/>
            <a:ext cx="1536701" cy="1643076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0799999"/>
            </a:camera>
            <a:lightRig rig="threePt" dir="t"/>
          </a:scene3d>
        </p:spPr>
      </p:pic>
      <p:pic>
        <p:nvPicPr>
          <p:cNvPr id="57345" name="Рисунок 9" descr="https://fsd.multiurok.ru/html/2022/04/17/s_625be988d9b90/phpuvl24w_Konspekt-individualnogo-logopedicheskogo-zanyatiya-po-korrekcii-opticheskoj-disgrafii-vo-2_html_cc08ad347487613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074" y="3618178"/>
            <a:ext cx="1297134" cy="152533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85720" y="357167"/>
            <a:ext cx="8715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Мнемотаблица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Г. </a:t>
            </a:r>
            <a:r>
              <a:rPr lang="ru-RU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Скребицкий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«Мать и кормилица»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2357430"/>
            <a:ext cx="8572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№65»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В. Берестов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lang="ru-RU" dirty="0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Кошкин щенок»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>
                <a:latin typeface="Times New Roman"/>
                <a:cs typeface="Times New Roman"/>
              </a:rPr>
              <a:t>Костенко Надежда Сергеевна</a:t>
            </a: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0034" y="1428736"/>
          <a:ext cx="8143933" cy="5072098"/>
        </p:xfrm>
        <a:graphic>
          <a:graphicData uri="http://schemas.openxmlformats.org/drawingml/2006/table">
            <a:tbl>
              <a:tblPr/>
              <a:tblGrid>
                <a:gridCol w="2595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9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88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17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7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9555" marR="49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7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9555" marR="49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7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9555" marR="49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45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7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9555" marR="49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7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9555" marR="49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7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9555" marR="49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2470" name="Рисунок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1500174"/>
            <a:ext cx="2460556" cy="2143140"/>
          </a:xfrm>
          <a:prstGeom prst="rect">
            <a:avLst/>
          </a:prstGeom>
          <a:noFill/>
        </p:spPr>
      </p:pic>
      <p:pic>
        <p:nvPicPr>
          <p:cNvPr id="62469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556" y="1571612"/>
            <a:ext cx="2661890" cy="2110050"/>
          </a:xfrm>
          <a:prstGeom prst="rect">
            <a:avLst/>
          </a:prstGeom>
          <a:noFill/>
        </p:spPr>
      </p:pic>
      <p:pic>
        <p:nvPicPr>
          <p:cNvPr id="62468" name="Рисунок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7836" y="1428736"/>
            <a:ext cx="2784871" cy="2143140"/>
          </a:xfrm>
          <a:prstGeom prst="rect">
            <a:avLst/>
          </a:prstGeom>
          <a:noFill/>
        </p:spPr>
      </p:pic>
      <p:pic>
        <p:nvPicPr>
          <p:cNvPr id="62467" name="Рисунок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3786190"/>
            <a:ext cx="2357454" cy="2602565"/>
          </a:xfrm>
          <a:prstGeom prst="rect">
            <a:avLst/>
          </a:prstGeom>
          <a:noFill/>
        </p:spPr>
      </p:pic>
      <p:pic>
        <p:nvPicPr>
          <p:cNvPr id="62466" name="Рисунок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78" y="3857628"/>
            <a:ext cx="2500330" cy="2500330"/>
          </a:xfrm>
          <a:prstGeom prst="rect">
            <a:avLst/>
          </a:prstGeom>
          <a:noFill/>
        </p:spPr>
      </p:pic>
      <p:pic>
        <p:nvPicPr>
          <p:cNvPr id="62465" name="Рисунок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0815" y="3755920"/>
            <a:ext cx="2711714" cy="2673476"/>
          </a:xfrm>
          <a:prstGeom prst="rect">
            <a:avLst/>
          </a:prstGeom>
          <a:noFill/>
        </p:spPr>
      </p:pic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0" y="21429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>
              <a:ln>
                <a:noFill/>
              </a:ln>
              <a:solidFill>
                <a:srgbClr val="3C3C3C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3C3C3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Мнемотаблица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3C3C3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В.</a:t>
            </a:r>
            <a:r>
              <a:rPr kumimoji="0" lang="ru-RU" b="1" i="0" u="none" strike="noStrike" cap="none" normalizeH="0" dirty="0">
                <a:ln>
                  <a:noFill/>
                </a:ln>
                <a:solidFill>
                  <a:srgbClr val="3C3C3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3C3C3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Берестов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3C3C3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Кошкин щенок»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357431"/>
            <a:ext cx="8786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№59»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Чуковский «Краденное солнце»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Воспитатель:Зайцева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Ольга Вадимовна</a:t>
            </a:r>
            <a:endParaRPr lang="ru-RU" sz="1600" dirty="0">
              <a:ea typeface="Times New Roman"/>
              <a:cs typeface="Times New Roman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8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64513" name="Group 187"/>
          <p:cNvGrpSpPr>
            <a:grpSpLocks/>
          </p:cNvGrpSpPr>
          <p:nvPr/>
        </p:nvGrpSpPr>
        <p:grpSpPr bwMode="auto">
          <a:xfrm>
            <a:off x="214282" y="928670"/>
            <a:ext cx="8715437" cy="5643602"/>
            <a:chOff x="0" y="0"/>
            <a:chExt cx="9293225" cy="5474867"/>
          </a:xfrm>
        </p:grpSpPr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4751451" y="1621409"/>
              <a:ext cx="97833" cy="275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rgbClr val="2F5496"/>
                  </a:solidFill>
                  <a:effectLst/>
                  <a:latin typeface="Arial" pitchFamily="34" charset="0"/>
                  <a:ea typeface="Calibri" pitchFamily="34" charset="0"/>
                  <a:cs typeface="Calibri" pitchFamily="34" charset="0"/>
                </a:rPr>
                <a:t>\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9105519" y="5267897"/>
              <a:ext cx="61078" cy="275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rgbClr val="2F5496"/>
                  </a:solidFill>
                  <a:effectLst/>
                  <a:latin typeface="Arial" pitchFamily="34" charset="0"/>
                  <a:ea typeface="Calibri" pitchFamily="34" charset="0"/>
                  <a:cs typeface="Calibri" pitchFamily="34" charset="0"/>
                </a:rPr>
                <a:t> 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1" name="Picture 2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3820"/>
              <a:ext cx="2275713" cy="1687830"/>
            </a:xfrm>
            <a:prstGeom prst="rect">
              <a:avLst/>
            </a:prstGeom>
            <a:noFill/>
          </p:spPr>
        </p:pic>
        <p:pic>
          <p:nvPicPr>
            <p:cNvPr id="23" name="Picture 2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475" y="0"/>
              <a:ext cx="2473325" cy="1771523"/>
            </a:xfrm>
            <a:prstGeom prst="rect">
              <a:avLst/>
            </a:prstGeom>
            <a:noFill/>
          </p:spPr>
        </p:pic>
        <p:pic>
          <p:nvPicPr>
            <p:cNvPr id="25" name="Picture 2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23460" y="209550"/>
              <a:ext cx="2213610" cy="1561973"/>
            </a:xfrm>
            <a:prstGeom prst="rect">
              <a:avLst/>
            </a:prstGeom>
            <a:noFill/>
          </p:spPr>
        </p:pic>
        <p:pic>
          <p:nvPicPr>
            <p:cNvPr id="27" name="Picture 2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037070" y="104775"/>
              <a:ext cx="2161413" cy="1666875"/>
            </a:xfrm>
            <a:prstGeom prst="rect">
              <a:avLst/>
            </a:prstGeom>
            <a:noFill/>
          </p:spPr>
        </p:pic>
        <p:pic>
          <p:nvPicPr>
            <p:cNvPr id="29" name="Picture 2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1893443"/>
              <a:ext cx="2238375" cy="1724025"/>
            </a:xfrm>
            <a:prstGeom prst="rect">
              <a:avLst/>
            </a:prstGeom>
            <a:noFill/>
          </p:spPr>
        </p:pic>
        <p:pic>
          <p:nvPicPr>
            <p:cNvPr id="31" name="Picture 31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8375" y="2007743"/>
              <a:ext cx="2323465" cy="1609598"/>
            </a:xfrm>
            <a:prstGeom prst="rect">
              <a:avLst/>
            </a:prstGeom>
            <a:noFill/>
          </p:spPr>
        </p:pic>
        <p:pic>
          <p:nvPicPr>
            <p:cNvPr id="33" name="Picture 3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561840" y="2055368"/>
              <a:ext cx="2676525" cy="1561846"/>
            </a:xfrm>
            <a:prstGeom prst="rect">
              <a:avLst/>
            </a:prstGeom>
            <a:noFill/>
          </p:spPr>
        </p:pic>
        <p:pic>
          <p:nvPicPr>
            <p:cNvPr id="35" name="Picture 35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8365" y="1845818"/>
              <a:ext cx="2054860" cy="1771142"/>
            </a:xfrm>
            <a:prstGeom prst="rect">
              <a:avLst/>
            </a:prstGeom>
            <a:noFill/>
          </p:spPr>
        </p:pic>
        <p:pic>
          <p:nvPicPr>
            <p:cNvPr id="37" name="Picture 37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55275"/>
              <a:ext cx="1925320" cy="1462532"/>
            </a:xfrm>
            <a:prstGeom prst="rect">
              <a:avLst/>
            </a:prstGeom>
            <a:noFill/>
          </p:spPr>
        </p:pic>
        <p:pic>
          <p:nvPicPr>
            <p:cNvPr id="39" name="Picture 39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5320" y="3837064"/>
              <a:ext cx="2182495" cy="1580896"/>
            </a:xfrm>
            <a:prstGeom prst="rect">
              <a:avLst/>
            </a:prstGeom>
            <a:noFill/>
          </p:spPr>
        </p:pic>
        <p:pic>
          <p:nvPicPr>
            <p:cNvPr id="41" name="Picture 41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7815" y="3646551"/>
              <a:ext cx="2388235" cy="1771650"/>
            </a:xfrm>
            <a:prstGeom prst="rect">
              <a:avLst/>
            </a:prstGeom>
            <a:noFill/>
          </p:spPr>
        </p:pic>
        <p:pic>
          <p:nvPicPr>
            <p:cNvPr id="43" name="Picture 43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6496050" y="3637077"/>
              <a:ext cx="2609850" cy="1781175"/>
            </a:xfrm>
            <a:prstGeom prst="rect">
              <a:avLst/>
            </a:prstGeom>
            <a:noFill/>
          </p:spPr>
        </p:pic>
      </p:grpSp>
      <p:sp>
        <p:nvSpPr>
          <p:cNvPr id="20" name="Прямоугольник 19"/>
          <p:cNvSpPr/>
          <p:nvPr/>
        </p:nvSpPr>
        <p:spPr>
          <a:xfrm>
            <a:off x="357158" y="285729"/>
            <a:ext cx="8501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Мнемотаблица</a:t>
            </a:r>
            <a:r>
              <a:rPr lang="ru-RU" b="1" dirty="0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К. Чуковский «Краденное солнце»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10" y="2285992"/>
            <a:ext cx="79296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№37»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С.Козлов. Зимняя сказка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Походня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Татьяна Сергеевна</a:t>
            </a:r>
            <a:endParaRPr lang="ru-RU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14282" y="1285861"/>
          <a:ext cx="8715436" cy="5357850"/>
        </p:xfrm>
        <a:graphic>
          <a:graphicData uri="http://schemas.openxmlformats.org/drawingml/2006/table">
            <a:tbl>
              <a:tblPr/>
              <a:tblGrid>
                <a:gridCol w="4485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9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859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59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59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6566" name="Picture 6" descr="https://img.labirint.ru/rcimg/2d61c2ccd85e8cf03ce65767779c1ada/1920x1080/comments_pic/0920/04labelan1241999265.jpg?124199924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1285860"/>
            <a:ext cx="1857388" cy="1785950"/>
          </a:xfrm>
          <a:prstGeom prst="rect">
            <a:avLst/>
          </a:prstGeom>
          <a:noFill/>
        </p:spPr>
      </p:pic>
      <p:pic>
        <p:nvPicPr>
          <p:cNvPr id="66565" name="Рисунок 16" descr="Иллюстрация 13 из 20 для Зимняя сказка - Сергей Козлов | Лабиринт - книги. Источник: Бойцова  Ольга Евгеньевн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16" y="1285860"/>
            <a:ext cx="2071702" cy="1909755"/>
          </a:xfrm>
          <a:prstGeom prst="rect">
            <a:avLst/>
          </a:prstGeom>
          <a:noFill/>
        </p:spPr>
      </p:pic>
      <p:pic>
        <p:nvPicPr>
          <p:cNvPr id="66564" name="Рисунок 13" descr="Иллюстрация 4 из 20 для Зимняя сказка - Сергей Козлов | Лабиринт - книги. Источник: _Елена_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612" y="3071810"/>
            <a:ext cx="2000264" cy="1750231"/>
          </a:xfrm>
          <a:prstGeom prst="rect">
            <a:avLst/>
          </a:prstGeom>
          <a:noFill/>
        </p:spPr>
      </p:pic>
      <p:pic>
        <p:nvPicPr>
          <p:cNvPr id="66563" name="Рисунок 22" descr="https://img-fotki.yandex.ru/get/9325/16969765.1c9/0_893f1_39701dcf_orig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4726" y="3071810"/>
            <a:ext cx="1328013" cy="1785950"/>
          </a:xfrm>
          <a:prstGeom prst="rect">
            <a:avLst/>
          </a:prstGeom>
          <a:noFill/>
        </p:spPr>
      </p:pic>
      <p:pic>
        <p:nvPicPr>
          <p:cNvPr id="66562" name="Рисунок 1" descr="https://image.krasview.ru/video/cee76442c026a37/__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19" y="4857760"/>
            <a:ext cx="1613755" cy="1557330"/>
          </a:xfrm>
          <a:prstGeom prst="rect">
            <a:avLst/>
          </a:prstGeom>
          <a:noFill/>
        </p:spPr>
      </p:pic>
      <p:pic>
        <p:nvPicPr>
          <p:cNvPr id="66561" name="Рисунок 25" descr="https://ic.pics.livejournal.com/ngasanova/16670397/604708/604708_900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8082" y="4857760"/>
            <a:ext cx="1553398" cy="177164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28596" y="428605"/>
            <a:ext cx="857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3C3C3C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Мнемотаблица</a:t>
            </a:r>
            <a:r>
              <a:rPr lang="ru-RU" b="1" dirty="0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С. Козлов «Зимняя сказка»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928670"/>
          <a:ext cx="9144000" cy="5929330"/>
        </p:xfrm>
        <a:graphic>
          <a:graphicData uri="http://schemas.openxmlformats.org/drawingml/2006/table">
            <a:tbl>
              <a:tblPr/>
              <a:tblGrid>
                <a:gridCol w="2795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1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68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0788">
                <a:tc>
                  <a:txBody>
                    <a:bodyPr/>
                    <a:lstStyle/>
                    <a:p>
                      <a:pPr indent="-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highlight>
                          <a:srgbClr val="FFFF00"/>
                        </a:highligh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85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30" name="Рисунок 10" descr="https://flomaster.club/uploads/posts/2022-06/1654291986_74-flomaster-club-p-risunki-derevev-dlya-detei-krasivo-7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28670"/>
            <a:ext cx="2791812" cy="2767011"/>
          </a:xfrm>
          <a:prstGeom prst="rect">
            <a:avLst/>
          </a:prstGeom>
          <a:noFill/>
        </p:spPr>
      </p:pic>
      <p:pic>
        <p:nvPicPr>
          <p:cNvPr id="1029" name="Рисунок 11" descr="https://pic.rutubelist.ru/video/6c/67/6c6780461dc79ef4b20f7cbc6c63372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6050" y="932680"/>
            <a:ext cx="3000396" cy="2831962"/>
          </a:xfrm>
          <a:prstGeom prst="rect">
            <a:avLst/>
          </a:prstGeom>
          <a:noFill/>
        </p:spPr>
      </p:pic>
      <p:pic>
        <p:nvPicPr>
          <p:cNvPr id="1028" name="Рисунок 20" descr="https://i.ytimg.com/vi/72Kmzcq_RHY/maxresdefault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8" y="928668"/>
            <a:ext cx="3428992" cy="2786084"/>
          </a:xfrm>
          <a:prstGeom prst="rect">
            <a:avLst/>
          </a:prstGeom>
          <a:noFill/>
        </p:spPr>
      </p:pic>
      <p:pic>
        <p:nvPicPr>
          <p:cNvPr id="1027" name="Рисунок 14" descr="https://razdeti.ru/images/photos/d91f7910cd3924264d0a7732a94a624b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607" y="3708286"/>
            <a:ext cx="2791658" cy="3149714"/>
          </a:xfrm>
          <a:prstGeom prst="rect">
            <a:avLst/>
          </a:prstGeom>
          <a:noFill/>
        </p:spPr>
      </p:pic>
      <p:pic>
        <p:nvPicPr>
          <p:cNvPr id="1026" name="Рисунок 18" descr="https://www.chitalnya.ru/upload/348/87b182c4b1a684c71425394641fa256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86050" y="3714752"/>
            <a:ext cx="2876550" cy="3143248"/>
          </a:xfrm>
          <a:prstGeom prst="rect">
            <a:avLst/>
          </a:prstGeom>
          <a:noFill/>
        </p:spPr>
      </p:pic>
      <p:pic>
        <p:nvPicPr>
          <p:cNvPr id="1025" name="Рисунок 15" descr="https://s.poembook.ru/theme/be/86/fc/2881c345b9f2b6424be2bbf7ba89e4d9bb8f8cff.jpe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8" y="3714752"/>
            <a:ext cx="3428992" cy="3000396"/>
          </a:xfrm>
          <a:prstGeom prst="rect">
            <a:avLst/>
          </a:prstGeom>
          <a:noFill/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8367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МНЕМОТАБЛИЦА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ДВА ЖАДНЫХ МЕДВЕЖОНКА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428868"/>
            <a:ext cx="8358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№83»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К.Чуковский "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Федорино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горе"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Пьянникова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Ольга Вячеславовна</a:t>
            </a:r>
            <a:endParaRPr lang="ru-RU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admin\Desktop\мнемотаблицы\IMG-20221104-WA000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1472753"/>
            <a:ext cx="7858180" cy="531816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48" y="714357"/>
            <a:ext cx="8143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Мнемотаблица</a:t>
            </a:r>
            <a:r>
              <a:rPr lang="ru-RU" b="1" dirty="0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К.Чуковский  </a:t>
            </a:r>
            <a:r>
              <a:rPr lang="ru-RU" b="1" dirty="0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Федорино</a:t>
            </a:r>
            <a:r>
              <a:rPr lang="ru-RU" b="1" dirty="0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горе»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4348" y="2828836"/>
            <a:ext cx="80724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№32»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Я.Тайц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"По грибы"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Бабьян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Татьяна Валерьевна</a:t>
            </a:r>
            <a:endParaRPr lang="ru-RU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C:\Users\admin\Desktop\мнемотаблицы\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153142" y="-224371"/>
            <a:ext cx="5623535" cy="807249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85786" y="357166"/>
            <a:ext cx="79296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3C3C3C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Мнемотаблица</a:t>
            </a:r>
            <a:r>
              <a:rPr lang="ru-RU" b="1" dirty="0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Я.Тайц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"По грибы"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72" y="2071678"/>
            <a:ext cx="8215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№106»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Г.Ладонщикова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 "И красиво и богато"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Мирошкина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Наталья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Исламовна</a:t>
            </a:r>
            <a:endParaRPr lang="ru-RU" sz="16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admin\Desktop\мнемотаблицы\20221102_10442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50" y="982226"/>
            <a:ext cx="7453364" cy="559002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571480"/>
            <a:ext cx="8358246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Мнемотаблица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Г.Ладонщикова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 "И красиво и богато"</a:t>
            </a: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8662" y="2357430"/>
            <a:ext cx="7143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№10»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В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Инбер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"Сел комарик под кусточек"</a:t>
            </a:r>
            <a:endParaRPr lang="ru-RU" sz="16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Михайлова Наталья Александровна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dmin\Desktop\мнемотаблицы\IMG-8fab935c90bc45882e9ff1e4c103fd96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85926"/>
            <a:ext cx="828680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28596" y="714356"/>
            <a:ext cx="821537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Мнемотаблица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В.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Инбер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"Сел комарик под кусточек"</a:t>
            </a: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4348" y="1643050"/>
            <a:ext cx="792961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№75»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/>
                <a:ea typeface="Times New Roman"/>
                <a:cs typeface="Times New Roman"/>
              </a:rPr>
              <a:t>Л. Толстой " Саша был трус"</a:t>
            </a:r>
            <a:endParaRPr lang="ru-RU" sz="16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1600" dirty="0" err="1">
                <a:latin typeface="Times New Roman"/>
                <a:ea typeface="Times New Roman"/>
                <a:cs typeface="Times New Roman"/>
              </a:rPr>
              <a:t>Ерилова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 Галина Борисовна</a:t>
            </a:r>
            <a:endParaRPr lang="ru-RU" sz="14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мнемотаблицы\IMG-d801a2163e157150d4df05c536650c5b-V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1500174"/>
            <a:ext cx="800105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42910" y="571480"/>
            <a:ext cx="7929618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Мнемотаблица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Л. Толстой " Саша был трус"</a:t>
            </a: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1785927"/>
            <a:ext cx="7672414" cy="1814524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МБДОУ «Детский сад №63»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К.И. Чуковский «</a:t>
            </a:r>
            <a:r>
              <a:rPr lang="ru-RU" sz="2700" dirty="0" err="1">
                <a:latin typeface="Times New Roman" pitchFamily="18" charset="0"/>
                <a:cs typeface="Times New Roman" pitchFamily="18" charset="0"/>
              </a:rPr>
              <a:t>Мойдодыр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Воспитатель: Белова Марина Владимировна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2428868"/>
            <a:ext cx="8286808" cy="1241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№10»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К.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Кончаловский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"Самокат"</a:t>
            </a:r>
            <a:endParaRPr lang="ru-RU" sz="16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Ермолина Ольга Сергеевна</a:t>
            </a:r>
            <a:endParaRPr lang="ru-RU" sz="16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мнемотаблицы\IMG-e63fa246b42f29d5c4c60632939fc2de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142984"/>
            <a:ext cx="8143932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57158" y="428604"/>
            <a:ext cx="8572560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Мнемотаблица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К.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Кончаловский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"Самокат"</a:t>
            </a: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2214554"/>
            <a:ext cx="83582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№66»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С.Козлов "Зимняя сказка"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               Воспитатель: Ярославцева Татьяна Иннокентьевна</a:t>
            </a:r>
          </a:p>
          <a:p>
            <a:pPr fontAlgn="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мнемотаблицы\IMG-e4048c8442635b800db34865ccddcbff-V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214546" y="-71462"/>
            <a:ext cx="5000660" cy="814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71472" y="500042"/>
            <a:ext cx="8358246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Мнемотаблица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С.Козлов "Зимняя сказка"</a:t>
            </a: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57290" y="2357430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№69»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З.Александрова "Ветер на речке"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Ландышева Маргарита Витальевна</a:t>
            </a:r>
            <a:endParaRPr lang="ru-RU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0034" y="1142984"/>
          <a:ext cx="8143932" cy="5357849"/>
        </p:xfrm>
        <a:graphic>
          <a:graphicData uri="http://schemas.openxmlformats.org/drawingml/2006/table">
            <a:tbl>
              <a:tblPr/>
              <a:tblGrid>
                <a:gridCol w="1909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5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24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67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909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libri"/>
                          <a:ea typeface="Calibri"/>
                          <a:cs typeface="Times New Roman"/>
                        </a:rPr>
                        <a:t>Возле речки детский сад, 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449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На лугу ромашки.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Сорок маленьких ребят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Бегают в пятнашки.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libri"/>
                          <a:ea typeface="Calibri"/>
                          <a:cs typeface="Times New Roman"/>
                        </a:rPr>
                        <a:t>По дорожке побеги, побеги, поймай-ка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 err="1">
                          <a:latin typeface="Calibri"/>
                          <a:ea typeface="Calibri"/>
                          <a:cs typeface="Times New Roman"/>
                        </a:rPr>
                        <a:t>Голубые</a:t>
                      </a:r>
                      <a:r>
                        <a:rPr lang="ru-RU" sz="400" dirty="0">
                          <a:latin typeface="Calibri"/>
                          <a:ea typeface="Calibri"/>
                          <a:cs typeface="Times New Roman"/>
                        </a:rPr>
                        <a:t> трусики, беленькие майки!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18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Мы приехали сюда, 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Ходим за цветами.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Солнце, воздух и вода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На прогулках с нами.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Одинаковые все, кружат по лужайке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Голубые трусики, беленькие майки.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9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Мы купаться побежим,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Голышами ляжем.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Ветер ты посторожи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Трусики на пляже.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Ветер дунул, обманул – и летят, как чайки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2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Голубые трусики, беленькие майки!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Кто поймает их скорей?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Ну-ка без оглядки!..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libri"/>
                          <a:ea typeface="Calibri"/>
                          <a:cs typeface="Times New Roman"/>
                        </a:rPr>
                        <a:t>Распугали пескарей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29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Озорные  пятки.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libri"/>
                          <a:ea typeface="Calibri"/>
                          <a:cs typeface="Times New Roman"/>
                        </a:rPr>
                        <a:t>Ух, поймали! На кусты сели сохнуть стайкой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 err="1">
                          <a:latin typeface="Calibri"/>
                          <a:ea typeface="Calibri"/>
                          <a:cs typeface="Times New Roman"/>
                        </a:rPr>
                        <a:t>Голубые</a:t>
                      </a:r>
                      <a:r>
                        <a:rPr lang="ru-RU" sz="400" dirty="0">
                          <a:latin typeface="Calibri"/>
                          <a:ea typeface="Calibri"/>
                          <a:cs typeface="Times New Roman"/>
                        </a:rPr>
                        <a:t> трусики, беленькие майки.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2727" name="Рисунок 4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28" y="1285860"/>
            <a:ext cx="659435" cy="461957"/>
          </a:xfrm>
          <a:prstGeom prst="rect">
            <a:avLst/>
          </a:prstGeom>
          <a:noFill/>
        </p:spPr>
      </p:pic>
      <p:pic>
        <p:nvPicPr>
          <p:cNvPr id="72726" name="Рисунок 4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1714488"/>
            <a:ext cx="785818" cy="574252"/>
          </a:xfrm>
          <a:prstGeom prst="rect">
            <a:avLst/>
          </a:prstGeom>
          <a:noFill/>
        </p:spPr>
      </p:pic>
      <p:pic>
        <p:nvPicPr>
          <p:cNvPr id="72725" name="Рисунок 4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3174" y="1428736"/>
            <a:ext cx="952523" cy="883617"/>
          </a:xfrm>
          <a:prstGeom prst="rect">
            <a:avLst/>
          </a:prstGeom>
          <a:noFill/>
        </p:spPr>
      </p:pic>
      <p:pic>
        <p:nvPicPr>
          <p:cNvPr id="72724" name="Рисунок 4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1500174"/>
            <a:ext cx="742940" cy="742940"/>
          </a:xfrm>
          <a:prstGeom prst="rect">
            <a:avLst/>
          </a:prstGeom>
          <a:noFill/>
        </p:spPr>
      </p:pic>
      <p:pic>
        <p:nvPicPr>
          <p:cNvPr id="72723" name="Рисунок 4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40" y="1428736"/>
            <a:ext cx="759794" cy="871528"/>
          </a:xfrm>
          <a:prstGeom prst="rect">
            <a:avLst/>
          </a:prstGeom>
          <a:noFill/>
        </p:spPr>
      </p:pic>
      <p:pic>
        <p:nvPicPr>
          <p:cNvPr id="72722" name="Рисунок 4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976" y="2643182"/>
            <a:ext cx="888407" cy="700081"/>
          </a:xfrm>
          <a:prstGeom prst="rect">
            <a:avLst/>
          </a:prstGeom>
          <a:noFill/>
        </p:spPr>
      </p:pic>
      <p:pic>
        <p:nvPicPr>
          <p:cNvPr id="72721" name="Рисунок 4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364" y="2643182"/>
            <a:ext cx="919153" cy="684557"/>
          </a:xfrm>
          <a:prstGeom prst="rect">
            <a:avLst/>
          </a:prstGeom>
          <a:noFill/>
        </p:spPr>
      </p:pic>
      <p:pic>
        <p:nvPicPr>
          <p:cNvPr id="72720" name="Рисунок 48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7818" y="2786058"/>
            <a:ext cx="614352" cy="500891"/>
          </a:xfrm>
          <a:prstGeom prst="rect">
            <a:avLst/>
          </a:prstGeom>
          <a:noFill/>
        </p:spPr>
      </p:pic>
      <p:pic>
        <p:nvPicPr>
          <p:cNvPr id="72719" name="Рисунок 5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72" y="2571744"/>
            <a:ext cx="828034" cy="862005"/>
          </a:xfrm>
          <a:prstGeom prst="rect">
            <a:avLst/>
          </a:prstGeom>
          <a:noFill/>
        </p:spPr>
      </p:pic>
      <p:pic>
        <p:nvPicPr>
          <p:cNvPr id="72718" name="Рисунок 51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28" y="3571876"/>
            <a:ext cx="573761" cy="657217"/>
          </a:xfrm>
          <a:prstGeom prst="rect">
            <a:avLst/>
          </a:prstGeom>
          <a:noFill/>
        </p:spPr>
      </p:pic>
      <p:pic>
        <p:nvPicPr>
          <p:cNvPr id="72717" name="Рисунок 52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40" y="3571876"/>
            <a:ext cx="668032" cy="519108"/>
          </a:xfrm>
          <a:prstGeom prst="rect">
            <a:avLst/>
          </a:prstGeom>
          <a:noFill/>
        </p:spPr>
      </p:pic>
      <p:pic>
        <p:nvPicPr>
          <p:cNvPr id="72716" name="Рисунок 53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612" y="3643314"/>
            <a:ext cx="357184" cy="631025"/>
          </a:xfrm>
          <a:prstGeom prst="rect">
            <a:avLst/>
          </a:prstGeom>
          <a:noFill/>
        </p:spPr>
      </p:pic>
      <p:pic>
        <p:nvPicPr>
          <p:cNvPr id="72714" name="Рисунок 56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4" y="3714752"/>
            <a:ext cx="634459" cy="500066"/>
          </a:xfrm>
          <a:prstGeom prst="rect">
            <a:avLst/>
          </a:prstGeom>
          <a:noFill/>
        </p:spPr>
      </p:pic>
      <p:pic>
        <p:nvPicPr>
          <p:cNvPr id="72713" name="Рисунок 58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8148" y="3643314"/>
            <a:ext cx="484167" cy="376232"/>
          </a:xfrm>
          <a:prstGeom prst="rect">
            <a:avLst/>
          </a:prstGeom>
          <a:noFill/>
        </p:spPr>
      </p:pic>
      <p:pic>
        <p:nvPicPr>
          <p:cNvPr id="72712" name="Рисунок 59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44" y="3857628"/>
            <a:ext cx="467645" cy="314319"/>
          </a:xfrm>
          <a:prstGeom prst="rect">
            <a:avLst/>
          </a:prstGeom>
          <a:noFill/>
        </p:spPr>
      </p:pic>
      <p:pic>
        <p:nvPicPr>
          <p:cNvPr id="72710" name="Рисунок 63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04" y="4357694"/>
            <a:ext cx="780808" cy="623881"/>
          </a:xfrm>
          <a:prstGeom prst="rect">
            <a:avLst/>
          </a:prstGeom>
          <a:noFill/>
        </p:spPr>
      </p:pic>
      <p:pic>
        <p:nvPicPr>
          <p:cNvPr id="72709" name="Рисунок 2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488" y="4500570"/>
            <a:ext cx="761992" cy="761992"/>
          </a:xfrm>
          <a:prstGeom prst="rect">
            <a:avLst/>
          </a:prstGeom>
          <a:noFill/>
        </p:spPr>
      </p:pic>
      <p:pic>
        <p:nvPicPr>
          <p:cNvPr id="72708" name="Рисунок 4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4572008"/>
            <a:ext cx="810406" cy="795329"/>
          </a:xfrm>
          <a:prstGeom prst="rect">
            <a:avLst/>
          </a:prstGeom>
          <a:noFill/>
        </p:spPr>
      </p:pic>
      <p:pic>
        <p:nvPicPr>
          <p:cNvPr id="72707" name="Рисунок 68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2330" y="4572008"/>
            <a:ext cx="495304" cy="764808"/>
          </a:xfrm>
          <a:prstGeom prst="rect">
            <a:avLst/>
          </a:prstGeom>
          <a:noFill/>
        </p:spPr>
      </p:pic>
      <p:pic>
        <p:nvPicPr>
          <p:cNvPr id="72706" name="Рисунок 66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662" y="5715016"/>
            <a:ext cx="473569" cy="500042"/>
          </a:xfrm>
          <a:prstGeom prst="rect">
            <a:avLst/>
          </a:prstGeom>
          <a:noFill/>
        </p:spPr>
      </p:pic>
      <p:pic>
        <p:nvPicPr>
          <p:cNvPr id="72715" name="Рисунок 57"/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56" y="5000636"/>
            <a:ext cx="357190" cy="357190"/>
          </a:xfrm>
          <a:prstGeom prst="rect">
            <a:avLst/>
          </a:prstGeom>
          <a:noFill/>
        </p:spPr>
      </p:pic>
      <p:pic>
        <p:nvPicPr>
          <p:cNvPr id="72711" name="Рисунок 62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16" y="3857628"/>
            <a:ext cx="428628" cy="428628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285720" y="571480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Мнемотаблица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З.Александрова "Ветер на речке"</a:t>
            </a:r>
          </a:p>
        </p:txBody>
      </p:sp>
      <p:pic>
        <p:nvPicPr>
          <p:cNvPr id="27" name="Рисунок 26"/>
          <p:cNvPicPr/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8992" y="5572140"/>
            <a:ext cx="737835" cy="847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2071678"/>
            <a:ext cx="8429684" cy="1241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№93»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Х.К. Андерсен "Стойкий оловянный солдатик (пер. с датского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А.Танзен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)"</a:t>
            </a:r>
            <a:endParaRPr lang="ru-RU" sz="16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Болотова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Татьяна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Валерьвна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  </a:t>
            </a:r>
            <a:endParaRPr lang="ru-RU" sz="16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мнемотаблицы\IMG_20221103_134336_9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546" y="1376362"/>
            <a:ext cx="4429156" cy="491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85720" y="571480"/>
            <a:ext cx="857256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Мнемотаблица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Х.К. Андерсен "Стойкий оловянный солдатик (пер. с датского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А.Танзен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)"</a:t>
            </a: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2285992"/>
            <a:ext cx="8358246" cy="1211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№101»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М Исаковский "Вишня"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Воспитатель:</a:t>
            </a:r>
            <a:r>
              <a:rPr lang="ru-RU" sz="1600" dirty="0" err="1">
                <a:latin typeface="Times New Roman"/>
                <a:ea typeface="Times New Roman"/>
                <a:cs typeface="Times New Roman"/>
              </a:rPr>
              <a:t>Быкова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 Елена Андреевна</a:t>
            </a:r>
            <a:endParaRPr lang="ru-RU" sz="14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admin\Desktop\мнемотаблицы\IMG_20221103_1317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268125" y="803652"/>
            <a:ext cx="5036379" cy="671517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34" y="785794"/>
            <a:ext cx="7929617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Мнемотаблица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М Исаковский "Вишня"</a:t>
            </a: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2846" y="500042"/>
          <a:ext cx="8858310" cy="6215106"/>
        </p:xfrm>
        <a:graphic>
          <a:graphicData uri="http://schemas.openxmlformats.org/drawingml/2006/table">
            <a:tbl>
              <a:tblPr/>
              <a:tblGrid>
                <a:gridCol w="2077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4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93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65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876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43" marR="39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43" marR="39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43" marR="39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43" marR="39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01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Одеяло убежало,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Убежала простыня,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И подушка как лягушка,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Ускакала от меня…</a:t>
                      </a:r>
                    </a:p>
                  </a:txBody>
                  <a:tcPr marL="39843" marR="39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Вдруг из маминой из спальни,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Кривоногий и хромой,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Выбегает умывальник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И качает головой…</a:t>
                      </a:r>
                    </a:p>
                  </a:txBody>
                  <a:tcPr marL="39843" marR="39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rgbClr val="333333"/>
                        </a:solidFill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rgbClr val="333333"/>
                        </a:solidFill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rgbClr val="333333"/>
                        </a:solidFill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rgbClr val="333333"/>
                        </a:solidFill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rgbClr val="333333"/>
                        </a:solidFill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rgbClr val="333333"/>
                        </a:solidFill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rgbClr val="333333"/>
                        </a:solidFill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Рано утром на рассвете</a:t>
                      </a:r>
                      <a:endParaRPr lang="ru-RU" sz="105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Умываются котята,</a:t>
                      </a:r>
                      <a:endParaRPr lang="ru-RU" sz="105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И мышата, и утята,</a:t>
                      </a:r>
                      <a:endParaRPr lang="ru-RU" sz="105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И жучки, и паучки.</a:t>
                      </a:r>
                      <a:endParaRPr lang="ru-RU" sz="1050" dirty="0"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39843" marR="39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rgbClr val="333333"/>
                        </a:solidFill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rgbClr val="333333"/>
                        </a:solidFill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rgbClr val="333333"/>
                        </a:solidFill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rgbClr val="333333"/>
                        </a:solidFill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rgbClr val="333333"/>
                        </a:solidFill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rgbClr val="333333"/>
                        </a:solidFill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rgbClr val="333333"/>
                        </a:solidFill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«Моем, моем трубочиста</a:t>
                      </a:r>
                      <a:endParaRPr lang="ru-RU" sz="105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Чисто, чисто, чисто, чисто!</a:t>
                      </a:r>
                      <a:endParaRPr lang="ru-RU" sz="105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Будет, будет трубочист</a:t>
                      </a:r>
                      <a:endParaRPr lang="ru-RU" sz="105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Чист, чист, чист, чист!»</a:t>
                      </a:r>
                      <a:endParaRPr lang="ru-RU" sz="1050" dirty="0"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39843" marR="39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55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43" marR="39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43" marR="39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43" marR="39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43" marR="39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16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Вдруг навстречу мой хороший,</a:t>
                      </a:r>
                      <a:endParaRPr lang="ru-RU" sz="110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Мой любимый Крокодил.</a:t>
                      </a:r>
                      <a:endParaRPr lang="ru-RU" sz="110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Он с </a:t>
                      </a:r>
                      <a:r>
                        <a:rPr lang="ru-RU" sz="1100" dirty="0" err="1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Тотошей</a:t>
                      </a:r>
                      <a:r>
                        <a:rPr lang="ru-RU" sz="11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 и </a:t>
                      </a:r>
                      <a:r>
                        <a:rPr lang="ru-RU" sz="1100" dirty="0" err="1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Кокошей</a:t>
                      </a:r>
                      <a:endParaRPr lang="ru-RU" sz="110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По аллее проходил.</a:t>
                      </a:r>
                      <a:endParaRPr lang="ru-RU" sz="1100" dirty="0"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39843" marR="39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Как пустился я по улице бежать,</a:t>
                      </a:r>
                      <a:endParaRPr lang="ru-RU" sz="100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Прибежал я к умывальнику опять.</a:t>
                      </a:r>
                      <a:endParaRPr lang="ru-RU" sz="100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Мылом, мылом, мылом, мылом</a:t>
                      </a:r>
                      <a:endParaRPr lang="ru-RU" sz="100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Умывался без конца</a:t>
                      </a:r>
                      <a:r>
                        <a:rPr lang="ru-RU" sz="10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  <a:cs typeface="Calibri"/>
                        </a:rPr>
                        <a:t>,</a:t>
                      </a:r>
                      <a:endParaRPr lang="ru-RU" sz="1000" dirty="0"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39843" marR="39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И сейчас же брюки, брюки</a:t>
                      </a:r>
                      <a:endParaRPr lang="ru-RU" sz="110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Так и прыгнули мне в руки.</a:t>
                      </a:r>
                      <a:endParaRPr lang="ru-RU" sz="110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А за ними пирожок:</a:t>
                      </a:r>
                      <a:endParaRPr lang="ru-RU" sz="110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«Ну-ка, съешь меня, дружок!</a:t>
                      </a:r>
                      <a:endParaRPr lang="ru-RU" sz="1100" dirty="0"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39843" marR="39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Давайте же мыться, плескаться,</a:t>
                      </a:r>
                      <a:endParaRPr lang="ru-RU" sz="100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Купаться, нырять, кувыркаться</a:t>
                      </a:r>
                      <a:endParaRPr lang="ru-RU" sz="100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В ушате, в корыте, в лохани,</a:t>
                      </a:r>
                      <a:endParaRPr lang="ru-RU" sz="100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В реке, в ручейке, в океане.</a:t>
                      </a:r>
                      <a:endParaRPr lang="ru-RU" sz="1100" dirty="0"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39843" marR="39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8440" name="Рисунок 19" descr="https://avatars.mds.yandex.net/i?id=275a5801eb8b4ea214fce86ca1c1aa5f_l-4525318-images-thumbs&amp;n=1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3" y="500042"/>
            <a:ext cx="2050691" cy="2214578"/>
          </a:xfrm>
          <a:prstGeom prst="rect">
            <a:avLst/>
          </a:prstGeom>
          <a:noFill/>
        </p:spPr>
      </p:pic>
      <p:pic>
        <p:nvPicPr>
          <p:cNvPr id="18439" name="Рисунок 20" descr="http://belfortuna.ru/image/catalog/tovar/karton/0003.karton_a5_rus/00044/COVER_MOYDADYR_KARTON_RUS_w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546" y="500042"/>
            <a:ext cx="2214578" cy="2214578"/>
          </a:xfrm>
          <a:prstGeom prst="rect">
            <a:avLst/>
          </a:prstGeom>
          <a:noFill/>
        </p:spPr>
      </p:pic>
      <p:pic>
        <p:nvPicPr>
          <p:cNvPr id="18438" name="Рисунок 21" descr="https://mmedia.ozone.ru/multimedia/101340662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4" y="500042"/>
            <a:ext cx="2362216" cy="2214578"/>
          </a:xfrm>
          <a:prstGeom prst="rect">
            <a:avLst/>
          </a:prstGeom>
          <a:noFill/>
        </p:spPr>
      </p:pic>
      <p:pic>
        <p:nvPicPr>
          <p:cNvPr id="18437" name="Рисунок 22" descr="https://advour.ru/wp-content/uploads/b/9/9/b99f8d540343acaed940a100870ca206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578" y="500042"/>
            <a:ext cx="2216819" cy="2182583"/>
          </a:xfrm>
          <a:prstGeom prst="rect">
            <a:avLst/>
          </a:prstGeom>
          <a:noFill/>
        </p:spPr>
      </p:pic>
      <p:pic>
        <p:nvPicPr>
          <p:cNvPr id="18436" name="Рисунок 24" descr="https://mmedia.ozone.ru/multimedia/1018985497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 bwMode="auto">
          <a:xfrm>
            <a:off x="142844" y="4000504"/>
            <a:ext cx="2071702" cy="1743071"/>
          </a:xfrm>
          <a:prstGeom prst="rect">
            <a:avLst/>
          </a:prstGeom>
          <a:noFill/>
        </p:spPr>
      </p:pic>
      <p:pic>
        <p:nvPicPr>
          <p:cNvPr id="18435" name="Рисунок 30" descr="https://www.rodnye-igrushki.ru/upload/iblock/fd6/fd646cd354526b967149c8ef75086339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546" y="3987599"/>
            <a:ext cx="2214578" cy="1755976"/>
          </a:xfrm>
          <a:prstGeom prst="rect">
            <a:avLst/>
          </a:prstGeom>
          <a:noFill/>
        </p:spPr>
      </p:pic>
      <p:pic>
        <p:nvPicPr>
          <p:cNvPr id="18434" name="Рисунок 26" descr="https://filed5-15.my.mail.ru/pic?url=http%3A%2F%2Fimg0.liveinternet.ru%2Fimages%2Fattach%2Fc%2F2%2F%2F72%2F170%2F72170145_Moydoduyr2.jpg&amp;mw=&amp;mh=&amp;sig=28abafc4434ff8d794797b2b8361f32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2" y="4000504"/>
            <a:ext cx="2286016" cy="1743071"/>
          </a:xfrm>
          <a:prstGeom prst="rect">
            <a:avLst/>
          </a:prstGeom>
          <a:noFill/>
        </p:spPr>
      </p:pic>
      <p:pic>
        <p:nvPicPr>
          <p:cNvPr id="18433" name="Рисунок 27" descr="https://ic.pics.livejournal.com/bestyjeva/25654427/40512/40512_original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578" y="4000504"/>
            <a:ext cx="2214578" cy="1688850"/>
          </a:xfrm>
          <a:prstGeom prst="rect">
            <a:avLst/>
          </a:prstGeom>
          <a:noFill/>
        </p:spPr>
      </p:pic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К.И Чуковский 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Мойдодыр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07167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№12»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Фет "Чудесная картина"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Воспитатель: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Мухамедьярова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Ольга Владимировна</a:t>
            </a:r>
            <a:endParaRPr lang="ru-RU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мнемотаблицы\20221103_125934 (1)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093302" y="1692855"/>
            <a:ext cx="4827600" cy="458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214414" y="571480"/>
            <a:ext cx="6715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Мнемотабдица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Фет "Чудесная картина"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290" y="2428868"/>
            <a:ext cx="714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№55»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О.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Высотская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 "Снежный кролик"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Бакшеева Юлия Александровна</a:t>
            </a:r>
            <a:endParaRPr lang="ru-RU" sz="16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143121" y="-142881"/>
            <a:ext cx="4857759" cy="9144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1538" y="1071546"/>
            <a:ext cx="7286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Мнемотаблица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О.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Высотская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"Снежный кролик"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2357430"/>
            <a:ext cx="8215370" cy="1211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№86»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Узбекская сказка "Хвастливый заяц"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1600" dirty="0" err="1">
                <a:latin typeface="Times New Roman"/>
                <a:ea typeface="Times New Roman"/>
                <a:cs typeface="Times New Roman"/>
              </a:rPr>
              <a:t>Тензина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 Наталья Андреевна</a:t>
            </a:r>
            <a:endParaRPr lang="ru-RU" sz="14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dmin\Desktop\мнемотаблицы\20221103_090058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662" y="928670"/>
            <a:ext cx="7429552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785786" y="357166"/>
            <a:ext cx="7929618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Мнемотаблица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Узбекская сказка "Хвастливый заяц"</a:t>
            </a: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мнемотаблицы\20221103_085940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535887" y="-821562"/>
            <a:ext cx="6215106" cy="857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2214554"/>
            <a:ext cx="8358246" cy="1241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№49»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Тютчев "В небе тают облака"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Воспитатель: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Ханикова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Евдокия Ивановна</a:t>
            </a:r>
            <a:endParaRPr lang="ru-RU" sz="16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dmin\Desktop\мнемотаблицы\20221103_081309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928670"/>
            <a:ext cx="8501122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71472" y="500042"/>
            <a:ext cx="82868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Мнемотаблица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Тютчев "В небе тают облака"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2428868"/>
            <a:ext cx="84296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№35»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Л.Толстой " Бабушка и  внучка"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  <a:cs typeface="Times New Roman"/>
              </a:rPr>
              <a:t>Епифанцева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  <a:cs typeface="Times New Roman"/>
              </a:rPr>
              <a:t>Анжелика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 Игоревна</a:t>
            </a:r>
            <a:endParaRPr lang="ru-RU" sz="14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ru-RU" sz="2200" dirty="0">
                <a:latin typeface="Bookman Old Style" pitchFamily="18" charset="0"/>
              </a:rPr>
            </a:br>
            <a:br>
              <a:rPr lang="ru-RU" sz="2200" dirty="0">
                <a:latin typeface="Bookman Old Style" pitchFamily="18" charset="0"/>
              </a:rPr>
            </a:br>
            <a:br>
              <a:rPr lang="ru-RU" sz="2200" dirty="0">
                <a:latin typeface="Bookman Old Style" pitchFamily="18" charset="0"/>
              </a:rPr>
            </a:br>
            <a:br>
              <a:rPr lang="ru-RU" sz="2200" dirty="0">
                <a:latin typeface="Bookman Old Style" pitchFamily="18" charset="0"/>
              </a:rPr>
            </a:br>
            <a:br>
              <a:rPr lang="ru-RU" sz="2200" dirty="0">
                <a:latin typeface="Bookman Old Style" pitchFamily="18" charset="0"/>
              </a:rPr>
            </a:br>
            <a:br>
              <a:rPr lang="ru-RU" sz="2200" dirty="0">
                <a:latin typeface="Bookman Old Style" pitchFamily="18" charset="0"/>
              </a:rPr>
            </a:br>
            <a:br>
              <a:rPr lang="ru-RU" sz="2200" dirty="0">
                <a:latin typeface="Bookman Old Style" pitchFamily="18" charset="0"/>
              </a:rPr>
            </a:br>
            <a:br>
              <a:rPr lang="ru-RU" sz="2200" dirty="0">
                <a:latin typeface="Bookman Old Style" pitchFamily="18" charset="0"/>
              </a:rPr>
            </a:br>
            <a:br>
              <a:rPr lang="ru-RU" sz="2200" dirty="0">
                <a:latin typeface="Bookman Old Style" pitchFamily="18" charset="0"/>
              </a:rPr>
            </a:br>
            <a:br>
              <a:rPr lang="ru-RU" sz="2200" dirty="0">
                <a:latin typeface="Bookman Old Style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МБДОУ «Детский сад №64»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А. Введенский «На лыжах»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2700" dirty="0" err="1">
                <a:latin typeface="Times New Roman" pitchFamily="18" charset="0"/>
                <a:cs typeface="Times New Roman" pitchFamily="18" charset="0"/>
              </a:rPr>
              <a:t>Абармитова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Наталья </a:t>
            </a:r>
            <a:r>
              <a:rPr lang="ru-RU" sz="2700" dirty="0" err="1">
                <a:latin typeface="Times New Roman" pitchFamily="18" charset="0"/>
                <a:cs typeface="Times New Roman" pitchFamily="18" charset="0"/>
              </a:rPr>
              <a:t>Ботомункуевна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br>
              <a:rPr lang="ru-RU" sz="2000" dirty="0"/>
            </a:br>
            <a:br>
              <a:rPr lang="ru-RU" sz="2200" dirty="0">
                <a:latin typeface="Bookman Old Style" pitchFamily="18" charset="0"/>
              </a:rPr>
            </a:br>
            <a:br>
              <a:rPr lang="ru-RU" sz="2200" dirty="0">
                <a:latin typeface="Bookman Old Style" pitchFamily="18" charset="0"/>
              </a:rPr>
            </a:br>
            <a:br>
              <a:rPr lang="ru-RU" sz="2200" dirty="0">
                <a:latin typeface="Bookman Old Style" pitchFamily="18" charset="0"/>
              </a:rPr>
            </a:br>
            <a:br>
              <a:rPr lang="ru-RU" sz="2200" dirty="0">
                <a:latin typeface="Bookman Old Style" pitchFamily="18" charset="0"/>
              </a:rPr>
            </a:br>
            <a:br>
              <a:rPr lang="ru-RU" sz="2200" dirty="0">
                <a:latin typeface="Bookman Old Style" pitchFamily="18" charset="0"/>
              </a:rPr>
            </a:br>
            <a:br>
              <a:rPr lang="ru-RU" sz="2200" dirty="0">
                <a:latin typeface="Bookman Old Style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мнемотаблицы\20221102_214232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1428736"/>
            <a:ext cx="8501121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42976" y="2428868"/>
            <a:ext cx="68580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МБОУ СОШ №34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В. Одоевский "Мороз Иванович"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Володина Татьяна Владимировна</a:t>
            </a:r>
            <a:endParaRPr lang="ru-RU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ww.maam.ru/upload/blogs/detsad-121792-1531294259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38" y="1214422"/>
            <a:ext cx="6819722" cy="506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42910" y="428604"/>
            <a:ext cx="8072494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Мнемотаблица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В. Одоевский "Мороз Иванович"</a:t>
            </a: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2071678"/>
            <a:ext cx="8072494" cy="1241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№58»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Л.Берг "Рыбка"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Воспитатель: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Цыпленкова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Юлия Николаевна</a:t>
            </a:r>
            <a:endParaRPr lang="ru-RU" sz="16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мнемотаблицы\20221102_143449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357158" y="1500174"/>
            <a:ext cx="857256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57158" y="500042"/>
            <a:ext cx="8501122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Мнемотаблицы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Л.Берг "Рыбка"</a:t>
            </a: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2828836"/>
            <a:ext cx="79296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№8»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Н.Некрасов " Мороз Воевода»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1600" dirty="0" err="1">
                <a:latin typeface="Times New Roman"/>
                <a:ea typeface="Times New Roman"/>
                <a:cs typeface="Times New Roman"/>
              </a:rPr>
              <a:t>Белеченко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 Вероника Юрьевна</a:t>
            </a:r>
            <a:endParaRPr lang="ru-RU" sz="14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28596" y="1397000"/>
          <a:ext cx="8286808" cy="5175272"/>
        </p:xfrm>
        <a:graphic>
          <a:graphicData uri="http://schemas.openxmlformats.org/drawingml/2006/table">
            <a:tbl>
              <a:tblPr/>
              <a:tblGrid>
                <a:gridCol w="2263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9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5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79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32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36" marR="406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br>
                        <a:rPr lang="ru-RU" sz="700">
                          <a:latin typeface="Calibri"/>
                        </a:rPr>
                      </a:b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36" marR="406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36" marR="406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36" marR="406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23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36" marR="406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br>
                        <a:rPr lang="ru-RU" sz="700">
                          <a:latin typeface="Calibri"/>
                        </a:rPr>
                      </a:b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36" marR="406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36" marR="406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36" marR="406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4455" name="Рисунок 24" descr="OIP62W3GTR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1785926"/>
            <a:ext cx="1768091" cy="1500198"/>
          </a:xfrm>
          <a:prstGeom prst="rect">
            <a:avLst/>
          </a:prstGeom>
          <a:noFill/>
        </p:spPr>
      </p:pic>
      <p:pic>
        <p:nvPicPr>
          <p:cNvPr id="4" name="Рисунок 3" descr="https://artnow.ru/img/1269000/1269720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14612" y="4143380"/>
            <a:ext cx="2053838" cy="2170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4449" name="Рисунок 36" descr="борода-усик-и-красная-маска-санта-клауса-носа-аксессуар-рождества-10491815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68" y="3857628"/>
            <a:ext cx="1098359" cy="1285884"/>
          </a:xfrm>
          <a:prstGeom prst="rect">
            <a:avLst/>
          </a:prstGeom>
          <a:noFill/>
        </p:spPr>
      </p:pic>
      <p:pic>
        <p:nvPicPr>
          <p:cNvPr id="6" name="Рисунок 5" descr="F:\ежик\img089-241x300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8016" y="1643050"/>
            <a:ext cx="1757651" cy="1552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cf.ppt-online.org/files1/slide/d/D1xGIgXKViM5J8o9NmfAv2pjOcHBy4rqtanWsTu6L/slide-9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7349" y="1714488"/>
            <a:ext cx="1918433" cy="1879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F:\ежик\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6050" y="1571612"/>
            <a:ext cx="1999323" cy="2016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451" name="Рисунок 26" descr="https://yapishu.net/images/illu/3/269931581182519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066" y="4143380"/>
            <a:ext cx="1362975" cy="2143140"/>
          </a:xfrm>
          <a:prstGeom prst="rect">
            <a:avLst/>
          </a:prstGeom>
          <a:noFill/>
        </p:spPr>
      </p:pic>
      <p:pic>
        <p:nvPicPr>
          <p:cNvPr id="10" name="Рисунок 9" descr="F:\OIPA574DLM5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566" y="4143380"/>
            <a:ext cx="2230259" cy="2319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https://xn--d1abkscgpix1e.xn--p1ai/assets/uploads/products/figurnyj-element-solnyshko-dlya-oformleniya-detskoj-ploshhadki-i-gruppy-400x330-mm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2330" y="5286388"/>
            <a:ext cx="1455420" cy="1201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28596" y="642919"/>
            <a:ext cx="8358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Мнемотаблица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Некрасов Н.А. «Не ветер бушует над бором…»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2571744"/>
            <a:ext cx="8358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№59»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В.Осеева "Просто старушка"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Телкова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Екатерина Александровна</a:t>
            </a:r>
            <a:endParaRPr lang="ru-RU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378" name="Object 2"/>
          <p:cNvGraphicFramePr>
            <a:graphicFrameLocks noChangeAspect="1"/>
          </p:cNvGraphicFramePr>
          <p:nvPr/>
        </p:nvGraphicFramePr>
        <p:xfrm>
          <a:off x="285720" y="1357298"/>
          <a:ext cx="8479006" cy="4767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78" name="Презентация" r:id="rId2" imgW="6093314" imgH="3426611" progId="PowerPoint.Show.12">
                  <p:embed/>
                </p:oleObj>
              </mc:Choice>
              <mc:Fallback>
                <p:oleObj name="Презентация" r:id="rId2" imgW="6093314" imgH="3426611" progId="PowerPoint.Show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20" y="1357298"/>
                        <a:ext cx="8479006" cy="47675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85720" y="357166"/>
            <a:ext cx="8572560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Мнемотаблица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В.Осеева "Просто старушка"</a:t>
            </a: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650C9E-0080-477F-8915-231D172C25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73" y="0"/>
            <a:ext cx="2173007" cy="40719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5E36EB-8EA6-4AD9-82B6-D0F49FB96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64" y="1500174"/>
            <a:ext cx="2856390" cy="45535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93F589-6479-4CBE-B8C3-B3C8FEDFF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850" y="-142900"/>
            <a:ext cx="34861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48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" y="1071546"/>
          <a:ext cx="9144000" cy="5357850"/>
        </p:xfrm>
        <a:graphic>
          <a:graphicData uri="http://schemas.openxmlformats.org/drawingml/2006/table">
            <a:tbl>
              <a:tblPr/>
              <a:tblGrid>
                <a:gridCol w="3093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1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9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738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               Вся земля в снегу </a:t>
                      </a: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Я на лыжах бегу </a:t>
                      </a: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        Ты бежишь за мной </a:t>
                      </a: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39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Хорошо в лесу зимой:</a:t>
                      </a:r>
                      <a:endParaRPr lang="ru-RU" sz="110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               Небо ярко- синее,</a:t>
                      </a:r>
                      <a:endParaRPr lang="ru-RU" sz="110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Ели, сосны в инее ,</a:t>
                      </a:r>
                      <a:endParaRPr lang="ru-RU" sz="110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Снег сверкает под ногами.</a:t>
                      </a:r>
                      <a:endParaRPr lang="ru-RU" sz="110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Эй, ребята, кто за нами?</a:t>
                      </a:r>
                      <a:endParaRPr lang="ru-RU" sz="110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1510" name="Рисунок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1643050"/>
            <a:ext cx="2656519" cy="1928826"/>
          </a:xfrm>
          <a:prstGeom prst="rect">
            <a:avLst/>
          </a:prstGeom>
          <a:noFill/>
        </p:spPr>
      </p:pic>
      <p:pic>
        <p:nvPicPr>
          <p:cNvPr id="21509" name="Рисунок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7554" y="1571612"/>
            <a:ext cx="2928958" cy="1958574"/>
          </a:xfrm>
          <a:prstGeom prst="rect">
            <a:avLst/>
          </a:prstGeom>
          <a:noFill/>
        </p:spPr>
      </p:pic>
      <p:pic>
        <p:nvPicPr>
          <p:cNvPr id="21508" name="Рисунок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578" y="1571612"/>
            <a:ext cx="2250284" cy="1928826"/>
          </a:xfrm>
          <a:prstGeom prst="rect">
            <a:avLst/>
          </a:prstGeom>
          <a:noFill/>
        </p:spPr>
      </p:pic>
      <p:pic>
        <p:nvPicPr>
          <p:cNvPr id="21507" name="Рисунок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4" y="4429132"/>
            <a:ext cx="3071834" cy="1981200"/>
          </a:xfrm>
          <a:prstGeom prst="rect">
            <a:avLst/>
          </a:prstGeom>
          <a:noFill/>
        </p:spPr>
      </p:pic>
      <p:pic>
        <p:nvPicPr>
          <p:cNvPr id="21506" name="Рисунок 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678" y="4429132"/>
            <a:ext cx="3357586" cy="1981200"/>
          </a:xfrm>
          <a:prstGeom prst="rect">
            <a:avLst/>
          </a:prstGeom>
          <a:noFill/>
        </p:spPr>
      </p:pic>
      <p:pic>
        <p:nvPicPr>
          <p:cNvPr id="21505" name="Рисунок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3701" y="4429132"/>
            <a:ext cx="2500299" cy="1819275"/>
          </a:xfrm>
          <a:prstGeom prst="rect">
            <a:avLst/>
          </a:prstGeom>
          <a:noFill/>
        </p:spPr>
      </p:pic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0" y="0"/>
            <a:ext cx="91440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Мнемотаблица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А. Введенский 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лыжах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2500306"/>
            <a:ext cx="79296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№68»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А. А. Фет 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 поёт глаза </a:t>
            </a:r>
            <a:r>
              <a:rPr lang="ru-RU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прищуря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...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Шипицына Наталья Владимировна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85720" y="1441530"/>
          <a:ext cx="8501122" cy="5059304"/>
        </p:xfrm>
        <a:graphic>
          <a:graphicData uri="http://schemas.openxmlformats.org/drawingml/2006/table">
            <a:tbl>
              <a:tblPr/>
              <a:tblGrid>
                <a:gridCol w="3020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3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7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991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245" marR="40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45" marR="40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245" marR="40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01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245" marR="40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245" marR="40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245" marR="40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5478" name="Рисунок 27" descr="https://koshka-pushinka.ru/wp-content/uploads/2021/05/Koshki-kashirina-4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1571612"/>
            <a:ext cx="2390800" cy="2343790"/>
          </a:xfrm>
          <a:prstGeom prst="rect">
            <a:avLst/>
          </a:prstGeom>
          <a:noFill/>
        </p:spPr>
      </p:pic>
      <p:pic>
        <p:nvPicPr>
          <p:cNvPr id="105477" name="Рисунок 7" descr="https://thumbs.dreamstime.com/b/%D0%BC%D0%B0%D0%BB%D1%8C%D1%87%D0%B8%D0%BA-%D1%81%D0%BF%D0%B0%D1%82%D1%8C-%D0%BD%D0%B0-%D0%BA%D0%BE%D0%B2%D1%80%D0%B5-10920875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7554" y="1571612"/>
            <a:ext cx="2648107" cy="2238371"/>
          </a:xfrm>
          <a:prstGeom prst="rect">
            <a:avLst/>
          </a:prstGeom>
          <a:noFill/>
        </p:spPr>
      </p:pic>
      <p:pic>
        <p:nvPicPr>
          <p:cNvPr id="105476" name="Рисунок 9" descr="https://losantos.pl/wp-content/uploads/2021/06/dzien_wiatru_tornado-1536x1536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7950" y="1571612"/>
            <a:ext cx="2324095" cy="2324095"/>
          </a:xfrm>
          <a:prstGeom prst="rect">
            <a:avLst/>
          </a:prstGeom>
          <a:noFill/>
        </p:spPr>
      </p:pic>
      <p:pic>
        <p:nvPicPr>
          <p:cNvPr id="105475" name="Рисунок 10" descr="https://www.yumpu.com/ru/image/facebook/5674465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4143380"/>
            <a:ext cx="2846961" cy="2305046"/>
          </a:xfrm>
          <a:prstGeom prst="rect">
            <a:avLst/>
          </a:prstGeom>
          <a:noFill/>
        </p:spPr>
      </p:pic>
      <p:pic>
        <p:nvPicPr>
          <p:cNvPr id="105474" name="Рисунок 12" descr="https://i.pinimg.com/originals/96/0e/56/960e56e18946b2323bb14faa44b58c57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744" y="4071942"/>
            <a:ext cx="2343697" cy="2409820"/>
          </a:xfrm>
          <a:prstGeom prst="rect">
            <a:avLst/>
          </a:prstGeom>
          <a:noFill/>
        </p:spPr>
      </p:pic>
      <p:pic>
        <p:nvPicPr>
          <p:cNvPr id="105473" name="Рисунок 26" descr="https://media.baamboozle.com/uploads/images/103055/1599756559_32256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074" y="4143380"/>
            <a:ext cx="2439554" cy="2005009"/>
          </a:xfrm>
          <a:prstGeom prst="rect">
            <a:avLst/>
          </a:prstGeom>
          <a:noFill/>
        </p:spPr>
      </p:pic>
      <p:sp>
        <p:nvSpPr>
          <p:cNvPr id="105479" name="Rectangle 7"/>
          <p:cNvSpPr>
            <a:spLocks noChangeArrowheads="1"/>
          </p:cNvSpPr>
          <p:nvPr/>
        </p:nvSpPr>
        <p:spPr bwMode="auto">
          <a:xfrm>
            <a:off x="0" y="0"/>
            <a:ext cx="892971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Мнемотаблица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А. А. Фет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 поёт глаза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прищуря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...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0034" y="2496116"/>
          <a:ext cx="8215370" cy="3861842"/>
        </p:xfrm>
        <a:graphic>
          <a:graphicData uri="http://schemas.openxmlformats.org/drawingml/2006/table">
            <a:tbl>
              <a:tblPr/>
              <a:tblGrid>
                <a:gridCol w="2611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15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2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18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741" marR="40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741" marR="40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741" marR="40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7524" name="Рисунок 31" descr="https://catherineasquithgallery.com/uploads/posts/2021-03/1614587652_28-p-malchik-na-belom-fone-kartinka-36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2357430"/>
            <a:ext cx="934525" cy="2719385"/>
          </a:xfrm>
          <a:prstGeom prst="rect">
            <a:avLst/>
          </a:prstGeom>
          <a:noFill/>
        </p:spPr>
      </p:pic>
      <p:pic>
        <p:nvPicPr>
          <p:cNvPr id="107523" name="Рисунок 32" descr="https://stihi.ru/pics/2017/04/26/405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42" y="4286256"/>
            <a:ext cx="1295401" cy="1884220"/>
          </a:xfrm>
          <a:prstGeom prst="rect">
            <a:avLst/>
          </a:prstGeom>
          <a:noFill/>
        </p:spPr>
      </p:pic>
      <p:pic>
        <p:nvPicPr>
          <p:cNvPr id="107522" name="Рисунок 28" descr="https://artnow.ru/img/957000/95723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40" y="3429000"/>
            <a:ext cx="2538407" cy="2123825"/>
          </a:xfrm>
          <a:prstGeom prst="rect">
            <a:avLst/>
          </a:prstGeom>
          <a:noFill/>
        </p:spPr>
      </p:pic>
      <p:pic>
        <p:nvPicPr>
          <p:cNvPr id="107521" name="Рисунок 30" descr="https://stihi.ru/pics/2020/12/11/240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6446" y="3357562"/>
            <a:ext cx="2762312" cy="21526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1857364"/>
            <a:ext cx="85725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№73»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Сказка "Пёрышке в подушке"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Колмакова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Валентина Сергеевна</a:t>
            </a:r>
            <a:endParaRPr lang="ru-RU" sz="16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14283" y="1357299"/>
          <a:ext cx="8643997" cy="3603276"/>
        </p:xfrm>
        <a:graphic>
          <a:graphicData uri="http://schemas.openxmlformats.org/drawingml/2006/table">
            <a:tbl>
              <a:tblPr/>
              <a:tblGrid>
                <a:gridCol w="2362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0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90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1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288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333333"/>
                          </a:solidFill>
                          <a:latin typeface="Helvetica"/>
                          <a:ea typeface="Calibri"/>
                          <a:cs typeface="Times New Roman"/>
                        </a:rPr>
                        <a:t>Тепло и уютно пёрышкам в подушке</a:t>
                      </a:r>
                      <a:r>
                        <a:rPr lang="ru-RU" sz="7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43847" marR="438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br>
                        <a:rPr lang="ru-RU" sz="700">
                          <a:latin typeface="Calibri"/>
                        </a:rPr>
                      </a:b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Шу-Шу-ШУ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47" marR="438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333333"/>
                          </a:solidFill>
                          <a:latin typeface="Helvetica"/>
                          <a:ea typeface="Calibri"/>
                          <a:cs typeface="Times New Roman"/>
                        </a:rPr>
                        <a:t>Тише, тише, не шумите, малыша не разбудите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47" marR="438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333333"/>
                          </a:solidFill>
                          <a:latin typeface="Helvetica"/>
                          <a:ea typeface="Calibri"/>
                          <a:cs typeface="Times New Roman"/>
                        </a:rPr>
                        <a:t>Пёрышки ещё чуть-чуть пошепчутся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47" marR="438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4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br>
                        <a:rPr lang="ru-RU" sz="700">
                          <a:latin typeface="Calibri"/>
                        </a:rPr>
                      </a:b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Замолкли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47" marR="438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Ручки-ворсинки расслабляются, глазки закрываются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47" marR="438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476375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Спи, усни и сон приснись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47" marR="438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И снилось пёрышкам что-то очень-очень хорошее…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47" marR="438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8553" name="Рисунок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8431" y="2071679"/>
            <a:ext cx="1241722" cy="857256"/>
          </a:xfrm>
          <a:prstGeom prst="rect">
            <a:avLst/>
          </a:prstGeom>
          <a:noFill/>
        </p:spPr>
      </p:pic>
      <p:pic>
        <p:nvPicPr>
          <p:cNvPr id="108551" name="Рисунок 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28" y="2143116"/>
            <a:ext cx="642910" cy="642910"/>
          </a:xfrm>
          <a:prstGeom prst="rect">
            <a:avLst/>
          </a:prstGeom>
          <a:noFill/>
        </p:spPr>
      </p:pic>
      <p:pic>
        <p:nvPicPr>
          <p:cNvPr id="108550" name="Рисунок 1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4000504"/>
            <a:ext cx="800096" cy="550066"/>
          </a:xfrm>
          <a:prstGeom prst="rect">
            <a:avLst/>
          </a:prstGeom>
          <a:noFill/>
        </p:spPr>
      </p:pic>
      <p:pic>
        <p:nvPicPr>
          <p:cNvPr id="108547" name="Рисунок 1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364" y="3786190"/>
            <a:ext cx="1052505" cy="1028906"/>
          </a:xfrm>
          <a:prstGeom prst="rect">
            <a:avLst/>
          </a:prstGeom>
          <a:noFill/>
        </p:spPr>
      </p:pic>
      <p:pic>
        <p:nvPicPr>
          <p:cNvPr id="108546" name="Рисунок 1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4" y="3786190"/>
            <a:ext cx="1303265" cy="1009644"/>
          </a:xfrm>
          <a:prstGeom prst="rect">
            <a:avLst/>
          </a:prstGeom>
          <a:noFill/>
        </p:spPr>
      </p:pic>
      <p:pic>
        <p:nvPicPr>
          <p:cNvPr id="108545" name="Рисунок 25" descr="https://abc-decor.com/img/gallery/3/thumbs/thumb_l_bur-105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16" y="3929066"/>
            <a:ext cx="1792334" cy="785818"/>
          </a:xfrm>
          <a:prstGeom prst="rect">
            <a:avLst/>
          </a:prstGeom>
          <a:noFill/>
        </p:spPr>
      </p:pic>
      <p:sp>
        <p:nvSpPr>
          <p:cNvPr id="108552" name="Умножение 12"/>
          <p:cNvSpPr>
            <a:spLocks/>
          </p:cNvSpPr>
          <p:nvPr/>
        </p:nvSpPr>
        <p:spPr bwMode="auto">
          <a:xfrm>
            <a:off x="5786445" y="2143116"/>
            <a:ext cx="571505" cy="571504"/>
          </a:xfrm>
          <a:custGeom>
            <a:avLst/>
            <a:gdLst>
              <a:gd name="T0" fmla="*/ 215029 w 1419225"/>
              <a:gd name="T1" fmla="*/ 500835 h 1628775"/>
              <a:gd name="T2" fmla="*/ 466696 w 1419225"/>
              <a:gd name="T3" fmla="*/ 281547 h 1628775"/>
              <a:gd name="T4" fmla="*/ 709613 w 1419225"/>
              <a:gd name="T5" fmla="*/ 560330 h 1628775"/>
              <a:gd name="T6" fmla="*/ 952529 w 1419225"/>
              <a:gd name="T7" fmla="*/ 281547 h 1628775"/>
              <a:gd name="T8" fmla="*/ 1204196 w 1419225"/>
              <a:gd name="T9" fmla="*/ 500835 h 1628775"/>
              <a:gd name="T10" fmla="*/ 930984 w 1419225"/>
              <a:gd name="T11" fmla="*/ 814388 h 1628775"/>
              <a:gd name="T12" fmla="*/ 1204196 w 1419225"/>
              <a:gd name="T13" fmla="*/ 1127940 h 1628775"/>
              <a:gd name="T14" fmla="*/ 952529 w 1419225"/>
              <a:gd name="T15" fmla="*/ 1347228 h 1628775"/>
              <a:gd name="T16" fmla="*/ 709613 w 1419225"/>
              <a:gd name="T17" fmla="*/ 1068445 h 1628775"/>
              <a:gd name="T18" fmla="*/ 466696 w 1419225"/>
              <a:gd name="T19" fmla="*/ 1347228 h 1628775"/>
              <a:gd name="T20" fmla="*/ 215029 w 1419225"/>
              <a:gd name="T21" fmla="*/ 1127940 h 1628775"/>
              <a:gd name="T22" fmla="*/ 488241 w 1419225"/>
              <a:gd name="T23" fmla="*/ 814388 h 1628775"/>
              <a:gd name="T24" fmla="*/ 215029 w 1419225"/>
              <a:gd name="T25" fmla="*/ 500835 h 16287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419225" h="1628775">
                <a:moveTo>
                  <a:pt x="215029" y="500835"/>
                </a:moveTo>
                <a:lnTo>
                  <a:pt x="466696" y="281547"/>
                </a:lnTo>
                <a:lnTo>
                  <a:pt x="709613" y="560330"/>
                </a:lnTo>
                <a:lnTo>
                  <a:pt x="952529" y="281547"/>
                </a:lnTo>
                <a:lnTo>
                  <a:pt x="1204196" y="500835"/>
                </a:lnTo>
                <a:lnTo>
                  <a:pt x="930984" y="814388"/>
                </a:lnTo>
                <a:lnTo>
                  <a:pt x="1204196" y="1127940"/>
                </a:lnTo>
                <a:lnTo>
                  <a:pt x="952529" y="1347228"/>
                </a:lnTo>
                <a:lnTo>
                  <a:pt x="709613" y="1068445"/>
                </a:lnTo>
                <a:lnTo>
                  <a:pt x="466696" y="1347228"/>
                </a:lnTo>
                <a:lnTo>
                  <a:pt x="215029" y="1127940"/>
                </a:lnTo>
                <a:lnTo>
                  <a:pt x="488241" y="814388"/>
                </a:lnTo>
                <a:lnTo>
                  <a:pt x="215029" y="500835"/>
                </a:lnTo>
                <a:close/>
              </a:path>
            </a:pathLst>
          </a:custGeom>
          <a:solidFill>
            <a:srgbClr val="C00000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8549" name="Рисунок 1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28" y="4071942"/>
            <a:ext cx="360357" cy="386311"/>
          </a:xfrm>
          <a:prstGeom prst="rect">
            <a:avLst/>
          </a:prstGeom>
          <a:noFill/>
        </p:spPr>
      </p:pic>
      <p:pic>
        <p:nvPicPr>
          <p:cNvPr id="108554" name="Рисунок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1785926"/>
            <a:ext cx="1214446" cy="1148018"/>
          </a:xfrm>
          <a:prstGeom prst="rect">
            <a:avLst/>
          </a:prstGeom>
          <a:noFill/>
        </p:spPr>
      </p:pic>
      <p:pic>
        <p:nvPicPr>
          <p:cNvPr id="108548" name="Рисунок 13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802" y="2000240"/>
            <a:ext cx="1244247" cy="857256"/>
          </a:xfrm>
          <a:prstGeom prst="rect">
            <a:avLst/>
          </a:prstGeom>
          <a:noFill/>
        </p:spPr>
      </p:pic>
      <p:pic>
        <p:nvPicPr>
          <p:cNvPr id="108555" name="Рисунок 5" descr="https://avatars.mds.yandex.net/i?id=7d562868c70c93cc15447d7eeb7f69d4-4841302-images-thumbs&amp;ref=rim&amp;n=33&amp;w=150&amp;h=150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0" y="2143116"/>
            <a:ext cx="428628" cy="473608"/>
          </a:xfrm>
          <a:prstGeom prst="rect">
            <a:avLst/>
          </a:prstGeom>
          <a:noFill/>
        </p:spPr>
      </p:pic>
      <p:sp>
        <p:nvSpPr>
          <p:cNvPr id="108556" name="Rectangle 12"/>
          <p:cNvSpPr>
            <a:spLocks noChangeArrowheads="1"/>
          </p:cNvSpPr>
          <p:nvPr/>
        </p:nvSpPr>
        <p:spPr bwMode="auto">
          <a:xfrm>
            <a:off x="0" y="285728"/>
            <a:ext cx="892971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Мнемотаблица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сказка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Перышко в подушке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4330</TotalTime>
  <Words>2596</Words>
  <Application>Microsoft Office PowerPoint</Application>
  <PresentationFormat>Экран (4:3)</PresentationFormat>
  <Paragraphs>488</Paragraphs>
  <Slides>94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94</vt:i4>
      </vt:variant>
    </vt:vector>
  </HeadingPairs>
  <TitlesOfParts>
    <vt:vector size="101" baseType="lpstr">
      <vt:lpstr>Arial</vt:lpstr>
      <vt:lpstr>Bookman Old Style</vt:lpstr>
      <vt:lpstr>Calibri</vt:lpstr>
      <vt:lpstr>Helvetica</vt:lpstr>
      <vt:lpstr>Times New Roman</vt:lpstr>
      <vt:lpstr>Тема Office</vt:lpstr>
      <vt:lpstr>Презентация</vt:lpstr>
      <vt:lpstr>Презентация PowerPoint</vt:lpstr>
      <vt:lpstr>Презентация PowerPoint</vt:lpstr>
      <vt:lpstr>Презентация PowerPoint</vt:lpstr>
      <vt:lpstr>      МБДОУ «Детский сад №65» Венгерская сказка «Два жадных медвежонка» Воспитатель: Лебедева Светлана Юрьевна     </vt:lpstr>
      <vt:lpstr>Презентация PowerPoint</vt:lpstr>
      <vt:lpstr>     МБДОУ «Детский сад №63» К.И. Чуковский «Мойдодыр» Воспитатель: Белова Марина Владимировна    </vt:lpstr>
      <vt:lpstr>Презентация PowerPoint</vt:lpstr>
      <vt:lpstr>          МБДОУ «Детский сад №64» А. Введенский «На лыжах» Воспитатель: Абармитова Наталья Ботомункуевна         </vt:lpstr>
      <vt:lpstr>Презентация PowerPoint</vt:lpstr>
      <vt:lpstr> МБДОУ «Детский сад №117» В. Клименко «Кто важнее всех на улице» Воспитатель: Шепилова Ольга Алексеевна </vt:lpstr>
      <vt:lpstr>Презентация PowerPoint</vt:lpstr>
      <vt:lpstr>         МБДОУ «Детский сад №21»  Н.Носов «Автомобиль»  Воспитатель: Авласенко Татьяна Витальевна         </vt:lpstr>
      <vt:lpstr>Презентация PowerPoint</vt:lpstr>
      <vt:lpstr>  МБДОУ «Детский сад №99» Н.Саконской “Где мой пальчик?” Воспитатель:Чеглокова Елена Александровна  </vt:lpstr>
      <vt:lpstr>Презентация PowerPoint</vt:lpstr>
      <vt:lpstr>Презентация PowerPoint</vt:lpstr>
      <vt:lpstr>Презентация PowerPoint</vt:lpstr>
      <vt:lpstr>   МБДОУ «Детский сад №34» К.Д. Ушинский "Бодливая корова"  Воспитатель: Леонова Елена Васильевна  </vt:lpstr>
      <vt:lpstr>Презентация PowerPoint</vt:lpstr>
      <vt:lpstr>МБДОУ «Детский сад №15» И. Черницкая «Что такое Родина?» Воспитатель: Моденова Елена Суликовна </vt:lpstr>
      <vt:lpstr>Презентация PowerPoint</vt:lpstr>
      <vt:lpstr>МБДОУ «Детский сад №65» А. Барто «Уехали» Воспитатель: Салимон Маргарита Анатольевна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Гордеев Андрей Валерьевич</cp:lastModifiedBy>
  <cp:revision>225</cp:revision>
  <dcterms:created xsi:type="dcterms:W3CDTF">2022-11-22T01:47:43Z</dcterms:created>
  <dcterms:modified xsi:type="dcterms:W3CDTF">2023-05-24T01:34:24Z</dcterms:modified>
</cp:coreProperties>
</file>