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8" r:id="rId3"/>
    <p:sldId id="271" r:id="rId4"/>
    <p:sldId id="277" r:id="rId5"/>
    <p:sldId id="278" r:id="rId6"/>
    <p:sldId id="279" r:id="rId7"/>
    <p:sldId id="280" r:id="rId8"/>
    <p:sldId id="281" r:id="rId9"/>
    <p:sldId id="282" r:id="rId10"/>
    <p:sldId id="264" r:id="rId1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4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kumimoji="1" lang="ru-RU" altLang="ru-RU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kumimoji="1" lang="ru-RU" altLang="ru-RU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542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54284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64C70F0F-B7DE-47C0-A217-E6626F758A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8873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C0CD41-110F-48BC-BCE8-8170446EB8F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1465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6F7B44-104C-4E80-AF35-1FFA4E8099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1212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F8B36-6267-4EFE-A450-A440120B7B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96699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4C9402-54B0-42EA-B136-78EA5ECB07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133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C5228F-9249-4589-967E-7ACCF114B9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807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5FE9BD-6EA0-43D3-8974-A5B618ED8A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2307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E043F7-C49C-40BC-9F7B-5E5B362CA3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9169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8F16CF-8342-4F17-96AD-869528E155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1449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88030-6D74-4036-A4FD-8035C95716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266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2F156D-DD3F-42D7-BF0D-7707791243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1757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82E1B1-63D4-4B7A-BE47-5E0ABECEC6D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1409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4A3A45-862F-4E6D-A8C1-6BB6D69558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9369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5325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326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326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A899D59E-DBE4-4A8D-83E6-6F78A7D5EFD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1736725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Проектирование индивидуальных программ сопровождения детей из социально-дезадаптированных семей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ru-RU" sz="5900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12291" name="Rectangle 2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 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7"/>
          <p:cNvSpPr txBox="1">
            <a:spLocks noChangeArrowheads="1"/>
          </p:cNvSpPr>
          <p:nvPr/>
        </p:nvSpPr>
        <p:spPr bwMode="auto">
          <a:xfrm>
            <a:off x="1066800" y="4495800"/>
            <a:ext cx="4876800" cy="176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200"/>
              <a:t>Одной из важных социальных ситуаций для развития личности подростка является школа как целая система значимых отношений. </a:t>
            </a:r>
          </a:p>
        </p:txBody>
      </p:sp>
      <p:sp>
        <p:nvSpPr>
          <p:cNvPr id="21532" name="AutoShape 28"/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79248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Социальная дезадаптация - </a:t>
            </a:r>
          </a:p>
        </p:txBody>
      </p:sp>
      <p:sp>
        <p:nvSpPr>
          <p:cNvPr id="4100" name="Rectangle 29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7391400" cy="1981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2600" smtClean="0"/>
              <a:t>это процесс утраты социально значимых качеств, препятствующий успешному приспособлению индивида к условиям социальной среды</a:t>
            </a:r>
          </a:p>
        </p:txBody>
      </p:sp>
      <p:pic>
        <p:nvPicPr>
          <p:cNvPr id="4101" name="Picture 31" descr="j018560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48400" y="3886200"/>
            <a:ext cx="2366963" cy="2371725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2800" smtClean="0"/>
              <a:t>Признаки семьи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362200"/>
            <a:ext cx="8305800" cy="3886200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sz="1800" dirty="0" smtClean="0"/>
              <a:t>Семья   представляет   собой   относительно   тес­ную, ограничивающую себя определенными пределами единицу.</a:t>
            </a:r>
          </a:p>
          <a:p>
            <a:pPr algn="just" eaLnBrk="1" hangingPunct="1">
              <a:defRPr/>
            </a:pPr>
            <a:r>
              <a:rPr lang="ru-RU" sz="1800" dirty="0" smtClean="0"/>
              <a:t>Семья   представляет  собой   ассоциацию,   кото­рая сама себя воспроизводит.</a:t>
            </a:r>
          </a:p>
          <a:p>
            <a:pPr algn="just" eaLnBrk="1" hangingPunct="1">
              <a:defRPr/>
            </a:pPr>
            <a:r>
              <a:rPr lang="ru-RU" sz="1800" dirty="0" smtClean="0"/>
              <a:t>Она удовлетворяет важнейшие  жизненные  по­требности людей (но не все), в том числе и  те, кᴏᴛᴏᴩ</a:t>
            </a:r>
            <a:r>
              <a:rPr lang="ru-RU" sz="1800" dirty="0" err="1" smtClean="0"/>
              <a:t>ые</a:t>
            </a:r>
            <a:r>
              <a:rPr lang="ru-RU" sz="1800" dirty="0" smtClean="0"/>
              <a:t> не может удовлетворить вторичная группа.</a:t>
            </a:r>
          </a:p>
          <a:p>
            <a:pPr algn="just" eaLnBrk="1" hangingPunct="1">
              <a:defRPr/>
            </a:pPr>
            <a:r>
              <a:rPr lang="ru-RU" sz="1800" dirty="0" smtClean="0"/>
              <a:t>Она формирует личность в целом, а вторичные группы (школа, производство, государство) воздействуют на нее исключительно в определенных аспектах, опосредованно че­рез семью.</a:t>
            </a:r>
          </a:p>
          <a:p>
            <a:pPr algn="just" eaLnBrk="1" hangingPunct="1">
              <a:defRPr/>
            </a:pPr>
            <a:r>
              <a:rPr lang="ru-RU" sz="1800" dirty="0" smtClean="0"/>
              <a:t>Ее влияние на индивида первично как по време­ни, так и по содержанию.</a:t>
            </a:r>
          </a:p>
          <a:p>
            <a:pPr algn="just" eaLnBrk="1" hangingPunct="1">
              <a:defRPr/>
            </a:pPr>
            <a:r>
              <a:rPr lang="ru-RU" sz="1800" dirty="0" smtClean="0"/>
              <a:t>Члены семьи находятся в постоянной взаимоза­висимости, по϶ᴛᴏ</a:t>
            </a:r>
            <a:r>
              <a:rPr lang="ru-RU" sz="1800" dirty="0" err="1" smtClean="0"/>
              <a:t>му</a:t>
            </a:r>
            <a:r>
              <a:rPr lang="ru-RU" sz="1800" dirty="0" smtClean="0"/>
              <a:t> любое изменение поведения одного из них влечет за собой изменения в поведении остальных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altLang="ru-RU" sz="1800" dirty="0" smtClean="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2800" smtClean="0"/>
              <a:t>Функции семьи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362200"/>
            <a:ext cx="8305800" cy="3886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3200" smtClean="0"/>
              <a:t>а) воспитательную;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3200" smtClean="0"/>
              <a:t>б) хозяйственно-бытовую;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3200" smtClean="0"/>
              <a:t>в) эмоциональную;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3200" smtClean="0"/>
              <a:t>г) духовно­го (культурного) общения;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3200" smtClean="0"/>
              <a:t>д) первичного социального контроля;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3200" smtClean="0"/>
              <a:t>е) сексуально-эротическую</a:t>
            </a:r>
            <a:endParaRPr lang="ru-RU" altLang="ru-RU" sz="32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067800" cy="1143000"/>
          </a:xfrm>
        </p:spPr>
        <p:txBody>
          <a:bodyPr/>
          <a:lstStyle/>
          <a:p>
            <a:pPr algn="ctr" eaLnBrk="1" hangingPunct="1"/>
            <a:r>
              <a:rPr lang="ru-RU" altLang="ru-RU" sz="2400" smtClean="0"/>
              <a:t>Типы дисфункциональных, неблагополучных семей: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362200"/>
            <a:ext cx="8305800" cy="3886200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sz="2400" dirty="0" err="1" smtClean="0"/>
              <a:t>Псевдоблагополучная</a:t>
            </a:r>
            <a:r>
              <a:rPr lang="ru-RU" sz="2400" dirty="0" smtClean="0"/>
              <a:t>   семья,   применяющая неправильные методы воспитания.</a:t>
            </a:r>
          </a:p>
          <a:p>
            <a:pPr algn="just" eaLnBrk="1" hangingPunct="1">
              <a:defRPr/>
            </a:pPr>
            <a:r>
              <a:rPr lang="ru-RU" sz="2400" dirty="0" smtClean="0"/>
              <a:t>Неполная семья, отличающаяся дефектами в структуре.</a:t>
            </a:r>
          </a:p>
          <a:p>
            <a:pPr algn="just" eaLnBrk="1" hangingPunct="1">
              <a:defRPr/>
            </a:pPr>
            <a:r>
              <a:rPr lang="ru-RU" sz="2400" dirty="0" smtClean="0"/>
              <a:t>Проблемная семья, характеризующаяся посто­янной конфликтной атмосферой.</a:t>
            </a:r>
          </a:p>
          <a:p>
            <a:pPr algn="just" eaLnBrk="1" hangingPunct="1">
              <a:defRPr/>
            </a:pPr>
            <a:r>
              <a:rPr lang="ru-RU" sz="2400" dirty="0" smtClean="0"/>
              <a:t>Аморальная семья, характеризующаяся алко­гольной, аморальной и сексуальной деморали­зацией.</a:t>
            </a:r>
          </a:p>
          <a:p>
            <a:pPr algn="just" eaLnBrk="1" hangingPunct="1">
              <a:defRPr/>
            </a:pPr>
            <a:r>
              <a:rPr lang="ru-RU" sz="2400" dirty="0" smtClean="0"/>
              <a:t>Криминогенная семья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altLang="ru-RU" sz="32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2800" smtClean="0"/>
              <a:t>ПРОЕКТИРОВАНИЕ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362200"/>
            <a:ext cx="8305800" cy="3886200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3200" smtClean="0"/>
              <a:t>Проектирование — это опережающее создание того, что затем будет сделано в натуральном виде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3200" smtClean="0"/>
              <a:t>Педагогическое проектирование — предварительная разработка основных деталей предстоящей деятельности педагога и учащихся и прогнозирование ее результатов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32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Программа</a:t>
            </a:r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ru-RU" altLang="ru-RU" smtClean="0"/>
              <a:t>Содержание и план предстоящей деятельности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3200" smtClean="0"/>
              <a:t>Социально-педагогическое сопровождение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ru-RU" dirty="0" smtClean="0"/>
              <a:t>процесс оказания своевременной социальной и педагогической помощи нуждающимся в ней детям и подросткам и системы корректирующих воздействий на основе отслеживания изменений в процессе развития личности ребенка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dirty="0" smtClean="0"/>
              <a:t> </a:t>
            </a:r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Структура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ru-RU" sz="2400" dirty="0" smtClean="0"/>
              <a:t>Титульный лист</a:t>
            </a:r>
          </a:p>
          <a:p>
            <a:pPr algn="just" eaLnBrk="1" hangingPunct="1">
              <a:defRPr/>
            </a:pPr>
            <a:r>
              <a:rPr lang="ru-RU" sz="2400" dirty="0" smtClean="0"/>
              <a:t>Пояснительная записка (актуальность, нормативно-правовое обеспечение, цель, задачи)</a:t>
            </a:r>
          </a:p>
          <a:p>
            <a:pPr algn="just" eaLnBrk="1" hangingPunct="1">
              <a:defRPr/>
            </a:pPr>
            <a:r>
              <a:rPr lang="ru-RU" sz="2400" dirty="0" smtClean="0"/>
              <a:t>Содержание, виды деятельности, формы работы</a:t>
            </a:r>
          </a:p>
          <a:p>
            <a:pPr algn="just" eaLnBrk="1" hangingPunct="1">
              <a:defRPr/>
            </a:pPr>
            <a:r>
              <a:rPr lang="ru-RU" sz="2400" dirty="0" smtClean="0"/>
              <a:t>План работы</a:t>
            </a:r>
          </a:p>
          <a:p>
            <a:pPr algn="just" eaLnBrk="1" hangingPunct="1">
              <a:defRPr/>
            </a:pPr>
            <a:r>
              <a:rPr lang="ru-RU" sz="2400" dirty="0" smtClean="0"/>
              <a:t>Планируемые результаты</a:t>
            </a:r>
          </a:p>
          <a:p>
            <a:pPr algn="just" eaLnBrk="1" hangingPunct="1">
              <a:defRPr/>
            </a:pPr>
            <a:r>
              <a:rPr lang="ru-RU" sz="2400" dirty="0" smtClean="0"/>
              <a:t>Мониторинг эффективности</a:t>
            </a:r>
          </a:p>
          <a:p>
            <a:pPr algn="just" eaLnBrk="1" hangingPunct="1">
              <a:defRPr/>
            </a:pPr>
            <a:r>
              <a:rPr lang="ru-RU" sz="2400" dirty="0" smtClean="0"/>
              <a:t>Приложения</a:t>
            </a:r>
          </a:p>
          <a:p>
            <a:pPr algn="just" eaLnBrk="1" hangingPunct="1">
              <a:defRPr/>
            </a:pPr>
            <a:endParaRPr lang="ru-RU" dirty="0" smtClean="0"/>
          </a:p>
          <a:p>
            <a:pPr algn="just" eaLnBrk="1" hangingPunct="1">
              <a:defRPr/>
            </a:pPr>
            <a:endParaRPr lang="ru-RU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434</TotalTime>
  <Words>183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Wingdings</vt:lpstr>
      <vt:lpstr>Calibri</vt:lpstr>
      <vt:lpstr>Times New Roman</vt:lpstr>
      <vt:lpstr>Капсулы</vt:lpstr>
      <vt:lpstr>Проектирование индивидуальных программ сопровождения детей из социально-дезадаптированных семей</vt:lpstr>
      <vt:lpstr>Социальная дезадаптация - </vt:lpstr>
      <vt:lpstr>Признаки семьи</vt:lpstr>
      <vt:lpstr>Функции семьи</vt:lpstr>
      <vt:lpstr>Типы дисфункциональных, неблагополучных семей:</vt:lpstr>
      <vt:lpstr>ПРОЕКТИРОВАНИЕ</vt:lpstr>
      <vt:lpstr>Программа</vt:lpstr>
      <vt:lpstr>Социально-педагогическое сопровождение </vt:lpstr>
      <vt:lpstr>Структура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GordeevAV</dc:creator>
  <cp:lastModifiedBy>GordeevAV</cp:lastModifiedBy>
  <cp:revision>62</cp:revision>
  <cp:lastPrinted>1601-01-01T00:00:00Z</cp:lastPrinted>
  <dcterms:created xsi:type="dcterms:W3CDTF">1601-01-01T00:00:00Z</dcterms:created>
  <dcterms:modified xsi:type="dcterms:W3CDTF">2018-10-31T06:14:49Z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