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  <p:sldMasterId id="2147483727" r:id="rId2"/>
  </p:sldMasterIdLst>
  <p:notesMasterIdLst>
    <p:notesMasterId r:id="rId26"/>
  </p:notesMasterIdLst>
  <p:sldIdLst>
    <p:sldId id="256" r:id="rId3"/>
    <p:sldId id="262" r:id="rId4"/>
    <p:sldId id="263" r:id="rId5"/>
    <p:sldId id="281" r:id="rId6"/>
    <p:sldId id="264" r:id="rId7"/>
    <p:sldId id="279" r:id="rId8"/>
    <p:sldId id="282" r:id="rId9"/>
    <p:sldId id="270" r:id="rId10"/>
    <p:sldId id="273" r:id="rId11"/>
    <p:sldId id="274" r:id="rId12"/>
    <p:sldId id="275" r:id="rId13"/>
    <p:sldId id="276" r:id="rId14"/>
    <p:sldId id="272" r:id="rId15"/>
    <p:sldId id="257" r:id="rId16"/>
    <p:sldId id="258" r:id="rId17"/>
    <p:sldId id="259" r:id="rId18"/>
    <p:sldId id="260" r:id="rId19"/>
    <p:sldId id="261" r:id="rId20"/>
    <p:sldId id="267" r:id="rId21"/>
    <p:sldId id="283" r:id="rId22"/>
    <p:sldId id="268" r:id="rId23"/>
    <p:sldId id="284" r:id="rId24"/>
    <p:sldId id="280" r:id="rId2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A50021"/>
    <a:srgbClr val="0000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3682" autoAdjust="0"/>
  </p:normalViewPr>
  <p:slideViewPr>
    <p:cSldViewPr>
      <p:cViewPr>
        <p:scale>
          <a:sx n="107" d="100"/>
          <a:sy n="107" d="100"/>
        </p:scale>
        <p:origin x="-653" y="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77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77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7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1BE344C-78E0-4EF8-823A-382EA4142F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189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7C32CAA-C8E6-40EC-8A83-B02BA565392E}" type="slidenum">
              <a:rPr lang="ru-RU" altLang="ru-RU"/>
              <a:pPr eaLnBrk="1" hangingPunct="1"/>
              <a:t>8</a:t>
            </a:fld>
            <a:endParaRPr lang="ru-RU" altLang="ru-RU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755B70E-086A-49AE-92D0-49551078EE8E}" type="slidenum">
              <a:rPr lang="ru-RU" altLang="ru-RU"/>
              <a:pPr eaLnBrk="1" hangingPunct="1"/>
              <a:t>9</a:t>
            </a:fld>
            <a:endParaRPr lang="ru-RU" altLang="ru-RU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BF50343-A73E-4A33-A695-0C72B3F3326F}" type="slidenum">
              <a:rPr lang="ru-RU" altLang="ru-RU"/>
              <a:pPr eaLnBrk="1" hangingPunct="1"/>
              <a:t>10</a:t>
            </a:fld>
            <a:endParaRPr lang="ru-RU" altLang="ru-RU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BC06FEC-4A99-4EA7-8100-7846E6D1535E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89FE38F-6897-46B4-A87B-9D26BD49E0D2}" type="slidenum">
              <a:rPr lang="ru-RU" altLang="ru-RU"/>
              <a:pPr eaLnBrk="1" hangingPunct="1"/>
              <a:t>12</a:t>
            </a:fld>
            <a:endParaRPr lang="ru-RU" altLang="ru-RU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B90041A-A051-4B71-93BD-C648A5DAA3FB}" type="slidenum">
              <a:rPr lang="ru-RU" altLang="ru-RU"/>
              <a:pPr eaLnBrk="1" hangingPunct="1"/>
              <a:t>13</a:t>
            </a:fld>
            <a:endParaRPr lang="ru-RU" altLang="ru-RU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7 w 2123"/>
                <a:gd name="T1" fmla="*/ 986 h 1696"/>
                <a:gd name="T2" fmla="*/ 541 w 2123"/>
                <a:gd name="T3" fmla="*/ 646 h 1696"/>
                <a:gd name="T4" fmla="*/ 667 w 2123"/>
                <a:gd name="T5" fmla="*/ 374 h 1696"/>
                <a:gd name="T6" fmla="*/ 922 w 2123"/>
                <a:gd name="T7" fmla="*/ 555 h 1696"/>
                <a:gd name="T8" fmla="*/ 1208 w 2123"/>
                <a:gd name="T9" fmla="*/ 822 h 1696"/>
                <a:gd name="T10" fmla="*/ 1475 w 2123"/>
                <a:gd name="T11" fmla="*/ 1049 h 1696"/>
                <a:gd name="T12" fmla="*/ 1791 w 2123"/>
                <a:gd name="T13" fmla="*/ 1286 h 1696"/>
                <a:gd name="T14" fmla="*/ 1873 w 2123"/>
                <a:gd name="T15" fmla="*/ 1337 h 1696"/>
                <a:gd name="T16" fmla="*/ 1826 w 2123"/>
                <a:gd name="T17" fmla="*/ 1281 h 1696"/>
                <a:gd name="T18" fmla="*/ 1404 w 2123"/>
                <a:gd name="T19" fmla="*/ 947 h 1696"/>
                <a:gd name="T20" fmla="*/ 1082 w 2123"/>
                <a:gd name="T21" fmla="*/ 646 h 1696"/>
                <a:gd name="T22" fmla="*/ 719 w 2123"/>
                <a:gd name="T23" fmla="*/ 311 h 1696"/>
                <a:gd name="T24" fmla="*/ 994 w 2123"/>
                <a:gd name="T25" fmla="*/ 294 h 1696"/>
                <a:gd name="T26" fmla="*/ 1279 w 2123"/>
                <a:gd name="T27" fmla="*/ 300 h 1696"/>
                <a:gd name="T28" fmla="*/ 1606 w 2123"/>
                <a:gd name="T29" fmla="*/ 254 h 1696"/>
                <a:gd name="T30" fmla="*/ 2112 w 2123"/>
                <a:gd name="T31" fmla="*/ 186 h 1696"/>
                <a:gd name="T32" fmla="*/ 2064 w 2123"/>
                <a:gd name="T33" fmla="*/ 164 h 1696"/>
                <a:gd name="T34" fmla="*/ 1535 w 2123"/>
                <a:gd name="T35" fmla="*/ 243 h 1696"/>
                <a:gd name="T36" fmla="*/ 1202 w 2123"/>
                <a:gd name="T37" fmla="*/ 260 h 1696"/>
                <a:gd name="T38" fmla="*/ 755 w 2123"/>
                <a:gd name="T39" fmla="*/ 243 h 1696"/>
                <a:gd name="T40" fmla="*/ 815 w 2123"/>
                <a:gd name="T41" fmla="*/ 215 h 1696"/>
                <a:gd name="T42" fmla="*/ 1136 w 2123"/>
                <a:gd name="T43" fmla="*/ 0 h 1696"/>
                <a:gd name="T44" fmla="*/ 1082 w 2123"/>
                <a:gd name="T45" fmla="*/ 28 h 1696"/>
                <a:gd name="T46" fmla="*/ 1005 w 2123"/>
                <a:gd name="T47" fmla="*/ 79 h 1696"/>
                <a:gd name="T48" fmla="*/ 851 w 2123"/>
                <a:gd name="T49" fmla="*/ 181 h 1696"/>
                <a:gd name="T50" fmla="*/ 667 w 2123"/>
                <a:gd name="T51" fmla="*/ 266 h 1696"/>
                <a:gd name="T52" fmla="*/ 631 w 2123"/>
                <a:gd name="T53" fmla="*/ 340 h 1696"/>
                <a:gd name="T54" fmla="*/ 303 w 2123"/>
                <a:gd name="T55" fmla="*/ 555 h 1696"/>
                <a:gd name="T56" fmla="*/ 0 w 2123"/>
                <a:gd name="T57" fmla="*/ 686 h 1696"/>
                <a:gd name="T58" fmla="*/ 0 w 2123"/>
                <a:gd name="T59" fmla="*/ 691 h 1696"/>
                <a:gd name="T60" fmla="*/ 0 w 2123"/>
                <a:gd name="T61" fmla="*/ 725 h 1696"/>
                <a:gd name="T62" fmla="*/ 297 w 2123"/>
                <a:gd name="T63" fmla="*/ 601 h 1696"/>
                <a:gd name="T64" fmla="*/ 589 w 2123"/>
                <a:gd name="T65" fmla="*/ 408 h 1696"/>
                <a:gd name="T66" fmla="*/ 505 w 2123"/>
                <a:gd name="T67" fmla="*/ 635 h 1696"/>
                <a:gd name="T68" fmla="*/ 523 w 2123"/>
                <a:gd name="T69" fmla="*/ 941 h 1696"/>
                <a:gd name="T70" fmla="*/ 458 w 2123"/>
                <a:gd name="T71" fmla="*/ 1105 h 1696"/>
                <a:gd name="T72" fmla="*/ 327 w 2123"/>
                <a:gd name="T73" fmla="*/ 1400 h 1696"/>
                <a:gd name="T74" fmla="*/ 321 w 2123"/>
                <a:gd name="T75" fmla="*/ 1604 h 1696"/>
                <a:gd name="T76" fmla="*/ 327 w 2123"/>
                <a:gd name="T77" fmla="*/ 1604 h 1696"/>
                <a:gd name="T78" fmla="*/ 345 w 2123"/>
                <a:gd name="T79" fmla="*/ 1468 h 1696"/>
                <a:gd name="T80" fmla="*/ 577 w 2123"/>
                <a:gd name="T81" fmla="*/ 986 h 1696"/>
                <a:gd name="T82" fmla="*/ 577 w 2123"/>
                <a:gd name="T83" fmla="*/ 986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4 w 969"/>
                <a:gd name="T1" fmla="*/ 1189 h 1192"/>
                <a:gd name="T2" fmla="*/ 492 w 969"/>
                <a:gd name="T3" fmla="*/ 1195 h 1192"/>
                <a:gd name="T4" fmla="*/ 582 w 969"/>
                <a:gd name="T5" fmla="*/ 1153 h 1192"/>
                <a:gd name="T6" fmla="*/ 816 w 969"/>
                <a:gd name="T7" fmla="*/ 1088 h 1192"/>
                <a:gd name="T8" fmla="*/ 937 w 969"/>
                <a:gd name="T9" fmla="*/ 1058 h 1192"/>
                <a:gd name="T10" fmla="*/ 762 w 969"/>
                <a:gd name="T11" fmla="*/ 991 h 1192"/>
                <a:gd name="T12" fmla="*/ 558 w 969"/>
                <a:gd name="T13" fmla="*/ 955 h 1192"/>
                <a:gd name="T14" fmla="*/ 198 w 969"/>
                <a:gd name="T15" fmla="*/ 973 h 1192"/>
                <a:gd name="T16" fmla="*/ 300 w 969"/>
                <a:gd name="T17" fmla="*/ 895 h 1192"/>
                <a:gd name="T18" fmla="*/ 498 w 969"/>
                <a:gd name="T19" fmla="*/ 805 h 1192"/>
                <a:gd name="T20" fmla="*/ 697 w 969"/>
                <a:gd name="T21" fmla="*/ 673 h 1192"/>
                <a:gd name="T22" fmla="*/ 703 w 969"/>
                <a:gd name="T23" fmla="*/ 673 h 1192"/>
                <a:gd name="T24" fmla="*/ 715 w 969"/>
                <a:gd name="T25" fmla="*/ 667 h 1192"/>
                <a:gd name="T26" fmla="*/ 756 w 969"/>
                <a:gd name="T27" fmla="*/ 649 h 1192"/>
                <a:gd name="T28" fmla="*/ 780 w 969"/>
                <a:gd name="T29" fmla="*/ 643 h 1192"/>
                <a:gd name="T30" fmla="*/ 792 w 969"/>
                <a:gd name="T31" fmla="*/ 631 h 1192"/>
                <a:gd name="T32" fmla="*/ 798 w 969"/>
                <a:gd name="T33" fmla="*/ 619 h 1192"/>
                <a:gd name="T34" fmla="*/ 792 w 969"/>
                <a:gd name="T35" fmla="*/ 613 h 1192"/>
                <a:gd name="T36" fmla="*/ 786 w 969"/>
                <a:gd name="T37" fmla="*/ 601 h 1192"/>
                <a:gd name="T38" fmla="*/ 786 w 969"/>
                <a:gd name="T39" fmla="*/ 576 h 1192"/>
                <a:gd name="T40" fmla="*/ 798 w 969"/>
                <a:gd name="T41" fmla="*/ 546 h 1192"/>
                <a:gd name="T42" fmla="*/ 810 w 969"/>
                <a:gd name="T43" fmla="*/ 516 h 1192"/>
                <a:gd name="T44" fmla="*/ 828 w 969"/>
                <a:gd name="T45" fmla="*/ 486 h 1192"/>
                <a:gd name="T46" fmla="*/ 840 w 969"/>
                <a:gd name="T47" fmla="*/ 456 h 1192"/>
                <a:gd name="T48" fmla="*/ 846 w 969"/>
                <a:gd name="T49" fmla="*/ 438 h 1192"/>
                <a:gd name="T50" fmla="*/ 853 w 969"/>
                <a:gd name="T51" fmla="*/ 432 h 1192"/>
                <a:gd name="T52" fmla="*/ 853 w 969"/>
                <a:gd name="T53" fmla="*/ 348 h 1192"/>
                <a:gd name="T54" fmla="*/ 853 w 969"/>
                <a:gd name="T55" fmla="*/ 342 h 1192"/>
                <a:gd name="T56" fmla="*/ 859 w 969"/>
                <a:gd name="T57" fmla="*/ 336 h 1192"/>
                <a:gd name="T58" fmla="*/ 877 w 969"/>
                <a:gd name="T59" fmla="*/ 306 h 1192"/>
                <a:gd name="T60" fmla="*/ 889 w 969"/>
                <a:gd name="T61" fmla="*/ 270 h 1192"/>
                <a:gd name="T62" fmla="*/ 901 w 969"/>
                <a:gd name="T63" fmla="*/ 240 h 1192"/>
                <a:gd name="T64" fmla="*/ 907 w 969"/>
                <a:gd name="T65" fmla="*/ 228 h 1192"/>
                <a:gd name="T66" fmla="*/ 913 w 969"/>
                <a:gd name="T67" fmla="*/ 216 h 1192"/>
                <a:gd name="T68" fmla="*/ 931 w 969"/>
                <a:gd name="T69" fmla="*/ 173 h 1192"/>
                <a:gd name="T70" fmla="*/ 949 w 969"/>
                <a:gd name="T71" fmla="*/ 137 h 1192"/>
                <a:gd name="T72" fmla="*/ 955 w 969"/>
                <a:gd name="T73" fmla="*/ 125 h 1192"/>
                <a:gd name="T74" fmla="*/ 955 w 969"/>
                <a:gd name="T75" fmla="*/ 119 h 1192"/>
                <a:gd name="T76" fmla="*/ 973 w 969"/>
                <a:gd name="T77" fmla="*/ 0 h 1192"/>
                <a:gd name="T78" fmla="*/ 949 w 969"/>
                <a:gd name="T79" fmla="*/ 47 h 1192"/>
                <a:gd name="T80" fmla="*/ 786 w 969"/>
                <a:gd name="T81" fmla="*/ 113 h 1192"/>
                <a:gd name="T82" fmla="*/ 709 w 969"/>
                <a:gd name="T83" fmla="*/ 161 h 1192"/>
                <a:gd name="T84" fmla="*/ 462 w 969"/>
                <a:gd name="T85" fmla="*/ 234 h 1192"/>
                <a:gd name="T86" fmla="*/ 282 w 969"/>
                <a:gd name="T87" fmla="*/ 288 h 1192"/>
                <a:gd name="T88" fmla="*/ 174 w 969"/>
                <a:gd name="T89" fmla="*/ 294 h 1192"/>
                <a:gd name="T90" fmla="*/ 12 w 969"/>
                <a:gd name="T91" fmla="*/ 486 h 1192"/>
                <a:gd name="T92" fmla="*/ 0 w 969"/>
                <a:gd name="T93" fmla="*/ 510 h 1192"/>
                <a:gd name="T94" fmla="*/ 0 w 969"/>
                <a:gd name="T95" fmla="*/ 1189 h 1192"/>
                <a:gd name="T96" fmla="*/ 96 w 969"/>
                <a:gd name="T97" fmla="*/ 1183 h 1192"/>
                <a:gd name="T98" fmla="*/ 324 w 969"/>
                <a:gd name="T99" fmla="*/ 1189 h 1192"/>
                <a:gd name="T100" fmla="*/ 324 w 969"/>
                <a:gd name="T101" fmla="*/ 1189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8 w 2176"/>
                <a:gd name="T1" fmla="*/ 769 h 1505"/>
                <a:gd name="T2" fmla="*/ 1195 w 2176"/>
                <a:gd name="T3" fmla="*/ 1237 h 1505"/>
                <a:gd name="T4" fmla="*/ 960 w 2176"/>
                <a:gd name="T5" fmla="*/ 1195 h 1505"/>
                <a:gd name="T6" fmla="*/ 726 w 2176"/>
                <a:gd name="T7" fmla="*/ 1129 h 1505"/>
                <a:gd name="T8" fmla="*/ 444 w 2176"/>
                <a:gd name="T9" fmla="*/ 1111 h 1505"/>
                <a:gd name="T10" fmla="*/ 0 w 2176"/>
                <a:gd name="T11" fmla="*/ 1081 h 1505"/>
                <a:gd name="T12" fmla="*/ 30 w 2176"/>
                <a:gd name="T13" fmla="*/ 1117 h 1505"/>
                <a:gd name="T14" fmla="*/ 498 w 2176"/>
                <a:gd name="T15" fmla="*/ 1135 h 1505"/>
                <a:gd name="T16" fmla="*/ 780 w 2176"/>
                <a:gd name="T17" fmla="*/ 1189 h 1505"/>
                <a:gd name="T18" fmla="*/ 1135 w 2176"/>
                <a:gd name="T19" fmla="*/ 1304 h 1505"/>
                <a:gd name="T20" fmla="*/ 1074 w 2176"/>
                <a:gd name="T21" fmla="*/ 1322 h 1505"/>
                <a:gd name="T22" fmla="*/ 714 w 2176"/>
                <a:gd name="T23" fmla="*/ 1508 h 1505"/>
                <a:gd name="T24" fmla="*/ 768 w 2176"/>
                <a:gd name="T25" fmla="*/ 1484 h 1505"/>
                <a:gd name="T26" fmla="*/ 865 w 2176"/>
                <a:gd name="T27" fmla="*/ 1442 h 1505"/>
                <a:gd name="T28" fmla="*/ 1026 w 2176"/>
                <a:gd name="T29" fmla="*/ 1358 h 1505"/>
                <a:gd name="T30" fmla="*/ 1219 w 2176"/>
                <a:gd name="T31" fmla="*/ 1298 h 1505"/>
                <a:gd name="T32" fmla="*/ 1272 w 2176"/>
                <a:gd name="T33" fmla="*/ 1225 h 1505"/>
                <a:gd name="T34" fmla="*/ 1639 w 2176"/>
                <a:gd name="T35" fmla="*/ 1045 h 1505"/>
                <a:gd name="T36" fmla="*/ 1939 w 2176"/>
                <a:gd name="T37" fmla="*/ 955 h 1505"/>
                <a:gd name="T38" fmla="*/ 2185 w 2176"/>
                <a:gd name="T39" fmla="*/ 823 h 1505"/>
                <a:gd name="T40" fmla="*/ 1969 w 2176"/>
                <a:gd name="T41" fmla="*/ 913 h 1505"/>
                <a:gd name="T42" fmla="*/ 1663 w 2176"/>
                <a:gd name="T43" fmla="*/ 991 h 1505"/>
                <a:gd name="T44" fmla="*/ 1345 w 2176"/>
                <a:gd name="T45" fmla="*/ 1153 h 1505"/>
                <a:gd name="T46" fmla="*/ 1507 w 2176"/>
                <a:gd name="T47" fmla="*/ 907 h 1505"/>
                <a:gd name="T48" fmla="*/ 1627 w 2176"/>
                <a:gd name="T49" fmla="*/ 546 h 1505"/>
                <a:gd name="T50" fmla="*/ 1747 w 2176"/>
                <a:gd name="T51" fmla="*/ 373 h 1505"/>
                <a:gd name="T52" fmla="*/ 1987 w 2176"/>
                <a:gd name="T53" fmla="*/ 60 h 1505"/>
                <a:gd name="T54" fmla="*/ 2011 w 2176"/>
                <a:gd name="T55" fmla="*/ 0 h 1505"/>
                <a:gd name="T56" fmla="*/ 1981 w 2176"/>
                <a:gd name="T57" fmla="*/ 0 h 1505"/>
                <a:gd name="T58" fmla="*/ 1603 w 2176"/>
                <a:gd name="T59" fmla="*/ 481 h 1505"/>
                <a:gd name="T60" fmla="*/ 1483 w 2176"/>
                <a:gd name="T61" fmla="*/ 889 h 1505"/>
                <a:gd name="T62" fmla="*/ 1260 w 2176"/>
                <a:gd name="T63" fmla="*/ 1177 h 1505"/>
                <a:gd name="T64" fmla="*/ 1135 w 2176"/>
                <a:gd name="T65" fmla="*/ 907 h 1505"/>
                <a:gd name="T66" fmla="*/ 1014 w 2176"/>
                <a:gd name="T67" fmla="*/ 541 h 1505"/>
                <a:gd name="T68" fmla="*/ 889 w 2176"/>
                <a:gd name="T69" fmla="*/ 222 h 1505"/>
                <a:gd name="T70" fmla="*/ 792 w 2176"/>
                <a:gd name="T71" fmla="*/ 0 h 1505"/>
                <a:gd name="T72" fmla="*/ 756 w 2176"/>
                <a:gd name="T73" fmla="*/ 0 h 1505"/>
                <a:gd name="T74" fmla="*/ 907 w 2176"/>
                <a:gd name="T75" fmla="*/ 355 h 1505"/>
                <a:gd name="T76" fmla="*/ 1038 w 2176"/>
                <a:gd name="T77" fmla="*/ 769 h 1505"/>
                <a:gd name="T78" fmla="*/ 1038 w 2176"/>
                <a:gd name="T79" fmla="*/ 769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2 w 813"/>
                <a:gd name="T1" fmla="*/ 565 h 804"/>
                <a:gd name="T2" fmla="*/ 330 w 813"/>
                <a:gd name="T3" fmla="*/ 439 h 804"/>
                <a:gd name="T4" fmla="*/ 648 w 813"/>
                <a:gd name="T5" fmla="*/ 217 h 804"/>
                <a:gd name="T6" fmla="*/ 816 w 813"/>
                <a:gd name="T7" fmla="*/ 0 h 804"/>
                <a:gd name="T8" fmla="*/ 678 w 813"/>
                <a:gd name="T9" fmla="*/ 150 h 804"/>
                <a:gd name="T10" fmla="*/ 145 w 813"/>
                <a:gd name="T11" fmla="*/ 505 h 804"/>
                <a:gd name="T12" fmla="*/ 0 w 813"/>
                <a:gd name="T13" fmla="*/ 734 h 804"/>
                <a:gd name="T14" fmla="*/ 0 w 813"/>
                <a:gd name="T15" fmla="*/ 806 h 804"/>
                <a:gd name="T16" fmla="*/ 162 w 813"/>
                <a:gd name="T17" fmla="*/ 565 h 804"/>
                <a:gd name="T18" fmla="*/ 162 w 813"/>
                <a:gd name="T19" fmla="*/ 565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2 w 759"/>
                <a:gd name="T1" fmla="*/ 66 h 107"/>
                <a:gd name="T2" fmla="*/ 762 w 759"/>
                <a:gd name="T3" fmla="*/ 0 h 107"/>
                <a:gd name="T4" fmla="*/ 498 w 759"/>
                <a:gd name="T5" fmla="*/ 36 h 107"/>
                <a:gd name="T6" fmla="*/ 139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2 w 759"/>
                <a:gd name="T15" fmla="*/ 66 h 107"/>
                <a:gd name="T16" fmla="*/ 462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3 w 3169"/>
                <a:gd name="T1" fmla="*/ 240 h 743"/>
                <a:gd name="T2" fmla="*/ 1741 w 3169"/>
                <a:gd name="T3" fmla="*/ 234 h 743"/>
                <a:gd name="T4" fmla="*/ 2096 w 3169"/>
                <a:gd name="T5" fmla="*/ 252 h 743"/>
                <a:gd name="T6" fmla="*/ 2515 w 3169"/>
                <a:gd name="T7" fmla="*/ 234 h 743"/>
                <a:gd name="T8" fmla="*/ 3182 w 3169"/>
                <a:gd name="T9" fmla="*/ 205 h 743"/>
                <a:gd name="T10" fmla="*/ 3128 w 3169"/>
                <a:gd name="T11" fmla="*/ 187 h 743"/>
                <a:gd name="T12" fmla="*/ 2432 w 3169"/>
                <a:gd name="T13" fmla="*/ 222 h 743"/>
                <a:gd name="T14" fmla="*/ 2011 w 3169"/>
                <a:gd name="T15" fmla="*/ 222 h 743"/>
                <a:gd name="T16" fmla="*/ 1465 w 3169"/>
                <a:gd name="T17" fmla="*/ 187 h 743"/>
                <a:gd name="T18" fmla="*/ 1549 w 3169"/>
                <a:gd name="T19" fmla="*/ 168 h 743"/>
                <a:gd name="T20" fmla="*/ 2047 w 3169"/>
                <a:gd name="T21" fmla="*/ 0 h 743"/>
                <a:gd name="T22" fmla="*/ 1969 w 3169"/>
                <a:gd name="T23" fmla="*/ 24 h 743"/>
                <a:gd name="T24" fmla="*/ 1844 w 3169"/>
                <a:gd name="T25" fmla="*/ 66 h 743"/>
                <a:gd name="T26" fmla="*/ 1609 w 3169"/>
                <a:gd name="T27" fmla="*/ 138 h 743"/>
                <a:gd name="T28" fmla="*/ 1344 w 3169"/>
                <a:gd name="T29" fmla="*/ 199 h 743"/>
                <a:gd name="T30" fmla="*/ 1273 w 3169"/>
                <a:gd name="T31" fmla="*/ 252 h 743"/>
                <a:gd name="T32" fmla="*/ 768 w 3169"/>
                <a:gd name="T33" fmla="*/ 414 h 743"/>
                <a:gd name="T34" fmla="*/ 336 w 3169"/>
                <a:gd name="T35" fmla="*/ 504 h 743"/>
                <a:gd name="T36" fmla="*/ 0 w 3169"/>
                <a:gd name="T37" fmla="*/ 619 h 743"/>
                <a:gd name="T38" fmla="*/ 300 w 3169"/>
                <a:gd name="T39" fmla="*/ 540 h 743"/>
                <a:gd name="T40" fmla="*/ 738 w 3169"/>
                <a:gd name="T41" fmla="*/ 450 h 743"/>
                <a:gd name="T42" fmla="*/ 1183 w 3169"/>
                <a:gd name="T43" fmla="*/ 312 h 743"/>
                <a:gd name="T44" fmla="*/ 985 w 3169"/>
                <a:gd name="T45" fmla="*/ 492 h 743"/>
                <a:gd name="T46" fmla="*/ 871 w 3169"/>
                <a:gd name="T47" fmla="*/ 745 h 743"/>
                <a:gd name="T48" fmla="*/ 865 w 3169"/>
                <a:gd name="T49" fmla="*/ 745 h 743"/>
                <a:gd name="T50" fmla="*/ 937 w 3169"/>
                <a:gd name="T51" fmla="*/ 745 h 743"/>
                <a:gd name="T52" fmla="*/ 1026 w 3169"/>
                <a:gd name="T53" fmla="*/ 498 h 743"/>
                <a:gd name="T54" fmla="*/ 1302 w 3169"/>
                <a:gd name="T55" fmla="*/ 282 h 743"/>
                <a:gd name="T56" fmla="*/ 1537 w 3169"/>
                <a:gd name="T57" fmla="*/ 450 h 743"/>
                <a:gd name="T58" fmla="*/ 1777 w 3169"/>
                <a:gd name="T59" fmla="*/ 679 h 743"/>
                <a:gd name="T60" fmla="*/ 1862 w 3169"/>
                <a:gd name="T61" fmla="*/ 745 h 743"/>
                <a:gd name="T62" fmla="*/ 1927 w 3169"/>
                <a:gd name="T63" fmla="*/ 745 h 743"/>
                <a:gd name="T64" fmla="*/ 1699 w 3169"/>
                <a:gd name="T65" fmla="*/ 528 h 743"/>
                <a:gd name="T66" fmla="*/ 1393 w 3169"/>
                <a:gd name="T67" fmla="*/ 240 h 743"/>
                <a:gd name="T68" fmla="*/ 1393 w 3169"/>
                <a:gd name="T69" fmla="*/ 240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50 w 2153"/>
                <a:gd name="T1" fmla="*/ 853 h 1930"/>
                <a:gd name="T2" fmla="*/ 1945 w 2153"/>
                <a:gd name="T3" fmla="*/ 1021 h 1930"/>
                <a:gd name="T4" fmla="*/ 2060 w 2153"/>
                <a:gd name="T5" fmla="*/ 1170 h 1930"/>
                <a:gd name="T6" fmla="*/ 2126 w 2153"/>
                <a:gd name="T7" fmla="*/ 1249 h 1930"/>
                <a:gd name="T8" fmla="*/ 2162 w 2153"/>
                <a:gd name="T9" fmla="*/ 1297 h 1930"/>
                <a:gd name="T10" fmla="*/ 1897 w 2153"/>
                <a:gd name="T11" fmla="*/ 979 h 1930"/>
                <a:gd name="T12" fmla="*/ 1868 w 2153"/>
                <a:gd name="T13" fmla="*/ 931 h 1930"/>
                <a:gd name="T14" fmla="*/ 1789 w 2153"/>
                <a:gd name="T15" fmla="*/ 1243 h 1930"/>
                <a:gd name="T16" fmla="*/ 1777 w 2153"/>
                <a:gd name="T17" fmla="*/ 1489 h 1930"/>
                <a:gd name="T18" fmla="*/ 1826 w 2153"/>
                <a:gd name="T19" fmla="*/ 1910 h 1930"/>
                <a:gd name="T20" fmla="*/ 1795 w 2153"/>
                <a:gd name="T21" fmla="*/ 1934 h 1930"/>
                <a:gd name="T22" fmla="*/ 1753 w 2153"/>
                <a:gd name="T23" fmla="*/ 1537 h 1930"/>
                <a:gd name="T24" fmla="*/ 1735 w 2153"/>
                <a:gd name="T25" fmla="*/ 1291 h 1930"/>
                <a:gd name="T26" fmla="*/ 1771 w 2153"/>
                <a:gd name="T27" fmla="*/ 1087 h 1930"/>
                <a:gd name="T28" fmla="*/ 1777 w 2153"/>
                <a:gd name="T29" fmla="*/ 877 h 1930"/>
                <a:gd name="T30" fmla="*/ 1273 w 2153"/>
                <a:gd name="T31" fmla="*/ 1009 h 1930"/>
                <a:gd name="T32" fmla="*/ 828 w 2153"/>
                <a:gd name="T33" fmla="*/ 1134 h 1930"/>
                <a:gd name="T34" fmla="*/ 324 w 2153"/>
                <a:gd name="T35" fmla="*/ 1315 h 1930"/>
                <a:gd name="T36" fmla="*/ 18 w 2153"/>
                <a:gd name="T37" fmla="*/ 1423 h 1930"/>
                <a:gd name="T38" fmla="*/ 312 w 2153"/>
                <a:gd name="T39" fmla="*/ 1285 h 1930"/>
                <a:gd name="T40" fmla="*/ 685 w 2153"/>
                <a:gd name="T41" fmla="*/ 1146 h 1930"/>
                <a:gd name="T42" fmla="*/ 1026 w 2153"/>
                <a:gd name="T43" fmla="*/ 1039 h 1930"/>
                <a:gd name="T44" fmla="*/ 1417 w 2153"/>
                <a:gd name="T45" fmla="*/ 931 h 1930"/>
                <a:gd name="T46" fmla="*/ 1699 w 2153"/>
                <a:gd name="T47" fmla="*/ 817 h 1930"/>
                <a:gd name="T48" fmla="*/ 1339 w 2153"/>
                <a:gd name="T49" fmla="*/ 624 h 1930"/>
                <a:gd name="T50" fmla="*/ 865 w 2153"/>
                <a:gd name="T51" fmla="*/ 516 h 1930"/>
                <a:gd name="T52" fmla="*/ 228 w 2153"/>
                <a:gd name="T53" fmla="*/ 161 h 1930"/>
                <a:gd name="T54" fmla="*/ 0 w 2153"/>
                <a:gd name="T55" fmla="*/ 83 h 1930"/>
                <a:gd name="T56" fmla="*/ 330 w 2153"/>
                <a:gd name="T57" fmla="*/ 179 h 1930"/>
                <a:gd name="T58" fmla="*/ 715 w 2153"/>
                <a:gd name="T59" fmla="*/ 384 h 1930"/>
                <a:gd name="T60" fmla="*/ 937 w 2153"/>
                <a:gd name="T61" fmla="*/ 492 h 1930"/>
                <a:gd name="T62" fmla="*/ 1357 w 2153"/>
                <a:gd name="T63" fmla="*/ 594 h 1930"/>
                <a:gd name="T64" fmla="*/ 1657 w 2153"/>
                <a:gd name="T65" fmla="*/ 745 h 1930"/>
                <a:gd name="T66" fmla="*/ 1429 w 2153"/>
                <a:gd name="T67" fmla="*/ 462 h 1930"/>
                <a:gd name="T68" fmla="*/ 1291 w 2153"/>
                <a:gd name="T69" fmla="*/ 191 h 1930"/>
                <a:gd name="T70" fmla="*/ 1159 w 2153"/>
                <a:gd name="T71" fmla="*/ 0 h 1930"/>
                <a:gd name="T72" fmla="*/ 1345 w 2153"/>
                <a:gd name="T73" fmla="*/ 215 h 1930"/>
                <a:gd name="T74" fmla="*/ 1495 w 2153"/>
                <a:gd name="T75" fmla="*/ 486 h 1930"/>
                <a:gd name="T76" fmla="*/ 1753 w 2153"/>
                <a:gd name="T77" fmla="*/ 805 h 1930"/>
                <a:gd name="T78" fmla="*/ 1850 w 2153"/>
                <a:gd name="T79" fmla="*/ 853 h 1930"/>
                <a:gd name="T80" fmla="*/ 1850 w 2153"/>
                <a:gd name="T81" fmla="*/ 853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194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8194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8C4710-75AB-42EA-88CA-1C61298867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1025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4E5B1-8BC4-4887-A778-60D57FEF1A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28484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42C5A-4FCA-4837-991F-2DBA4BBB25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19169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8B4B6-08DE-4BDD-810E-8B586E0CB9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13879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247085-9D66-4F0F-8608-1DF731F04F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6421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FB01C-D8DE-4261-8ADF-8DF0083D0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0091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FEFA8-41BF-4ED4-A417-30C2EFB656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10569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C08F8-070C-4450-B42C-9AE312A73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20594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FF9C8-F61D-4BBE-BF23-E52802E6E3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57453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0ED0D-B389-4FAA-8F4B-F8ABF193A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83853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8E405-B176-4C08-90F2-1F9A0661D6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71629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90F86-2AFD-4709-9876-C3C7659EF3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397002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A1BFE-E805-4757-85DF-902D38C02D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83526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99B6E-2101-413E-A4EB-B67A5642AE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047624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0F98A-28B2-47DC-B53C-03F787465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85660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D476F-BC51-4134-AEBD-379951745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83413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6954B-7673-4094-8791-D0DAE33CA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56944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447A8-7310-4ECD-B960-C2E23629FE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54755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C8958-334D-456E-889A-862EF73E4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03151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A530C-97BC-4942-91A7-1018E380B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54043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CF540-1426-4DC5-AD89-D3BC9243C7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4842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4B8DE-AF0B-4504-8E0C-B2578A6936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44348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8A3FE-9184-4643-84AE-9DEE1CAE65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9914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80899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7 w 2123"/>
                <a:gd name="T1" fmla="*/ 986 h 1696"/>
                <a:gd name="T2" fmla="*/ 541 w 2123"/>
                <a:gd name="T3" fmla="*/ 646 h 1696"/>
                <a:gd name="T4" fmla="*/ 667 w 2123"/>
                <a:gd name="T5" fmla="*/ 374 h 1696"/>
                <a:gd name="T6" fmla="*/ 922 w 2123"/>
                <a:gd name="T7" fmla="*/ 555 h 1696"/>
                <a:gd name="T8" fmla="*/ 1208 w 2123"/>
                <a:gd name="T9" fmla="*/ 822 h 1696"/>
                <a:gd name="T10" fmla="*/ 1475 w 2123"/>
                <a:gd name="T11" fmla="*/ 1049 h 1696"/>
                <a:gd name="T12" fmla="*/ 1791 w 2123"/>
                <a:gd name="T13" fmla="*/ 1286 h 1696"/>
                <a:gd name="T14" fmla="*/ 1873 w 2123"/>
                <a:gd name="T15" fmla="*/ 1337 h 1696"/>
                <a:gd name="T16" fmla="*/ 1826 w 2123"/>
                <a:gd name="T17" fmla="*/ 1281 h 1696"/>
                <a:gd name="T18" fmla="*/ 1404 w 2123"/>
                <a:gd name="T19" fmla="*/ 947 h 1696"/>
                <a:gd name="T20" fmla="*/ 1082 w 2123"/>
                <a:gd name="T21" fmla="*/ 646 h 1696"/>
                <a:gd name="T22" fmla="*/ 719 w 2123"/>
                <a:gd name="T23" fmla="*/ 311 h 1696"/>
                <a:gd name="T24" fmla="*/ 994 w 2123"/>
                <a:gd name="T25" fmla="*/ 294 h 1696"/>
                <a:gd name="T26" fmla="*/ 1279 w 2123"/>
                <a:gd name="T27" fmla="*/ 300 h 1696"/>
                <a:gd name="T28" fmla="*/ 1606 w 2123"/>
                <a:gd name="T29" fmla="*/ 254 h 1696"/>
                <a:gd name="T30" fmla="*/ 2112 w 2123"/>
                <a:gd name="T31" fmla="*/ 186 h 1696"/>
                <a:gd name="T32" fmla="*/ 2064 w 2123"/>
                <a:gd name="T33" fmla="*/ 164 h 1696"/>
                <a:gd name="T34" fmla="*/ 1535 w 2123"/>
                <a:gd name="T35" fmla="*/ 243 h 1696"/>
                <a:gd name="T36" fmla="*/ 1202 w 2123"/>
                <a:gd name="T37" fmla="*/ 260 h 1696"/>
                <a:gd name="T38" fmla="*/ 755 w 2123"/>
                <a:gd name="T39" fmla="*/ 243 h 1696"/>
                <a:gd name="T40" fmla="*/ 815 w 2123"/>
                <a:gd name="T41" fmla="*/ 215 h 1696"/>
                <a:gd name="T42" fmla="*/ 1136 w 2123"/>
                <a:gd name="T43" fmla="*/ 0 h 1696"/>
                <a:gd name="T44" fmla="*/ 1082 w 2123"/>
                <a:gd name="T45" fmla="*/ 28 h 1696"/>
                <a:gd name="T46" fmla="*/ 1005 w 2123"/>
                <a:gd name="T47" fmla="*/ 79 h 1696"/>
                <a:gd name="T48" fmla="*/ 851 w 2123"/>
                <a:gd name="T49" fmla="*/ 181 h 1696"/>
                <a:gd name="T50" fmla="*/ 667 w 2123"/>
                <a:gd name="T51" fmla="*/ 266 h 1696"/>
                <a:gd name="T52" fmla="*/ 631 w 2123"/>
                <a:gd name="T53" fmla="*/ 340 h 1696"/>
                <a:gd name="T54" fmla="*/ 303 w 2123"/>
                <a:gd name="T55" fmla="*/ 555 h 1696"/>
                <a:gd name="T56" fmla="*/ 0 w 2123"/>
                <a:gd name="T57" fmla="*/ 686 h 1696"/>
                <a:gd name="T58" fmla="*/ 0 w 2123"/>
                <a:gd name="T59" fmla="*/ 691 h 1696"/>
                <a:gd name="T60" fmla="*/ 0 w 2123"/>
                <a:gd name="T61" fmla="*/ 725 h 1696"/>
                <a:gd name="T62" fmla="*/ 297 w 2123"/>
                <a:gd name="T63" fmla="*/ 601 h 1696"/>
                <a:gd name="T64" fmla="*/ 589 w 2123"/>
                <a:gd name="T65" fmla="*/ 408 h 1696"/>
                <a:gd name="T66" fmla="*/ 505 w 2123"/>
                <a:gd name="T67" fmla="*/ 635 h 1696"/>
                <a:gd name="T68" fmla="*/ 523 w 2123"/>
                <a:gd name="T69" fmla="*/ 941 h 1696"/>
                <a:gd name="T70" fmla="*/ 458 w 2123"/>
                <a:gd name="T71" fmla="*/ 1105 h 1696"/>
                <a:gd name="T72" fmla="*/ 327 w 2123"/>
                <a:gd name="T73" fmla="*/ 1400 h 1696"/>
                <a:gd name="T74" fmla="*/ 321 w 2123"/>
                <a:gd name="T75" fmla="*/ 1604 h 1696"/>
                <a:gd name="T76" fmla="*/ 327 w 2123"/>
                <a:gd name="T77" fmla="*/ 1604 h 1696"/>
                <a:gd name="T78" fmla="*/ 345 w 2123"/>
                <a:gd name="T79" fmla="*/ 1468 h 1696"/>
                <a:gd name="T80" fmla="*/ 577 w 2123"/>
                <a:gd name="T81" fmla="*/ 986 h 1696"/>
                <a:gd name="T82" fmla="*/ 577 w 2123"/>
                <a:gd name="T83" fmla="*/ 986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4 w 969"/>
                <a:gd name="T1" fmla="*/ 1189 h 1192"/>
                <a:gd name="T2" fmla="*/ 492 w 969"/>
                <a:gd name="T3" fmla="*/ 1195 h 1192"/>
                <a:gd name="T4" fmla="*/ 582 w 969"/>
                <a:gd name="T5" fmla="*/ 1153 h 1192"/>
                <a:gd name="T6" fmla="*/ 816 w 969"/>
                <a:gd name="T7" fmla="*/ 1088 h 1192"/>
                <a:gd name="T8" fmla="*/ 937 w 969"/>
                <a:gd name="T9" fmla="*/ 1058 h 1192"/>
                <a:gd name="T10" fmla="*/ 762 w 969"/>
                <a:gd name="T11" fmla="*/ 991 h 1192"/>
                <a:gd name="T12" fmla="*/ 558 w 969"/>
                <a:gd name="T13" fmla="*/ 955 h 1192"/>
                <a:gd name="T14" fmla="*/ 198 w 969"/>
                <a:gd name="T15" fmla="*/ 973 h 1192"/>
                <a:gd name="T16" fmla="*/ 300 w 969"/>
                <a:gd name="T17" fmla="*/ 895 h 1192"/>
                <a:gd name="T18" fmla="*/ 498 w 969"/>
                <a:gd name="T19" fmla="*/ 805 h 1192"/>
                <a:gd name="T20" fmla="*/ 697 w 969"/>
                <a:gd name="T21" fmla="*/ 673 h 1192"/>
                <a:gd name="T22" fmla="*/ 703 w 969"/>
                <a:gd name="T23" fmla="*/ 673 h 1192"/>
                <a:gd name="T24" fmla="*/ 715 w 969"/>
                <a:gd name="T25" fmla="*/ 667 h 1192"/>
                <a:gd name="T26" fmla="*/ 756 w 969"/>
                <a:gd name="T27" fmla="*/ 649 h 1192"/>
                <a:gd name="T28" fmla="*/ 780 w 969"/>
                <a:gd name="T29" fmla="*/ 643 h 1192"/>
                <a:gd name="T30" fmla="*/ 792 w 969"/>
                <a:gd name="T31" fmla="*/ 631 h 1192"/>
                <a:gd name="T32" fmla="*/ 798 w 969"/>
                <a:gd name="T33" fmla="*/ 619 h 1192"/>
                <a:gd name="T34" fmla="*/ 792 w 969"/>
                <a:gd name="T35" fmla="*/ 613 h 1192"/>
                <a:gd name="T36" fmla="*/ 786 w 969"/>
                <a:gd name="T37" fmla="*/ 601 h 1192"/>
                <a:gd name="T38" fmla="*/ 786 w 969"/>
                <a:gd name="T39" fmla="*/ 576 h 1192"/>
                <a:gd name="T40" fmla="*/ 798 w 969"/>
                <a:gd name="T41" fmla="*/ 546 h 1192"/>
                <a:gd name="T42" fmla="*/ 810 w 969"/>
                <a:gd name="T43" fmla="*/ 516 h 1192"/>
                <a:gd name="T44" fmla="*/ 828 w 969"/>
                <a:gd name="T45" fmla="*/ 486 h 1192"/>
                <a:gd name="T46" fmla="*/ 840 w 969"/>
                <a:gd name="T47" fmla="*/ 456 h 1192"/>
                <a:gd name="T48" fmla="*/ 846 w 969"/>
                <a:gd name="T49" fmla="*/ 438 h 1192"/>
                <a:gd name="T50" fmla="*/ 853 w 969"/>
                <a:gd name="T51" fmla="*/ 432 h 1192"/>
                <a:gd name="T52" fmla="*/ 853 w 969"/>
                <a:gd name="T53" fmla="*/ 348 h 1192"/>
                <a:gd name="T54" fmla="*/ 853 w 969"/>
                <a:gd name="T55" fmla="*/ 342 h 1192"/>
                <a:gd name="T56" fmla="*/ 859 w 969"/>
                <a:gd name="T57" fmla="*/ 336 h 1192"/>
                <a:gd name="T58" fmla="*/ 877 w 969"/>
                <a:gd name="T59" fmla="*/ 306 h 1192"/>
                <a:gd name="T60" fmla="*/ 889 w 969"/>
                <a:gd name="T61" fmla="*/ 270 h 1192"/>
                <a:gd name="T62" fmla="*/ 901 w 969"/>
                <a:gd name="T63" fmla="*/ 240 h 1192"/>
                <a:gd name="T64" fmla="*/ 907 w 969"/>
                <a:gd name="T65" fmla="*/ 228 h 1192"/>
                <a:gd name="T66" fmla="*/ 913 w 969"/>
                <a:gd name="T67" fmla="*/ 216 h 1192"/>
                <a:gd name="T68" fmla="*/ 931 w 969"/>
                <a:gd name="T69" fmla="*/ 173 h 1192"/>
                <a:gd name="T70" fmla="*/ 949 w 969"/>
                <a:gd name="T71" fmla="*/ 137 h 1192"/>
                <a:gd name="T72" fmla="*/ 955 w 969"/>
                <a:gd name="T73" fmla="*/ 125 h 1192"/>
                <a:gd name="T74" fmla="*/ 955 w 969"/>
                <a:gd name="T75" fmla="*/ 119 h 1192"/>
                <a:gd name="T76" fmla="*/ 973 w 969"/>
                <a:gd name="T77" fmla="*/ 0 h 1192"/>
                <a:gd name="T78" fmla="*/ 949 w 969"/>
                <a:gd name="T79" fmla="*/ 47 h 1192"/>
                <a:gd name="T80" fmla="*/ 786 w 969"/>
                <a:gd name="T81" fmla="*/ 113 h 1192"/>
                <a:gd name="T82" fmla="*/ 709 w 969"/>
                <a:gd name="T83" fmla="*/ 161 h 1192"/>
                <a:gd name="T84" fmla="*/ 462 w 969"/>
                <a:gd name="T85" fmla="*/ 234 h 1192"/>
                <a:gd name="T86" fmla="*/ 282 w 969"/>
                <a:gd name="T87" fmla="*/ 288 h 1192"/>
                <a:gd name="T88" fmla="*/ 174 w 969"/>
                <a:gd name="T89" fmla="*/ 294 h 1192"/>
                <a:gd name="T90" fmla="*/ 12 w 969"/>
                <a:gd name="T91" fmla="*/ 486 h 1192"/>
                <a:gd name="T92" fmla="*/ 0 w 969"/>
                <a:gd name="T93" fmla="*/ 510 h 1192"/>
                <a:gd name="T94" fmla="*/ 0 w 969"/>
                <a:gd name="T95" fmla="*/ 1189 h 1192"/>
                <a:gd name="T96" fmla="*/ 96 w 969"/>
                <a:gd name="T97" fmla="*/ 1183 h 1192"/>
                <a:gd name="T98" fmla="*/ 324 w 969"/>
                <a:gd name="T99" fmla="*/ 1189 h 1192"/>
                <a:gd name="T100" fmla="*/ 324 w 969"/>
                <a:gd name="T101" fmla="*/ 1189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8 w 2176"/>
                <a:gd name="T1" fmla="*/ 769 h 1505"/>
                <a:gd name="T2" fmla="*/ 1195 w 2176"/>
                <a:gd name="T3" fmla="*/ 1237 h 1505"/>
                <a:gd name="T4" fmla="*/ 960 w 2176"/>
                <a:gd name="T5" fmla="*/ 1195 h 1505"/>
                <a:gd name="T6" fmla="*/ 726 w 2176"/>
                <a:gd name="T7" fmla="*/ 1129 h 1505"/>
                <a:gd name="T8" fmla="*/ 444 w 2176"/>
                <a:gd name="T9" fmla="*/ 1111 h 1505"/>
                <a:gd name="T10" fmla="*/ 0 w 2176"/>
                <a:gd name="T11" fmla="*/ 1081 h 1505"/>
                <a:gd name="T12" fmla="*/ 30 w 2176"/>
                <a:gd name="T13" fmla="*/ 1117 h 1505"/>
                <a:gd name="T14" fmla="*/ 498 w 2176"/>
                <a:gd name="T15" fmla="*/ 1135 h 1505"/>
                <a:gd name="T16" fmla="*/ 780 w 2176"/>
                <a:gd name="T17" fmla="*/ 1189 h 1505"/>
                <a:gd name="T18" fmla="*/ 1135 w 2176"/>
                <a:gd name="T19" fmla="*/ 1304 h 1505"/>
                <a:gd name="T20" fmla="*/ 1074 w 2176"/>
                <a:gd name="T21" fmla="*/ 1322 h 1505"/>
                <a:gd name="T22" fmla="*/ 714 w 2176"/>
                <a:gd name="T23" fmla="*/ 1508 h 1505"/>
                <a:gd name="T24" fmla="*/ 768 w 2176"/>
                <a:gd name="T25" fmla="*/ 1484 h 1505"/>
                <a:gd name="T26" fmla="*/ 865 w 2176"/>
                <a:gd name="T27" fmla="*/ 1442 h 1505"/>
                <a:gd name="T28" fmla="*/ 1026 w 2176"/>
                <a:gd name="T29" fmla="*/ 1358 h 1505"/>
                <a:gd name="T30" fmla="*/ 1219 w 2176"/>
                <a:gd name="T31" fmla="*/ 1298 h 1505"/>
                <a:gd name="T32" fmla="*/ 1272 w 2176"/>
                <a:gd name="T33" fmla="*/ 1225 h 1505"/>
                <a:gd name="T34" fmla="*/ 1639 w 2176"/>
                <a:gd name="T35" fmla="*/ 1045 h 1505"/>
                <a:gd name="T36" fmla="*/ 1939 w 2176"/>
                <a:gd name="T37" fmla="*/ 955 h 1505"/>
                <a:gd name="T38" fmla="*/ 2185 w 2176"/>
                <a:gd name="T39" fmla="*/ 823 h 1505"/>
                <a:gd name="T40" fmla="*/ 1969 w 2176"/>
                <a:gd name="T41" fmla="*/ 913 h 1505"/>
                <a:gd name="T42" fmla="*/ 1663 w 2176"/>
                <a:gd name="T43" fmla="*/ 991 h 1505"/>
                <a:gd name="T44" fmla="*/ 1345 w 2176"/>
                <a:gd name="T45" fmla="*/ 1153 h 1505"/>
                <a:gd name="T46" fmla="*/ 1507 w 2176"/>
                <a:gd name="T47" fmla="*/ 907 h 1505"/>
                <a:gd name="T48" fmla="*/ 1627 w 2176"/>
                <a:gd name="T49" fmla="*/ 546 h 1505"/>
                <a:gd name="T50" fmla="*/ 1747 w 2176"/>
                <a:gd name="T51" fmla="*/ 373 h 1505"/>
                <a:gd name="T52" fmla="*/ 1987 w 2176"/>
                <a:gd name="T53" fmla="*/ 60 h 1505"/>
                <a:gd name="T54" fmla="*/ 2011 w 2176"/>
                <a:gd name="T55" fmla="*/ 0 h 1505"/>
                <a:gd name="T56" fmla="*/ 1981 w 2176"/>
                <a:gd name="T57" fmla="*/ 0 h 1505"/>
                <a:gd name="T58" fmla="*/ 1603 w 2176"/>
                <a:gd name="T59" fmla="*/ 481 h 1505"/>
                <a:gd name="T60" fmla="*/ 1483 w 2176"/>
                <a:gd name="T61" fmla="*/ 889 h 1505"/>
                <a:gd name="T62" fmla="*/ 1260 w 2176"/>
                <a:gd name="T63" fmla="*/ 1177 h 1505"/>
                <a:gd name="T64" fmla="*/ 1135 w 2176"/>
                <a:gd name="T65" fmla="*/ 907 h 1505"/>
                <a:gd name="T66" fmla="*/ 1014 w 2176"/>
                <a:gd name="T67" fmla="*/ 541 h 1505"/>
                <a:gd name="T68" fmla="*/ 889 w 2176"/>
                <a:gd name="T69" fmla="*/ 222 h 1505"/>
                <a:gd name="T70" fmla="*/ 792 w 2176"/>
                <a:gd name="T71" fmla="*/ 0 h 1505"/>
                <a:gd name="T72" fmla="*/ 756 w 2176"/>
                <a:gd name="T73" fmla="*/ 0 h 1505"/>
                <a:gd name="T74" fmla="*/ 907 w 2176"/>
                <a:gd name="T75" fmla="*/ 355 h 1505"/>
                <a:gd name="T76" fmla="*/ 1038 w 2176"/>
                <a:gd name="T77" fmla="*/ 769 h 1505"/>
                <a:gd name="T78" fmla="*/ 1038 w 2176"/>
                <a:gd name="T79" fmla="*/ 769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2 w 813"/>
                <a:gd name="T1" fmla="*/ 565 h 804"/>
                <a:gd name="T2" fmla="*/ 330 w 813"/>
                <a:gd name="T3" fmla="*/ 439 h 804"/>
                <a:gd name="T4" fmla="*/ 648 w 813"/>
                <a:gd name="T5" fmla="*/ 217 h 804"/>
                <a:gd name="T6" fmla="*/ 816 w 813"/>
                <a:gd name="T7" fmla="*/ 0 h 804"/>
                <a:gd name="T8" fmla="*/ 678 w 813"/>
                <a:gd name="T9" fmla="*/ 150 h 804"/>
                <a:gd name="T10" fmla="*/ 145 w 813"/>
                <a:gd name="T11" fmla="*/ 505 h 804"/>
                <a:gd name="T12" fmla="*/ 0 w 813"/>
                <a:gd name="T13" fmla="*/ 734 h 804"/>
                <a:gd name="T14" fmla="*/ 0 w 813"/>
                <a:gd name="T15" fmla="*/ 806 h 804"/>
                <a:gd name="T16" fmla="*/ 162 w 813"/>
                <a:gd name="T17" fmla="*/ 565 h 804"/>
                <a:gd name="T18" fmla="*/ 162 w 813"/>
                <a:gd name="T19" fmla="*/ 565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2 w 759"/>
                <a:gd name="T1" fmla="*/ 66 h 107"/>
                <a:gd name="T2" fmla="*/ 762 w 759"/>
                <a:gd name="T3" fmla="*/ 0 h 107"/>
                <a:gd name="T4" fmla="*/ 498 w 759"/>
                <a:gd name="T5" fmla="*/ 36 h 107"/>
                <a:gd name="T6" fmla="*/ 139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2 w 759"/>
                <a:gd name="T15" fmla="*/ 66 h 107"/>
                <a:gd name="T16" fmla="*/ 462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3 w 3169"/>
                <a:gd name="T1" fmla="*/ 240 h 743"/>
                <a:gd name="T2" fmla="*/ 1741 w 3169"/>
                <a:gd name="T3" fmla="*/ 234 h 743"/>
                <a:gd name="T4" fmla="*/ 2096 w 3169"/>
                <a:gd name="T5" fmla="*/ 252 h 743"/>
                <a:gd name="T6" fmla="*/ 2515 w 3169"/>
                <a:gd name="T7" fmla="*/ 234 h 743"/>
                <a:gd name="T8" fmla="*/ 3182 w 3169"/>
                <a:gd name="T9" fmla="*/ 205 h 743"/>
                <a:gd name="T10" fmla="*/ 3128 w 3169"/>
                <a:gd name="T11" fmla="*/ 187 h 743"/>
                <a:gd name="T12" fmla="*/ 2432 w 3169"/>
                <a:gd name="T13" fmla="*/ 222 h 743"/>
                <a:gd name="T14" fmla="*/ 2011 w 3169"/>
                <a:gd name="T15" fmla="*/ 222 h 743"/>
                <a:gd name="T16" fmla="*/ 1465 w 3169"/>
                <a:gd name="T17" fmla="*/ 187 h 743"/>
                <a:gd name="T18" fmla="*/ 1549 w 3169"/>
                <a:gd name="T19" fmla="*/ 168 h 743"/>
                <a:gd name="T20" fmla="*/ 2047 w 3169"/>
                <a:gd name="T21" fmla="*/ 0 h 743"/>
                <a:gd name="T22" fmla="*/ 1969 w 3169"/>
                <a:gd name="T23" fmla="*/ 24 h 743"/>
                <a:gd name="T24" fmla="*/ 1844 w 3169"/>
                <a:gd name="T25" fmla="*/ 66 h 743"/>
                <a:gd name="T26" fmla="*/ 1609 w 3169"/>
                <a:gd name="T27" fmla="*/ 138 h 743"/>
                <a:gd name="T28" fmla="*/ 1344 w 3169"/>
                <a:gd name="T29" fmla="*/ 199 h 743"/>
                <a:gd name="T30" fmla="*/ 1273 w 3169"/>
                <a:gd name="T31" fmla="*/ 252 h 743"/>
                <a:gd name="T32" fmla="*/ 768 w 3169"/>
                <a:gd name="T33" fmla="*/ 414 h 743"/>
                <a:gd name="T34" fmla="*/ 336 w 3169"/>
                <a:gd name="T35" fmla="*/ 504 h 743"/>
                <a:gd name="T36" fmla="*/ 0 w 3169"/>
                <a:gd name="T37" fmla="*/ 619 h 743"/>
                <a:gd name="T38" fmla="*/ 300 w 3169"/>
                <a:gd name="T39" fmla="*/ 540 h 743"/>
                <a:gd name="T40" fmla="*/ 738 w 3169"/>
                <a:gd name="T41" fmla="*/ 450 h 743"/>
                <a:gd name="T42" fmla="*/ 1183 w 3169"/>
                <a:gd name="T43" fmla="*/ 312 h 743"/>
                <a:gd name="T44" fmla="*/ 985 w 3169"/>
                <a:gd name="T45" fmla="*/ 492 h 743"/>
                <a:gd name="T46" fmla="*/ 871 w 3169"/>
                <a:gd name="T47" fmla="*/ 745 h 743"/>
                <a:gd name="T48" fmla="*/ 865 w 3169"/>
                <a:gd name="T49" fmla="*/ 745 h 743"/>
                <a:gd name="T50" fmla="*/ 937 w 3169"/>
                <a:gd name="T51" fmla="*/ 745 h 743"/>
                <a:gd name="T52" fmla="*/ 1026 w 3169"/>
                <a:gd name="T53" fmla="*/ 498 h 743"/>
                <a:gd name="T54" fmla="*/ 1302 w 3169"/>
                <a:gd name="T55" fmla="*/ 282 h 743"/>
                <a:gd name="T56" fmla="*/ 1537 w 3169"/>
                <a:gd name="T57" fmla="*/ 450 h 743"/>
                <a:gd name="T58" fmla="*/ 1777 w 3169"/>
                <a:gd name="T59" fmla="*/ 679 h 743"/>
                <a:gd name="T60" fmla="*/ 1862 w 3169"/>
                <a:gd name="T61" fmla="*/ 745 h 743"/>
                <a:gd name="T62" fmla="*/ 1927 w 3169"/>
                <a:gd name="T63" fmla="*/ 745 h 743"/>
                <a:gd name="T64" fmla="*/ 1699 w 3169"/>
                <a:gd name="T65" fmla="*/ 528 h 743"/>
                <a:gd name="T66" fmla="*/ 1393 w 3169"/>
                <a:gd name="T67" fmla="*/ 240 h 743"/>
                <a:gd name="T68" fmla="*/ 1393 w 3169"/>
                <a:gd name="T69" fmla="*/ 240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80910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1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2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0915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50 w 2153"/>
                <a:gd name="T1" fmla="*/ 853 h 1930"/>
                <a:gd name="T2" fmla="*/ 1945 w 2153"/>
                <a:gd name="T3" fmla="*/ 1021 h 1930"/>
                <a:gd name="T4" fmla="*/ 2060 w 2153"/>
                <a:gd name="T5" fmla="*/ 1170 h 1930"/>
                <a:gd name="T6" fmla="*/ 2126 w 2153"/>
                <a:gd name="T7" fmla="*/ 1249 h 1930"/>
                <a:gd name="T8" fmla="*/ 2162 w 2153"/>
                <a:gd name="T9" fmla="*/ 1297 h 1930"/>
                <a:gd name="T10" fmla="*/ 1897 w 2153"/>
                <a:gd name="T11" fmla="*/ 979 h 1930"/>
                <a:gd name="T12" fmla="*/ 1868 w 2153"/>
                <a:gd name="T13" fmla="*/ 931 h 1930"/>
                <a:gd name="T14" fmla="*/ 1789 w 2153"/>
                <a:gd name="T15" fmla="*/ 1243 h 1930"/>
                <a:gd name="T16" fmla="*/ 1777 w 2153"/>
                <a:gd name="T17" fmla="*/ 1489 h 1930"/>
                <a:gd name="T18" fmla="*/ 1826 w 2153"/>
                <a:gd name="T19" fmla="*/ 1910 h 1930"/>
                <a:gd name="T20" fmla="*/ 1795 w 2153"/>
                <a:gd name="T21" fmla="*/ 1934 h 1930"/>
                <a:gd name="T22" fmla="*/ 1753 w 2153"/>
                <a:gd name="T23" fmla="*/ 1537 h 1930"/>
                <a:gd name="T24" fmla="*/ 1735 w 2153"/>
                <a:gd name="T25" fmla="*/ 1291 h 1930"/>
                <a:gd name="T26" fmla="*/ 1771 w 2153"/>
                <a:gd name="T27" fmla="*/ 1087 h 1930"/>
                <a:gd name="T28" fmla="*/ 1777 w 2153"/>
                <a:gd name="T29" fmla="*/ 877 h 1930"/>
                <a:gd name="T30" fmla="*/ 1273 w 2153"/>
                <a:gd name="T31" fmla="*/ 1009 h 1930"/>
                <a:gd name="T32" fmla="*/ 828 w 2153"/>
                <a:gd name="T33" fmla="*/ 1134 h 1930"/>
                <a:gd name="T34" fmla="*/ 324 w 2153"/>
                <a:gd name="T35" fmla="*/ 1315 h 1930"/>
                <a:gd name="T36" fmla="*/ 18 w 2153"/>
                <a:gd name="T37" fmla="*/ 1423 h 1930"/>
                <a:gd name="T38" fmla="*/ 312 w 2153"/>
                <a:gd name="T39" fmla="*/ 1285 h 1930"/>
                <a:gd name="T40" fmla="*/ 685 w 2153"/>
                <a:gd name="T41" fmla="*/ 1146 h 1930"/>
                <a:gd name="T42" fmla="*/ 1026 w 2153"/>
                <a:gd name="T43" fmla="*/ 1039 h 1930"/>
                <a:gd name="T44" fmla="*/ 1417 w 2153"/>
                <a:gd name="T45" fmla="*/ 931 h 1930"/>
                <a:gd name="T46" fmla="*/ 1699 w 2153"/>
                <a:gd name="T47" fmla="*/ 817 h 1930"/>
                <a:gd name="T48" fmla="*/ 1339 w 2153"/>
                <a:gd name="T49" fmla="*/ 624 h 1930"/>
                <a:gd name="T50" fmla="*/ 865 w 2153"/>
                <a:gd name="T51" fmla="*/ 516 h 1930"/>
                <a:gd name="T52" fmla="*/ 228 w 2153"/>
                <a:gd name="T53" fmla="*/ 161 h 1930"/>
                <a:gd name="T54" fmla="*/ 0 w 2153"/>
                <a:gd name="T55" fmla="*/ 83 h 1930"/>
                <a:gd name="T56" fmla="*/ 330 w 2153"/>
                <a:gd name="T57" fmla="*/ 179 h 1930"/>
                <a:gd name="T58" fmla="*/ 715 w 2153"/>
                <a:gd name="T59" fmla="*/ 384 h 1930"/>
                <a:gd name="T60" fmla="*/ 937 w 2153"/>
                <a:gd name="T61" fmla="*/ 492 h 1930"/>
                <a:gd name="T62" fmla="*/ 1357 w 2153"/>
                <a:gd name="T63" fmla="*/ 594 h 1930"/>
                <a:gd name="T64" fmla="*/ 1657 w 2153"/>
                <a:gd name="T65" fmla="*/ 745 h 1930"/>
                <a:gd name="T66" fmla="*/ 1429 w 2153"/>
                <a:gd name="T67" fmla="*/ 462 h 1930"/>
                <a:gd name="T68" fmla="*/ 1291 w 2153"/>
                <a:gd name="T69" fmla="*/ 191 h 1930"/>
                <a:gd name="T70" fmla="*/ 1159 w 2153"/>
                <a:gd name="T71" fmla="*/ 0 h 1930"/>
                <a:gd name="T72" fmla="*/ 1345 w 2153"/>
                <a:gd name="T73" fmla="*/ 215 h 1930"/>
                <a:gd name="T74" fmla="*/ 1495 w 2153"/>
                <a:gd name="T75" fmla="*/ 486 h 1930"/>
                <a:gd name="T76" fmla="*/ 1753 w 2153"/>
                <a:gd name="T77" fmla="*/ 805 h 1930"/>
                <a:gd name="T78" fmla="*/ 1850 w 2153"/>
                <a:gd name="T79" fmla="*/ 853 h 1930"/>
                <a:gd name="T80" fmla="*/ 1850 w 2153"/>
                <a:gd name="T81" fmla="*/ 853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091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091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0919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920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921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C6C07DDC-DEF1-46F2-927A-0488C35CB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7" grpId="0"/>
      <p:bldP spid="8091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9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8091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9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8091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9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8091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9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8091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9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8091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28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28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250BD44A-5C3A-47DB-980A-DD27B9ABFB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05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07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8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08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09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0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086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7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88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89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090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1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2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3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4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5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6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97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205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073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4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6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6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063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6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065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66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67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68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69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0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1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72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06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/>
      <p:bldP spid="162820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28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6282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28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6282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28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6282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28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6282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28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6282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razdel2.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52513"/>
            <a:ext cx="7772400" cy="1944687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rgbClr val="000099"/>
                </a:solidFill>
              </a:rPr>
              <a:t>ПРОФЕССИОНАЛЬНАЯ ДЕЯТЕЛЬНОСТЬ СОЦИАЛЬНОГО ПЕДАГОГА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84538"/>
            <a:ext cx="6400800" cy="2665412"/>
          </a:xfrm>
        </p:spPr>
        <p:txBody>
          <a:bodyPr/>
          <a:lstStyle/>
          <a:p>
            <a:pPr algn="r" eaLnBrk="1" hangingPunct="1">
              <a:defRPr/>
            </a:pPr>
            <a:endParaRPr lang="ru-RU" sz="2800" b="1" i="1" dirty="0" smtClean="0"/>
          </a:p>
          <a:p>
            <a:pPr algn="r" eaLnBrk="1" hangingPunct="1">
              <a:defRPr/>
            </a:pPr>
            <a:r>
              <a:rPr lang="ru-RU" sz="2800" dirty="0" smtClean="0"/>
              <a:t> </a:t>
            </a:r>
          </a:p>
        </p:txBody>
      </p:sp>
      <p:pic>
        <p:nvPicPr>
          <p:cNvPr id="2052" name="Picture 4" descr="j030125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3883025"/>
            <a:ext cx="2478087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077200" cy="16002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0" smtClean="0"/>
              <a:t>Право-защитная </a:t>
            </a:r>
            <a:br>
              <a:rPr lang="ru-RU" sz="4000" b="0" smtClean="0"/>
            </a:br>
            <a:r>
              <a:rPr lang="ru-RU" sz="4000" b="0" smtClean="0"/>
              <a:t>функция: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261225" cy="45307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/>
              <a:t>Использование всего комплекса правовых норм, направленных на защиту прав и интересов ребенка,</a:t>
            </a:r>
          </a:p>
          <a:p>
            <a:pPr eaLnBrk="1" hangingPunct="1">
              <a:defRPr/>
            </a:pPr>
            <a:r>
              <a:rPr lang="ru-RU" sz="2400" smtClean="0"/>
              <a:t>Взаимодействие с правовыми органами, органами социальной защиты и помощи,</a:t>
            </a:r>
          </a:p>
          <a:p>
            <a:pPr eaLnBrk="1" hangingPunct="1">
              <a:defRPr/>
            </a:pPr>
            <a:r>
              <a:rPr lang="ru-RU" sz="2400" smtClean="0"/>
              <a:t>Правовое просвещение детей и их родителей.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smtClean="0"/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0" y="5334000"/>
            <a:ext cx="3200400" cy="3048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pPr algn="r" eaLnBrk="0" hangingPunct="0">
              <a:defRPr/>
            </a:pPr>
            <a:r>
              <a:rPr kumimoji="1" lang="ru-RU" b="1">
                <a:latin typeface="Arial" charset="0"/>
              </a:rPr>
              <a:t>Методы</a:t>
            </a:r>
            <a:r>
              <a:rPr kumimoji="1" lang="ru-RU">
                <a:latin typeface="Arial" charset="0"/>
              </a:rPr>
              <a:t>:</a:t>
            </a: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685800" y="5638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l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kumimoji="1"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программа совместных мероприятий с ПДН при ОВД,</a:t>
            </a:r>
          </a:p>
          <a:p>
            <a:pPr algn="l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kumimoji="1"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работа с категорией «группы риска», методом социального патронажа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kumimoji="1" lang="ru-RU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kumimoji="1" lang="ru-RU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31078" name="Picture 6" descr="J025022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304800"/>
            <a:ext cx="2362200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animBg="1" autoUpdateAnimBg="0"/>
      <p:bldP spid="13107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077200" cy="16002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0" smtClean="0"/>
              <a:t>Психотерапевтическая </a:t>
            </a:r>
            <a:br>
              <a:rPr lang="ru-RU" sz="4000" b="0" smtClean="0"/>
            </a:br>
            <a:r>
              <a:rPr lang="ru-RU" sz="4000" b="0" smtClean="0"/>
              <a:t>функция: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010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/>
              <a:t>Забота об обеспечении положительного эмоционального состояния школьников,</a:t>
            </a:r>
          </a:p>
          <a:p>
            <a:pPr eaLnBrk="1" hangingPunct="1">
              <a:defRPr/>
            </a:pPr>
            <a:r>
              <a:rPr lang="ru-RU" sz="2400" smtClean="0"/>
              <a:t>Оказание помощи в разрешении конфликтных ситуациях, снятие депрессивного состояние, агрессии,</a:t>
            </a:r>
          </a:p>
          <a:p>
            <a:pPr eaLnBrk="1" hangingPunct="1">
              <a:defRPr/>
            </a:pPr>
            <a:r>
              <a:rPr lang="ru-RU" sz="2400" smtClean="0"/>
              <a:t>Содействие в создании ситуаций успехов школьников.</a:t>
            </a: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0" y="5334000"/>
            <a:ext cx="3200400" cy="3048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pPr algn="r" eaLnBrk="0" hangingPunct="0">
              <a:defRPr/>
            </a:pPr>
            <a:r>
              <a:rPr kumimoji="1" lang="ru-RU" b="1">
                <a:latin typeface="Arial" charset="0"/>
              </a:rPr>
              <a:t>Методы</a:t>
            </a:r>
            <a:r>
              <a:rPr kumimoji="1" lang="ru-RU">
                <a:latin typeface="Arial" charset="0"/>
              </a:rPr>
              <a:t>:</a:t>
            </a: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685800" y="5105400"/>
            <a:ext cx="7772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kumimoji="1"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Программа индивидуальных занятий 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kumimoji="1"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«Удивляюсь, злюсь, радуюсь, боюсь»,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kumimoji="1"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Программа индивидуальных занятий на формирование психологического здоровья «Тропинка к своему Я»,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kumimoji="1"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Тренинговое занятие на снятие агрессии.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kumimoji="1" lang="ru-RU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kumimoji="1" lang="ru-RU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35174" name="Picture 6" descr="J023446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5200" y="381000"/>
            <a:ext cx="143510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3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2" grpId="0" animBg="1" autoUpdateAnimBg="0"/>
      <p:bldP spid="13517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077200" cy="16002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0" smtClean="0"/>
              <a:t>Социально-</a:t>
            </a:r>
            <a:br>
              <a:rPr lang="ru-RU" sz="4000" b="0" smtClean="0"/>
            </a:br>
            <a:r>
              <a:rPr lang="ru-RU" sz="4000" b="0" smtClean="0"/>
              <a:t>профилактическая </a:t>
            </a:r>
            <a:br>
              <a:rPr lang="ru-RU" sz="4000" b="0" smtClean="0"/>
            </a:br>
            <a:r>
              <a:rPr lang="ru-RU" sz="4000" b="0" smtClean="0"/>
              <a:t>функция: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smtClean="0"/>
              <a:t>Организация системы профилактических мер по предупреждению девиантного поведения детей и подростков,</a:t>
            </a:r>
          </a:p>
          <a:p>
            <a:pPr eaLnBrk="1" hangingPunct="1">
              <a:defRPr/>
            </a:pPr>
            <a:r>
              <a:rPr lang="ru-RU" sz="2400" smtClean="0"/>
              <a:t>Формирование нравственно-правовой устойчивости,</a:t>
            </a:r>
          </a:p>
          <a:p>
            <a:pPr eaLnBrk="1" hangingPunct="1">
              <a:defRPr/>
            </a:pPr>
            <a:r>
              <a:rPr lang="ru-RU" sz="2400" smtClean="0"/>
              <a:t>Организация системы мер социального оздоровления детей из семей «группы риска»</a:t>
            </a:r>
          </a:p>
        </p:txBody>
      </p:sp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0" y="5334000"/>
            <a:ext cx="3200400" cy="3048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pPr eaLnBrk="0" hangingPunct="0">
              <a:defRPr/>
            </a:pPr>
            <a:r>
              <a:rPr kumimoji="1" lang="ru-RU" b="1">
                <a:latin typeface="Arial" charset="0"/>
              </a:rPr>
              <a:t>Методы</a:t>
            </a:r>
            <a:r>
              <a:rPr kumimoji="1" lang="ru-RU">
                <a:latin typeface="Arial" charset="0"/>
              </a:rPr>
              <a:t>:</a:t>
            </a: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685800" y="5105400"/>
            <a:ext cx="7772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kumimoji="1" lang="ru-RU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профилактика распространения ВИЧ-инфекции и СПИДа: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kumimoji="1"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«Маршрут безопасности», «Шкала риска»;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kumimoji="1"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Программа «Первичная профилактика различных видов зависимостей»;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kumimoji="1"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Индивидуальная работа с детьми «группы риска»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kumimoji="1" lang="ru-RU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37222" name="Picture 6" descr="J023446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9800" y="152400"/>
            <a:ext cx="1524000" cy="177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0" grpId="0" animBg="1" autoUpdateAnimBg="0"/>
      <p:bldP spid="13722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0" smtClean="0"/>
              <a:t>Коррекционная </a:t>
            </a:r>
            <a:br>
              <a:rPr lang="ru-RU" sz="4000" b="0" smtClean="0"/>
            </a:br>
            <a:r>
              <a:rPr lang="ru-RU" sz="4000" b="0" smtClean="0"/>
              <a:t>функция: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2613"/>
            <a:ext cx="6696075" cy="27686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/>
              <a:t>противостояние негативному влиянию социальной среды,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1000" smtClean="0"/>
          </a:p>
          <a:p>
            <a:pPr eaLnBrk="1" hangingPunct="1">
              <a:defRPr/>
            </a:pPr>
            <a:r>
              <a:rPr lang="ru-RU" sz="2400" smtClean="0"/>
              <a:t>коррекция самооценки школьников,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1000" smtClean="0"/>
          </a:p>
          <a:p>
            <a:pPr eaLnBrk="1" hangingPunct="1">
              <a:defRPr/>
            </a:pPr>
            <a:r>
              <a:rPr lang="ru-RU" sz="2400" smtClean="0"/>
              <a:t>помощь в избавлении от вредных привычек.</a:t>
            </a: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0" y="5334000"/>
            <a:ext cx="3200400" cy="3048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pPr algn="r" eaLnBrk="0" hangingPunct="0">
              <a:defRPr/>
            </a:pPr>
            <a:r>
              <a:rPr kumimoji="1" lang="ru-RU" sz="1600" b="1">
                <a:latin typeface="Arial" charset="0"/>
              </a:rPr>
              <a:t>Методы:</a:t>
            </a:r>
            <a:endParaRPr kumimoji="1" lang="ru-RU" sz="2400"/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685800" y="5334000"/>
            <a:ext cx="7772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диагностика самооценки учащихся,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тренинг «Достижение цели»,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программа здравосберегательных мотиваций «Дорога к доброму здоровью»</a:t>
            </a:r>
          </a:p>
        </p:txBody>
      </p:sp>
      <p:pic>
        <p:nvPicPr>
          <p:cNvPr id="126982" name="Picture 6" descr="J023436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77000" y="381000"/>
            <a:ext cx="1911350" cy="272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 animBg="1" autoUpdateAnimBg="0"/>
      <p:bldP spid="12698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/>
              <a:t>НАПРАВЛЕНИЯ ДЕЯТЕЛЬНОСТИ: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F"/>
            </a:pPr>
            <a:r>
              <a:rPr lang="ru-RU" altLang="ru-RU" b="1" smtClean="0">
                <a:effectLst/>
              </a:rPr>
              <a:t>Социальная помощь </a:t>
            </a:r>
          </a:p>
          <a:p>
            <a:pPr eaLnBrk="1" hangingPunct="1">
              <a:buFont typeface="Wingdings" pitchFamily="2" charset="2"/>
              <a:buChar char="F"/>
            </a:pPr>
            <a:r>
              <a:rPr lang="ru-RU" altLang="ru-RU" b="1" smtClean="0">
                <a:effectLst/>
              </a:rPr>
              <a:t>Профилактика</a:t>
            </a:r>
          </a:p>
          <a:p>
            <a:pPr eaLnBrk="1" hangingPunct="1">
              <a:buFont typeface="Wingdings" pitchFamily="2" charset="2"/>
              <a:buChar char="F"/>
            </a:pPr>
            <a:r>
              <a:rPr lang="ru-RU" altLang="ru-RU" b="1" smtClean="0">
                <a:effectLst/>
              </a:rPr>
              <a:t>Работа с семьей</a:t>
            </a:r>
          </a:p>
          <a:p>
            <a:pPr eaLnBrk="1" hangingPunct="1">
              <a:buFont typeface="Wingdings" pitchFamily="2" charset="2"/>
              <a:buChar char="F"/>
            </a:pPr>
            <a:r>
              <a:rPr lang="ru-RU" altLang="ru-RU" b="1" smtClean="0">
                <a:effectLst/>
              </a:rPr>
              <a:t>Работа в социуме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b="1" smtClean="0">
                <a:effectLst/>
              </a:rPr>
              <a:t>Каждое из этих направлений не существует отдельно, а постоянно пересекается друг с другом. 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altLang="ru-RU" b="1" smtClean="0">
              <a:effectLst/>
            </a:endParaRPr>
          </a:p>
        </p:txBody>
      </p:sp>
      <p:grpSp>
        <p:nvGrpSpPr>
          <p:cNvPr id="99328" name="Group 0"/>
          <p:cNvGrpSpPr>
            <a:grpSpLocks/>
          </p:cNvGrpSpPr>
          <p:nvPr/>
        </p:nvGrpSpPr>
        <p:grpSpPr bwMode="auto">
          <a:xfrm rot="2362450">
            <a:off x="323850" y="5157788"/>
            <a:ext cx="1512888" cy="1223962"/>
            <a:chOff x="1824" y="633"/>
            <a:chExt cx="2834" cy="2849"/>
          </a:xfrm>
        </p:grpSpPr>
        <p:sp>
          <p:nvSpPr>
            <p:cNvPr id="18442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536 w 21600"/>
                <a:gd name="T1" fmla="*/ 1108 h 21600"/>
                <a:gd name="T2" fmla="*/ 1060 w 21600"/>
                <a:gd name="T3" fmla="*/ 1478 h 21600"/>
                <a:gd name="T4" fmla="*/ 680 w 21600"/>
                <a:gd name="T5" fmla="*/ 967 h 21600"/>
                <a:gd name="T6" fmla="*/ 1060 w 21600"/>
                <a:gd name="T7" fmla="*/ 492 h 21600"/>
                <a:gd name="T8" fmla="*/ 542 w 21600"/>
                <a:gd name="T9" fmla="*/ 4 h 21600"/>
                <a:gd name="T10" fmla="*/ 36 w 21600"/>
                <a:gd name="T11" fmla="*/ 477 h 21600"/>
                <a:gd name="T12" fmla="*/ 416 w 21600"/>
                <a:gd name="T13" fmla="*/ 948 h 21600"/>
                <a:gd name="T14" fmla="*/ 36 w 21600"/>
                <a:gd name="T15" fmla="*/ 1478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9 w 21600"/>
                <a:gd name="T25" fmla="*/ 7718 h 21600"/>
                <a:gd name="T26" fmla="*/ 19157 w 21600"/>
                <a:gd name="T27" fmla="*/ 202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3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1 w 21600"/>
                <a:gd name="T1" fmla="*/ 855 h 21600"/>
                <a:gd name="T2" fmla="*/ 346 w 21600"/>
                <a:gd name="T3" fmla="*/ 1351 h 21600"/>
                <a:gd name="T4" fmla="*/ 856 w 21600"/>
                <a:gd name="T5" fmla="*/ 888 h 21600"/>
                <a:gd name="T6" fmla="*/ 1385 w 21600"/>
                <a:gd name="T7" fmla="*/ 1353 h 21600"/>
                <a:gd name="T8" fmla="*/ 1778 w 21600"/>
                <a:gd name="T9" fmla="*/ 963 h 21600"/>
                <a:gd name="T10" fmla="*/ 1390 w 21600"/>
                <a:gd name="T11" fmla="*/ 366 h 21600"/>
                <a:gd name="T12" fmla="*/ 889 w 21600"/>
                <a:gd name="T13" fmla="*/ 2 h 21600"/>
                <a:gd name="T14" fmla="*/ 346 w 21600"/>
                <a:gd name="T15" fmla="*/ 376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4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412 w 21600"/>
                <a:gd name="T1" fmla="*/ 946 h 21600"/>
                <a:gd name="T2" fmla="*/ 22 w 21600"/>
                <a:gd name="T3" fmla="*/ 1382 h 21600"/>
                <a:gd name="T4" fmla="*/ 571 w 21600"/>
                <a:gd name="T5" fmla="*/ 1763 h 21600"/>
                <a:gd name="T6" fmla="*/ 1038 w 21600"/>
                <a:gd name="T7" fmla="*/ 1367 h 21600"/>
                <a:gd name="T8" fmla="*/ 693 w 21600"/>
                <a:gd name="T9" fmla="*/ 889 h 21600"/>
                <a:gd name="T10" fmla="*/ 1044 w 21600"/>
                <a:gd name="T11" fmla="*/ 385 h 21600"/>
                <a:gd name="T12" fmla="*/ 551 w 21600"/>
                <a:gd name="T13" fmla="*/ 1 h 21600"/>
                <a:gd name="T14" fmla="*/ 22 w 21600"/>
                <a:gd name="T15" fmla="*/ 38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5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395 w 21600"/>
                <a:gd name="T1" fmla="*/ 1026 h 21600"/>
                <a:gd name="T2" fmla="*/ 1415 w 21600"/>
                <a:gd name="T3" fmla="*/ 25 h 21600"/>
                <a:gd name="T4" fmla="*/ 394 w 21600"/>
                <a:gd name="T5" fmla="*/ 42 h 21600"/>
                <a:gd name="T6" fmla="*/ 420 w 21600"/>
                <a:gd name="T7" fmla="*/ 1022 h 21600"/>
                <a:gd name="T8" fmla="*/ 901 w 21600"/>
                <a:gd name="T9" fmla="*/ 627 h 21600"/>
                <a:gd name="T10" fmla="*/ 904 w 21600"/>
                <a:gd name="T11" fmla="*/ 424 h 21600"/>
                <a:gd name="T12" fmla="*/ 1800 w 21600"/>
                <a:gd name="T13" fmla="*/ 487 h 21600"/>
                <a:gd name="T14" fmla="*/ 5 w 21600"/>
                <a:gd name="T15" fmla="*/ 48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4 w 21600"/>
                <a:gd name="T25" fmla="*/ 2569 h 21600"/>
                <a:gd name="T26" fmla="*/ 16128 w 21600"/>
                <a:gd name="T27" fmla="*/ 1954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9333" name="Group 5"/>
          <p:cNvGrpSpPr>
            <a:grpSpLocks/>
          </p:cNvGrpSpPr>
          <p:nvPr/>
        </p:nvGrpSpPr>
        <p:grpSpPr bwMode="auto">
          <a:xfrm rot="-2421476">
            <a:off x="7380288" y="5013325"/>
            <a:ext cx="1512887" cy="1223963"/>
            <a:chOff x="1824" y="633"/>
            <a:chExt cx="2834" cy="2849"/>
          </a:xfrm>
        </p:grpSpPr>
        <p:sp>
          <p:nvSpPr>
            <p:cNvPr id="18438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536 w 21600"/>
                <a:gd name="T1" fmla="*/ 1108 h 21600"/>
                <a:gd name="T2" fmla="*/ 1060 w 21600"/>
                <a:gd name="T3" fmla="*/ 1478 h 21600"/>
                <a:gd name="T4" fmla="*/ 680 w 21600"/>
                <a:gd name="T5" fmla="*/ 967 h 21600"/>
                <a:gd name="T6" fmla="*/ 1060 w 21600"/>
                <a:gd name="T7" fmla="*/ 492 h 21600"/>
                <a:gd name="T8" fmla="*/ 542 w 21600"/>
                <a:gd name="T9" fmla="*/ 4 h 21600"/>
                <a:gd name="T10" fmla="*/ 36 w 21600"/>
                <a:gd name="T11" fmla="*/ 477 h 21600"/>
                <a:gd name="T12" fmla="*/ 416 w 21600"/>
                <a:gd name="T13" fmla="*/ 948 h 21600"/>
                <a:gd name="T14" fmla="*/ 36 w 21600"/>
                <a:gd name="T15" fmla="*/ 1478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9 w 21600"/>
                <a:gd name="T25" fmla="*/ 7718 h 21600"/>
                <a:gd name="T26" fmla="*/ 19157 w 21600"/>
                <a:gd name="T27" fmla="*/ 202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39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1 w 21600"/>
                <a:gd name="T1" fmla="*/ 855 h 21600"/>
                <a:gd name="T2" fmla="*/ 346 w 21600"/>
                <a:gd name="T3" fmla="*/ 1351 h 21600"/>
                <a:gd name="T4" fmla="*/ 856 w 21600"/>
                <a:gd name="T5" fmla="*/ 888 h 21600"/>
                <a:gd name="T6" fmla="*/ 1385 w 21600"/>
                <a:gd name="T7" fmla="*/ 1353 h 21600"/>
                <a:gd name="T8" fmla="*/ 1778 w 21600"/>
                <a:gd name="T9" fmla="*/ 963 h 21600"/>
                <a:gd name="T10" fmla="*/ 1390 w 21600"/>
                <a:gd name="T11" fmla="*/ 366 h 21600"/>
                <a:gd name="T12" fmla="*/ 889 w 21600"/>
                <a:gd name="T13" fmla="*/ 2 h 21600"/>
                <a:gd name="T14" fmla="*/ 346 w 21600"/>
                <a:gd name="T15" fmla="*/ 376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0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412 w 21600"/>
                <a:gd name="T1" fmla="*/ 946 h 21600"/>
                <a:gd name="T2" fmla="*/ 22 w 21600"/>
                <a:gd name="T3" fmla="*/ 1382 h 21600"/>
                <a:gd name="T4" fmla="*/ 571 w 21600"/>
                <a:gd name="T5" fmla="*/ 1763 h 21600"/>
                <a:gd name="T6" fmla="*/ 1038 w 21600"/>
                <a:gd name="T7" fmla="*/ 1367 h 21600"/>
                <a:gd name="T8" fmla="*/ 693 w 21600"/>
                <a:gd name="T9" fmla="*/ 889 h 21600"/>
                <a:gd name="T10" fmla="*/ 1044 w 21600"/>
                <a:gd name="T11" fmla="*/ 385 h 21600"/>
                <a:gd name="T12" fmla="*/ 551 w 21600"/>
                <a:gd name="T13" fmla="*/ 1 h 21600"/>
                <a:gd name="T14" fmla="*/ 22 w 21600"/>
                <a:gd name="T15" fmla="*/ 38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1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395 w 21600"/>
                <a:gd name="T1" fmla="*/ 1026 h 21600"/>
                <a:gd name="T2" fmla="*/ 1415 w 21600"/>
                <a:gd name="T3" fmla="*/ 25 h 21600"/>
                <a:gd name="T4" fmla="*/ 394 w 21600"/>
                <a:gd name="T5" fmla="*/ 42 h 21600"/>
                <a:gd name="T6" fmla="*/ 420 w 21600"/>
                <a:gd name="T7" fmla="*/ 1022 h 21600"/>
                <a:gd name="T8" fmla="*/ 901 w 21600"/>
                <a:gd name="T9" fmla="*/ 627 h 21600"/>
                <a:gd name="T10" fmla="*/ 904 w 21600"/>
                <a:gd name="T11" fmla="*/ 424 h 21600"/>
                <a:gd name="T12" fmla="*/ 1800 w 21600"/>
                <a:gd name="T13" fmla="*/ 487 h 21600"/>
                <a:gd name="T14" fmla="*/ 5 w 21600"/>
                <a:gd name="T15" fmla="*/ 48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4 w 21600"/>
                <a:gd name="T25" fmla="*/ 2569 h 21600"/>
                <a:gd name="T26" fmla="*/ 16128 w 21600"/>
                <a:gd name="T27" fmla="*/ 1954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9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9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9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987675" y="277813"/>
            <a:ext cx="5699125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Социальная помощь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54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b="1" smtClean="0">
                <a:effectLst/>
              </a:rPr>
              <a:t>Решая проблемы малообеспеченных семей, работаем со специалистами отдела по социальной защите. Нередко дети из семей, где доход родителей состоит из временных заработков, по заявлению помещаются в </a:t>
            </a:r>
            <a:r>
              <a:rPr lang="en-US" altLang="ru-RU" sz="2800" b="1" smtClean="0">
                <a:effectLst/>
              </a:rPr>
              <a:t>летний лагерь.</a:t>
            </a:r>
            <a:r>
              <a:rPr lang="ru-RU" altLang="ru-RU" sz="2800" b="1" smtClean="0">
                <a:effectLst/>
              </a:rPr>
              <a:t> Родителям рекомендуется найти постоянное место работы. При посещении таких семей составляется акт жилищно – бытовых условий, с содержанием которого знакомят родителей. </a:t>
            </a:r>
          </a:p>
        </p:txBody>
      </p:sp>
      <p:pic>
        <p:nvPicPr>
          <p:cNvPr id="83968" name="Picture 0" descr="j0284916"/>
          <p:cNvPicPr>
            <a:picLocks noChangeAspect="1" noChangeArrowheads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288" y="260350"/>
            <a:ext cx="2590800" cy="1712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2000"/>
                                        <p:tgtEl>
                                          <p:spTgt spid="83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1945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059488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/>
              <a:t>ПРОФИЛАКТИЧЕСКАЯ</a:t>
            </a:r>
            <a:br>
              <a:rPr lang="ru-RU" sz="3200" smtClean="0"/>
            </a:br>
            <a:r>
              <a:rPr lang="ru-RU" sz="3200" smtClean="0"/>
              <a:t>ДЕЯТЕЛЬНОСТЬ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02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b="1" smtClean="0">
                <a:effectLst/>
              </a:rPr>
              <a:t>Под профилактикой подразумеваются научно обоснованные и своевременно предпринимаемые действия, направленные на предотвращение возможного асоциального поведения подростков.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b="1" smtClean="0">
                <a:effectLst/>
              </a:rPr>
              <a:t>Большое внимание в своей работе социальный педагог должен уделять профилактической деятельности. Это, прежде всего, профилактика правонарушений, наркомании, алкоголизма и табакокурения. Особое внимание здесь нужно уделить учащимся, так называемой «группы риска».  </a:t>
            </a:r>
          </a:p>
        </p:txBody>
      </p:sp>
      <p:pic>
        <p:nvPicPr>
          <p:cNvPr id="84995" name="Picture 3" descr="j0293844"/>
          <p:cNvPicPr>
            <a:picLocks noChangeAspect="1" noChangeArrowheads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663738">
            <a:off x="6732588" y="0"/>
            <a:ext cx="1395412" cy="1466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2048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smtClean="0">
                <a:effectLst/>
              </a:rPr>
              <a:t>К учащимся «группы риска» относятся дети, пропускающие занятия без уважительных причин, замеченных в бродяжничестве и попрошайничестве.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smtClean="0">
                <a:effectLst/>
              </a:rPr>
              <a:t>Профилактическая работа ведется через индивидуальные беседы, работу специалистов (психологов, работников милиции и здравоохранения), клубную деятельность, сеть дополнительного образования в школе, тренинги, профильные лагеря.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800" b="1" smtClean="0">
                <a:effectLst/>
              </a:rPr>
              <a:t>Получив информацию о школьниках, совершивших правонарушения, из ИПДН и КДН социальный педагог ведет работу по разработанному алгоритму. Работа ведется и с семьей несовершеннолетнего правонарушителя.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562725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>РАБОТА С СЕМЬЕЙ </a:t>
            </a:r>
            <a:br>
              <a:rPr lang="ru-RU" sz="2800" dirty="0" smtClean="0"/>
            </a:br>
            <a:r>
              <a:rPr lang="ru-RU" sz="3200" dirty="0" smtClean="0"/>
              <a:t>(опека, патронат, приемная)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6769100" cy="45370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smtClean="0">
                <a:effectLst/>
              </a:rPr>
              <a:t>В настоящее время актуальна проблема определения детей из семей, где существует угроза их жизни, на проживание в другие семьи. Решением стали: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altLang="ru-RU" sz="2000" b="1" smtClean="0">
                <a:effectLst/>
              </a:rPr>
              <a:t>опека (юридическое оформление о разрешении проживания детей в семье);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altLang="ru-RU" sz="2000" b="1" smtClean="0">
                <a:effectLst/>
              </a:rPr>
              <a:t>приемная семья (юридическое оформление приемных родителей);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altLang="ru-RU" sz="2000" b="1" smtClean="0">
                <a:effectLst/>
              </a:rPr>
              <a:t>патронат (временное проживание детей в семье также на основании юридически оформленных документов).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b="1" smtClean="0">
                <a:effectLst/>
              </a:rPr>
              <a:t>Обязательно составляется банк данных таких семей. Два раза в год обязательно проводится контроль проживания детей в семьях. По итогам посещения составляются акты контрольного посещения. В семьях обязательно проверяются условия проживания, контроль расходования денежных средств.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000" b="1" smtClean="0">
              <a:effectLst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ru-RU" altLang="ru-RU" sz="2000" b="1" smtClean="0">
              <a:effectLst/>
            </a:endParaRPr>
          </a:p>
        </p:txBody>
      </p:sp>
      <p:pic>
        <p:nvPicPr>
          <p:cNvPr id="87040" name="Picture 0" descr="j0216724"/>
          <p:cNvPicPr>
            <a:picLocks noChangeAspect="1" noChangeArrowheads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124700" y="333375"/>
            <a:ext cx="2019300" cy="2303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87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2253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СОЦИАЛЬНО-ПСИХОЛОГИЧЕСКАЯ СЛУЖБА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ru-RU" altLang="ru-RU" sz="2400" b="1" smtClean="0">
                <a:effectLst/>
              </a:rPr>
              <a:t>Социальный педагог ведет совместную работу со специалистами разных ведомств. Но основная работа ведется с психологом школы и медицинским работником. Отсюда и появление социально – психологической службы в школе.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400" b="1" smtClean="0">
              <a:effectLst/>
            </a:endParaRPr>
          </a:p>
        </p:txBody>
      </p:sp>
      <p:pic>
        <p:nvPicPr>
          <p:cNvPr id="23556" name="Picture 0" descr="AG00315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113" y="4292600"/>
            <a:ext cx="2581275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/>
              <a:t>Кто такой социальный педагог?</a:t>
            </a:r>
          </a:p>
        </p:txBody>
      </p:sp>
      <p:sp>
        <p:nvSpPr>
          <p:cNvPr id="614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>
                <a:effectLst/>
              </a:rPr>
              <a:t>Социальный работник – единая профессия, представленная многогранным веером разновидностей и специализаций. Было бы ошибочным считать социального педагога одной из разновидностей социального работника, или сводить его функции к деятельности в рамках общеобразовательной школы или какого- либо другого учреждения.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>
                <a:effectLst/>
              </a:rPr>
              <a:t>Главной сферой деятельности  социального педагога является социум (сфера ближайшего окружения личности, человеческих отношений.) При этом приоритетной является сфера отношений ребенка в семье и его ближайшем окружении, по месту жительства. Социальный педагог работает с детьми, их семьями, семейно- соседским окружением, и цель его деятельности – организация профилактической социально значимой деятельности детей и взрослых в социуме.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Сотрудничество СПС</a:t>
            </a:r>
          </a:p>
        </p:txBody>
      </p:sp>
      <p:pic>
        <p:nvPicPr>
          <p:cNvPr id="24579" name="Picture 3" descr="C:\Users\Вахутин\Desktop\struktura_pmp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03325" y="1600200"/>
            <a:ext cx="6737350" cy="4530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ЧТО ОЖИДАЕМ?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b="1" smtClean="0">
                <a:effectLst/>
              </a:rPr>
              <a:t>     Выполнение всех требований позволяет вести учебно – воспитательную работу со всеми группами и типами подростков путем дифференциации педагогического подхода и требований к ним в условиях интеграции, не выделяя каких – либо учеников или группы той или иной оценкой. В совокупности оказываемая подросткам помощь позволяет обеспечить равномерное гармоничное развитие личности школьника, ее базисных структур и их проявлений в деятельности, поведении с учетом индивидуальных темпов и вариантов личного развития.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1400" b="1" i="1" dirty="0" smtClean="0">
                <a:effectLst/>
              </a:rPr>
              <a:t>Первый уровень результатов </a:t>
            </a:r>
            <a:r>
              <a:rPr lang="ru-RU" sz="1400" dirty="0" smtClean="0">
                <a:effectLst/>
              </a:rPr>
              <a:t>– приобретение школьником социальных знаний (об общественных нормах, устройстве общества, о социально одобряемых и неодобряемых формах поведения в обществе и т. п.), первичного понимания социальной реальности и повседневной жизни.</a:t>
            </a:r>
            <a:br>
              <a:rPr lang="ru-RU" sz="1400" dirty="0" smtClean="0">
                <a:effectLst/>
              </a:rPr>
            </a:br>
            <a:r>
              <a:rPr lang="ru-RU" sz="1400" dirty="0" smtClean="0">
                <a:effectLst/>
              </a:rPr>
              <a:t>Для достижения данного уровня результатов особое значение имеет взаимодействие ученика со своими учителями как значимыми для него носителями положительного социального знания и повседневного опыта.</a:t>
            </a:r>
            <a:br>
              <a:rPr lang="ru-RU" sz="1400" dirty="0" smtClean="0">
                <a:effectLst/>
              </a:rPr>
            </a:br>
            <a:r>
              <a:rPr lang="ru-RU" sz="1400" b="1" i="1" dirty="0" smtClean="0">
                <a:effectLst/>
              </a:rPr>
              <a:t>Второй уровень результатов</a:t>
            </a:r>
            <a:r>
              <a:rPr lang="ru-RU" sz="1400" dirty="0" smtClean="0">
                <a:effectLst/>
              </a:rPr>
              <a:t> – получение школьником опыта переживания и позитивного отношения к базовым ценностям общества (человек, семья, Отечество, природа, мир, знания, труд, культура), ценностного отношения к социальной реальности в целом. Для достижения данного уровня результатов особое значение имеет взаимодействие школьников между собой на уровне класса, школы. Именно в такой близкой социальной среде ребенок получает (или не получает) первое практическое подтверждение приобретенных социальных знаний, начинает их ценить (или отвергает).</a:t>
            </a:r>
            <a:br>
              <a:rPr lang="ru-RU" sz="1400" dirty="0" smtClean="0">
                <a:effectLst/>
              </a:rPr>
            </a:br>
            <a:r>
              <a:rPr lang="ru-RU" sz="1400" b="1" i="1" dirty="0" smtClean="0">
                <a:effectLst/>
              </a:rPr>
              <a:t>Третий уровень результатов  </a:t>
            </a:r>
            <a:r>
              <a:rPr lang="ru-RU" sz="1400" dirty="0" smtClean="0">
                <a:effectLst/>
              </a:rPr>
              <a:t>- получение школьником опыта самостоятельного общественного действия. Только в самостоятельном общественном действии, действии в открытом социуме, за пределами своей школы, для других, зачастую незнакомых людей, которые вовсе не обязательно положительно к нему настроены, подросток действительно становится (а не просто узнает о том, как стать) социальным деятелем.</a:t>
            </a:r>
          </a:p>
          <a:p>
            <a:pPr eaLnBrk="1" hangingPunct="1">
              <a:defRPr/>
            </a:pPr>
            <a:endParaRPr lang="ru-RU" sz="1400" dirty="0" smtClean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57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>
                <a:effectLst/>
              </a:rPr>
              <a:t>Социальный педагог по своему профессиональному предназначению стремится  по возможности предотвратить проблему, своевременно выявить и устранить причины, ее порождающие, обеспечить профилактику различного рода негативных явлений, отклонений в поведении людей, в их общении и таким образом, оздоровить окружающую социальную микросреду.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>
                <a:effectLst/>
              </a:rPr>
              <a:t>Социальный педагог всегда отстаивает права своего клиента, выступает в качестве эксперта в постановке «социального диагноза», определяет методы допустимого компетентного педагогического вмешательства в решение его проблемы.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>
                <a:effectLst/>
              </a:rPr>
              <a:t>В своей работе социальный педагог обязан опираться на различные нормативно-правовые акты и документы:   Конвенцию ООН о правах ребенка, ФЗ «Об образовании», методические письма и др.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Профессиональные</a:t>
            </a:r>
            <a:r>
              <a:rPr lang="en-US" dirty="0" smtClean="0"/>
              <a:t> </a:t>
            </a:r>
            <a:r>
              <a:rPr lang="en-US" dirty="0" err="1" smtClean="0"/>
              <a:t>качества</a:t>
            </a:r>
            <a:r>
              <a:rPr lang="en-US" dirty="0" smtClean="0"/>
              <a:t> </a:t>
            </a:r>
            <a:r>
              <a:rPr lang="en-US" dirty="0" err="1" smtClean="0"/>
              <a:t>социального</a:t>
            </a:r>
            <a:r>
              <a:rPr lang="en-US" dirty="0" smtClean="0"/>
              <a:t> </a:t>
            </a:r>
            <a:r>
              <a:rPr lang="en-US" dirty="0" err="1" smtClean="0"/>
              <a:t>педагога</a:t>
            </a: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1800" dirty="0" err="1" smtClean="0">
                <a:solidFill>
                  <a:schemeClr val="hlink"/>
                </a:solidFill>
              </a:rPr>
              <a:t>Какими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же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качествами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должен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обладать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социальный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педагог</a:t>
            </a:r>
            <a:r>
              <a:rPr lang="en-US" sz="1800" dirty="0" smtClean="0">
                <a:solidFill>
                  <a:schemeClr val="hlink"/>
                </a:solidFill>
              </a:rPr>
              <a:t>, </a:t>
            </a:r>
            <a:r>
              <a:rPr lang="ru-RU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от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чего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зависит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его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профессионализм</a:t>
            </a:r>
            <a:r>
              <a:rPr lang="en-US" sz="1800" dirty="0" smtClean="0">
                <a:solidFill>
                  <a:schemeClr val="hlink"/>
                </a:solidFill>
              </a:rPr>
              <a:t>?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 err="1" smtClean="0">
                <a:solidFill>
                  <a:schemeClr val="hlink"/>
                </a:solidFill>
              </a:rPr>
              <a:t>Социальному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педагогу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необходимо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обладать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такими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качествами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как</a:t>
            </a:r>
            <a:r>
              <a:rPr lang="en-US" sz="1800" dirty="0" smtClean="0">
                <a:solidFill>
                  <a:schemeClr val="hlink"/>
                </a:solidFill>
              </a:rPr>
              <a:t>:</a:t>
            </a:r>
          </a:p>
          <a:p>
            <a:pPr eaLnBrk="1" hangingPunct="1">
              <a:defRPr/>
            </a:pPr>
            <a:r>
              <a:rPr lang="en-US" sz="1800" dirty="0" err="1" smtClean="0">
                <a:solidFill>
                  <a:schemeClr val="hlink"/>
                </a:solidFill>
              </a:rPr>
              <a:t>естественность</a:t>
            </a:r>
            <a:r>
              <a:rPr lang="en-US" sz="1800" dirty="0" smtClean="0">
                <a:solidFill>
                  <a:schemeClr val="hlink"/>
                </a:solidFill>
              </a:rPr>
              <a:t>- </a:t>
            </a:r>
            <a:r>
              <a:rPr lang="en-US" sz="1800" dirty="0" err="1" smtClean="0">
                <a:solidFill>
                  <a:schemeClr val="hlink"/>
                </a:solidFill>
              </a:rPr>
              <a:t>способность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быть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самим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собой</a:t>
            </a:r>
            <a:r>
              <a:rPr lang="en-US" sz="1800" dirty="0" smtClean="0">
                <a:solidFill>
                  <a:schemeClr val="hlink"/>
                </a:solidFill>
              </a:rPr>
              <a:t> в </a:t>
            </a:r>
            <a:r>
              <a:rPr lang="en-US" sz="1800" dirty="0" err="1" smtClean="0">
                <a:solidFill>
                  <a:schemeClr val="hlink"/>
                </a:solidFill>
              </a:rPr>
              <a:t>процессе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взаимодействия</a:t>
            </a:r>
            <a:r>
              <a:rPr lang="en-US" sz="1800" dirty="0" smtClean="0">
                <a:solidFill>
                  <a:schemeClr val="hlink"/>
                </a:solidFill>
              </a:rPr>
              <a:t> с </a:t>
            </a:r>
            <a:r>
              <a:rPr lang="en-US" sz="1800" dirty="0" err="1" smtClean="0">
                <a:solidFill>
                  <a:schemeClr val="hlink"/>
                </a:solidFill>
              </a:rPr>
              <a:t>окружающими</a:t>
            </a:r>
            <a:r>
              <a:rPr lang="en-US" sz="1800" dirty="0" smtClean="0">
                <a:solidFill>
                  <a:schemeClr val="hlink"/>
                </a:solidFill>
              </a:rPr>
              <a:t>;</a:t>
            </a:r>
          </a:p>
          <a:p>
            <a:pPr eaLnBrk="1" hangingPunct="1">
              <a:defRPr/>
            </a:pPr>
            <a:r>
              <a:rPr lang="ru-RU" sz="1800" dirty="0" smtClean="0">
                <a:solidFill>
                  <a:schemeClr val="hlink"/>
                </a:solidFill>
              </a:rPr>
              <a:t>д</a:t>
            </a:r>
            <a:r>
              <a:rPr lang="en-US" sz="1800" dirty="0" err="1" smtClean="0">
                <a:solidFill>
                  <a:schemeClr val="hlink"/>
                </a:solidFill>
              </a:rPr>
              <a:t>оброжелательность</a:t>
            </a:r>
            <a:r>
              <a:rPr lang="en-US" sz="1800" dirty="0" smtClean="0">
                <a:solidFill>
                  <a:schemeClr val="hlink"/>
                </a:solidFill>
              </a:rPr>
              <a:t> – </a:t>
            </a:r>
            <a:r>
              <a:rPr lang="en-US" sz="1800" dirty="0" err="1" smtClean="0">
                <a:solidFill>
                  <a:schemeClr val="hlink"/>
                </a:solidFill>
              </a:rPr>
              <a:t>способность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доброго</a:t>
            </a:r>
            <a:r>
              <a:rPr lang="en-US" sz="1800" dirty="0" smtClean="0">
                <a:solidFill>
                  <a:schemeClr val="hlink"/>
                </a:solidFill>
              </a:rPr>
              <a:t>, </a:t>
            </a:r>
            <a:r>
              <a:rPr lang="en-US" sz="1800" dirty="0" err="1" smtClean="0">
                <a:solidFill>
                  <a:schemeClr val="hlink"/>
                </a:solidFill>
              </a:rPr>
              <a:t>приязненного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восприятия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окружающих</a:t>
            </a:r>
            <a:r>
              <a:rPr lang="en-US" sz="1800" dirty="0" smtClean="0">
                <a:solidFill>
                  <a:schemeClr val="hlink"/>
                </a:solidFill>
              </a:rPr>
              <a:t>, </a:t>
            </a:r>
            <a:r>
              <a:rPr lang="en-US" sz="1800" dirty="0" err="1" smtClean="0">
                <a:solidFill>
                  <a:schemeClr val="hlink"/>
                </a:solidFill>
              </a:rPr>
              <a:t>готовность</a:t>
            </a:r>
            <a:r>
              <a:rPr lang="en-US" sz="1800" dirty="0" smtClean="0">
                <a:solidFill>
                  <a:schemeClr val="hlink"/>
                </a:solidFill>
              </a:rPr>
              <a:t> к </a:t>
            </a:r>
            <a:r>
              <a:rPr lang="en-US" sz="1800" dirty="0" err="1" smtClean="0">
                <a:solidFill>
                  <a:schemeClr val="hlink"/>
                </a:solidFill>
              </a:rPr>
              <a:t>поддержке</a:t>
            </a:r>
            <a:r>
              <a:rPr lang="en-US" sz="1800" dirty="0" smtClean="0">
                <a:solidFill>
                  <a:schemeClr val="hlink"/>
                </a:solidFill>
              </a:rPr>
              <a:t>;</a:t>
            </a:r>
          </a:p>
          <a:p>
            <a:pPr eaLnBrk="1" hangingPunct="1">
              <a:defRPr/>
            </a:pPr>
            <a:r>
              <a:rPr lang="ru-RU" sz="1800" dirty="0" err="1" smtClean="0">
                <a:solidFill>
                  <a:schemeClr val="hlink"/>
                </a:solidFill>
              </a:rPr>
              <a:t>э</a:t>
            </a:r>
            <a:r>
              <a:rPr lang="en-US" sz="1800" dirty="0" err="1" smtClean="0">
                <a:solidFill>
                  <a:schemeClr val="hlink"/>
                </a:solidFill>
              </a:rPr>
              <a:t>мпатия</a:t>
            </a:r>
            <a:r>
              <a:rPr lang="en-US" sz="1800" dirty="0" smtClean="0">
                <a:solidFill>
                  <a:schemeClr val="hlink"/>
                </a:solidFill>
              </a:rPr>
              <a:t> – </a:t>
            </a:r>
            <a:r>
              <a:rPr lang="en-US" sz="1800" dirty="0" err="1" smtClean="0">
                <a:solidFill>
                  <a:schemeClr val="hlink"/>
                </a:solidFill>
              </a:rPr>
              <a:t>умение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стать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на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позицию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восприятия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мира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таким</a:t>
            </a:r>
            <a:r>
              <a:rPr lang="en-US" sz="1800" dirty="0" smtClean="0">
                <a:solidFill>
                  <a:schemeClr val="hlink"/>
                </a:solidFill>
              </a:rPr>
              <a:t>, </a:t>
            </a:r>
            <a:r>
              <a:rPr lang="en-US" sz="1800" dirty="0" err="1" smtClean="0">
                <a:solidFill>
                  <a:schemeClr val="hlink"/>
                </a:solidFill>
              </a:rPr>
              <a:t>каким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его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воспринимают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другие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люди</a:t>
            </a:r>
            <a:r>
              <a:rPr lang="en-US" sz="1800" dirty="0" smtClean="0">
                <a:solidFill>
                  <a:schemeClr val="hlink"/>
                </a:solidFill>
              </a:rPr>
              <a:t>, с </a:t>
            </a:r>
            <a:r>
              <a:rPr lang="en-US" sz="1800" dirty="0" err="1" smtClean="0">
                <a:solidFill>
                  <a:schemeClr val="hlink"/>
                </a:solidFill>
              </a:rPr>
              <a:t>целью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решения</a:t>
            </a:r>
            <a:r>
              <a:rPr lang="en-US" sz="1800" dirty="0" smtClean="0">
                <a:solidFill>
                  <a:schemeClr val="hlink"/>
                </a:solidFill>
              </a:rPr>
              <a:t> проблемы4</a:t>
            </a:r>
          </a:p>
          <a:p>
            <a:pPr eaLnBrk="1" hangingPunct="1">
              <a:defRPr/>
            </a:pPr>
            <a:r>
              <a:rPr lang="ru-RU" sz="1800" dirty="0" err="1" smtClean="0">
                <a:solidFill>
                  <a:schemeClr val="hlink"/>
                </a:solidFill>
              </a:rPr>
              <a:t>о</a:t>
            </a:r>
            <a:r>
              <a:rPr lang="en-US" sz="1800" dirty="0" err="1" smtClean="0">
                <a:solidFill>
                  <a:schemeClr val="hlink"/>
                </a:solidFill>
              </a:rPr>
              <a:t>ткрытость</a:t>
            </a:r>
            <a:r>
              <a:rPr lang="en-US" sz="1800" dirty="0" smtClean="0">
                <a:solidFill>
                  <a:schemeClr val="hlink"/>
                </a:solidFill>
              </a:rPr>
              <a:t> – </a:t>
            </a:r>
            <a:r>
              <a:rPr lang="en-US" sz="1800" dirty="0" err="1" smtClean="0">
                <a:solidFill>
                  <a:schemeClr val="hlink"/>
                </a:solidFill>
              </a:rPr>
              <a:t>умение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искренне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говорить</a:t>
            </a:r>
            <a:r>
              <a:rPr lang="en-US" sz="1800" dirty="0" smtClean="0">
                <a:solidFill>
                  <a:schemeClr val="hlink"/>
                </a:solidFill>
              </a:rPr>
              <a:t> о </a:t>
            </a:r>
            <a:r>
              <a:rPr lang="en-US" sz="1800" dirty="0" err="1" smtClean="0">
                <a:solidFill>
                  <a:schemeClr val="hlink"/>
                </a:solidFill>
              </a:rPr>
              <a:t>своих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чувствах</a:t>
            </a:r>
            <a:r>
              <a:rPr lang="en-US" sz="1800" dirty="0" smtClean="0">
                <a:solidFill>
                  <a:schemeClr val="hlink"/>
                </a:solidFill>
              </a:rPr>
              <a:t> и </a:t>
            </a:r>
            <a:r>
              <a:rPr lang="en-US" sz="1800" dirty="0" err="1" smtClean="0">
                <a:solidFill>
                  <a:schemeClr val="hlink"/>
                </a:solidFill>
              </a:rPr>
              <a:t>мыслях</a:t>
            </a:r>
            <a:r>
              <a:rPr lang="en-US" sz="1800" dirty="0" smtClean="0">
                <a:solidFill>
                  <a:schemeClr val="hlink"/>
                </a:solidFill>
              </a:rPr>
              <a:t>, </a:t>
            </a:r>
            <a:r>
              <a:rPr lang="en-US" sz="1800" dirty="0" err="1" smtClean="0">
                <a:solidFill>
                  <a:schemeClr val="hlink"/>
                </a:solidFill>
              </a:rPr>
              <a:t>передавая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их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собеседнику</a:t>
            </a:r>
            <a:r>
              <a:rPr lang="en-US" sz="1800" dirty="0" smtClean="0">
                <a:solidFill>
                  <a:schemeClr val="hlink"/>
                </a:solidFill>
              </a:rPr>
              <a:t>;</a:t>
            </a:r>
          </a:p>
          <a:p>
            <a:pPr eaLnBrk="1" hangingPunct="1">
              <a:defRPr/>
            </a:pPr>
            <a:r>
              <a:rPr lang="ru-RU" sz="1800" dirty="0" err="1" smtClean="0">
                <a:solidFill>
                  <a:schemeClr val="hlink"/>
                </a:solidFill>
              </a:rPr>
              <a:t>д</a:t>
            </a:r>
            <a:r>
              <a:rPr lang="en-US" sz="1800" dirty="0" err="1" smtClean="0">
                <a:solidFill>
                  <a:schemeClr val="hlink"/>
                </a:solidFill>
              </a:rPr>
              <a:t>еликатность</a:t>
            </a:r>
            <a:r>
              <a:rPr lang="en-US" sz="1800" dirty="0" smtClean="0">
                <a:solidFill>
                  <a:schemeClr val="hlink"/>
                </a:solidFill>
              </a:rPr>
              <a:t> – </a:t>
            </a:r>
            <a:r>
              <a:rPr lang="en-US" sz="1800" dirty="0" err="1" smtClean="0">
                <a:solidFill>
                  <a:schemeClr val="hlink"/>
                </a:solidFill>
              </a:rPr>
              <a:t>мягкость</a:t>
            </a:r>
            <a:r>
              <a:rPr lang="en-US" sz="1800" dirty="0" smtClean="0">
                <a:solidFill>
                  <a:schemeClr val="hlink"/>
                </a:solidFill>
              </a:rPr>
              <a:t>, </a:t>
            </a:r>
            <a:r>
              <a:rPr lang="en-US" sz="1800" dirty="0" err="1" smtClean="0">
                <a:solidFill>
                  <a:schemeClr val="hlink"/>
                </a:solidFill>
              </a:rPr>
              <a:t>вежливость</a:t>
            </a:r>
            <a:r>
              <a:rPr lang="en-US" sz="1800" dirty="0" smtClean="0">
                <a:solidFill>
                  <a:schemeClr val="hlink"/>
                </a:solidFill>
              </a:rPr>
              <a:t>, </a:t>
            </a:r>
            <a:r>
              <a:rPr lang="en-US" sz="1800" dirty="0" err="1" smtClean="0">
                <a:solidFill>
                  <a:schemeClr val="hlink"/>
                </a:solidFill>
              </a:rPr>
              <a:t>тактичность</a:t>
            </a:r>
            <a:r>
              <a:rPr lang="en-US" sz="1800" dirty="0" smtClean="0">
                <a:solidFill>
                  <a:schemeClr val="hlink"/>
                </a:solidFill>
              </a:rPr>
              <a:t> в </a:t>
            </a:r>
            <a:r>
              <a:rPr lang="en-US" sz="1800" dirty="0" err="1" smtClean="0">
                <a:solidFill>
                  <a:schemeClr val="hlink"/>
                </a:solidFill>
              </a:rPr>
              <a:t>общении</a:t>
            </a:r>
            <a:r>
              <a:rPr lang="en-US" sz="1800" dirty="0" smtClean="0">
                <a:solidFill>
                  <a:schemeClr val="hlink"/>
                </a:solidFill>
              </a:rPr>
              <a:t> с </a:t>
            </a:r>
            <a:r>
              <a:rPr lang="en-US" sz="1800" dirty="0" err="1" smtClean="0">
                <a:solidFill>
                  <a:schemeClr val="hlink"/>
                </a:solidFill>
              </a:rPr>
              <a:t>другими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людьми</a:t>
            </a:r>
            <a:r>
              <a:rPr lang="en-US" sz="1800" dirty="0" smtClean="0">
                <a:solidFill>
                  <a:schemeClr val="hlink"/>
                </a:solidFill>
              </a:rPr>
              <a:t>;</a:t>
            </a:r>
          </a:p>
          <a:p>
            <a:pPr eaLnBrk="1" hangingPunct="1">
              <a:defRPr/>
            </a:pPr>
            <a:r>
              <a:rPr lang="ru-RU" sz="1800" dirty="0" err="1" smtClean="0">
                <a:solidFill>
                  <a:schemeClr val="hlink"/>
                </a:solidFill>
              </a:rPr>
              <a:t>к</a:t>
            </a:r>
            <a:r>
              <a:rPr lang="en-US" sz="1800" dirty="0" err="1" smtClean="0">
                <a:solidFill>
                  <a:schemeClr val="hlink"/>
                </a:solidFill>
              </a:rPr>
              <a:t>онкретность</a:t>
            </a:r>
            <a:r>
              <a:rPr lang="en-US" sz="1800" dirty="0" smtClean="0">
                <a:solidFill>
                  <a:schemeClr val="hlink"/>
                </a:solidFill>
              </a:rPr>
              <a:t> – </a:t>
            </a:r>
            <a:r>
              <a:rPr lang="en-US" sz="1800" dirty="0" err="1" smtClean="0">
                <a:solidFill>
                  <a:schemeClr val="hlink"/>
                </a:solidFill>
              </a:rPr>
              <a:t>умение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четко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отвечать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на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поставленный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вопрос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или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излагать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собственное</a:t>
            </a:r>
            <a:r>
              <a:rPr lang="en-US" sz="1800" dirty="0" smtClean="0">
                <a:solidFill>
                  <a:schemeClr val="hlink"/>
                </a:solidFill>
              </a:rPr>
              <a:t> </a:t>
            </a:r>
            <a:r>
              <a:rPr lang="en-US" sz="1800" dirty="0" err="1" smtClean="0">
                <a:solidFill>
                  <a:schemeClr val="hlink"/>
                </a:solidFill>
              </a:rPr>
              <a:t>суждение</a:t>
            </a:r>
            <a:r>
              <a:rPr lang="en-US" sz="1800" dirty="0" smtClean="0">
                <a:solidFill>
                  <a:schemeClr val="hlink"/>
                </a:solidFill>
              </a:rPr>
              <a:t>.</a:t>
            </a:r>
          </a:p>
          <a:p>
            <a:pPr eaLnBrk="1" hangingPunct="1">
              <a:defRPr/>
            </a:pPr>
            <a:endParaRPr lang="ru-RU" sz="1400" dirty="0" smtClean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Цел</a:t>
            </a:r>
            <a:r>
              <a:rPr lang="en-US" sz="4000" dirty="0" smtClean="0"/>
              <a:t>ь </a:t>
            </a:r>
            <a:r>
              <a:rPr lang="en-US" sz="4000" dirty="0" err="1" smtClean="0"/>
              <a:t>деятельности</a:t>
            </a:r>
            <a:r>
              <a:rPr lang="en-US" sz="4000" dirty="0" smtClean="0"/>
              <a:t> </a:t>
            </a:r>
            <a:r>
              <a:rPr lang="en-US" sz="4000" dirty="0" err="1" smtClean="0"/>
              <a:t>социального</a:t>
            </a:r>
            <a:r>
              <a:rPr lang="en-US" sz="4000" dirty="0" smtClean="0"/>
              <a:t> </a:t>
            </a:r>
            <a:r>
              <a:rPr lang="en-US" sz="4000" dirty="0" err="1" smtClean="0"/>
              <a:t>педагога</a:t>
            </a:r>
            <a:endParaRPr lang="ru-RU" sz="40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52292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800" b="1" smtClean="0">
                <a:effectLst/>
              </a:rPr>
              <a:t>с</a:t>
            </a:r>
            <a:r>
              <a:rPr lang="en-US" altLang="ru-RU" sz="2800" b="1" smtClean="0">
                <a:effectLst/>
              </a:rPr>
              <a:t>оздание благоприятных условий для развития личности ребенка (физического, социального, духовно-нравственного, интеллектуального);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800" b="1" smtClean="0">
                <a:effectLst/>
              </a:rPr>
              <a:t>о</a:t>
            </a:r>
            <a:r>
              <a:rPr lang="en-US" altLang="ru-RU" sz="2800" b="1" smtClean="0">
                <a:effectLst/>
              </a:rPr>
              <a:t>казание ребенку комплексной помощи в саморазвитии и самореализации в процессе восприятия мира и адаптации в нем;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800" b="1" smtClean="0">
                <a:effectLst/>
              </a:rPr>
              <a:t>з</a:t>
            </a:r>
            <a:r>
              <a:rPr lang="en-US" altLang="ru-RU" sz="2800" b="1" smtClean="0">
                <a:effectLst/>
              </a:rPr>
              <a:t>ащита ребенка в его жизненном пространстве.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endParaRPr lang="ru-RU" altLang="ru-RU" sz="2800" b="1" smtClean="0">
              <a:effectLst/>
            </a:endParaRPr>
          </a:p>
        </p:txBody>
      </p:sp>
      <p:pic>
        <p:nvPicPr>
          <p:cNvPr id="922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1275" y="4797425"/>
            <a:ext cx="1828800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73138"/>
          </a:xfrm>
        </p:spPr>
        <p:txBody>
          <a:bodyPr/>
          <a:lstStyle/>
          <a:p>
            <a:pPr eaLnBrk="1" hangingPunct="1"/>
            <a:r>
              <a:rPr lang="en-US" altLang="ru-RU" sz="3600" smtClean="0"/>
              <a:t>Роли социального педагога</a:t>
            </a:r>
            <a:endParaRPr lang="ru-RU" altLang="ru-RU" sz="3600" smtClean="0"/>
          </a:p>
        </p:txBody>
      </p:sp>
      <p:sp>
        <p:nvSpPr>
          <p:cNvPr id="10243" name="AutoShape 4"/>
          <p:cNvSpPr>
            <a:spLocks noChangeArrowheads="1"/>
          </p:cNvSpPr>
          <p:nvPr/>
        </p:nvSpPr>
        <p:spPr bwMode="auto">
          <a:xfrm>
            <a:off x="3851275" y="2565400"/>
            <a:ext cx="1368425" cy="1417638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ru-RU"/>
              <a:t>Социальный </a:t>
            </a:r>
          </a:p>
          <a:p>
            <a:pPr eaLnBrk="1" hangingPunct="1"/>
            <a:r>
              <a:rPr lang="en-US" altLang="ru-RU"/>
              <a:t>педагог</a:t>
            </a:r>
            <a:endParaRPr lang="ru-RU" altLang="ru-RU"/>
          </a:p>
        </p:txBody>
      </p:sp>
      <p:sp>
        <p:nvSpPr>
          <p:cNvPr id="10244" name="AutoShape 6"/>
          <p:cNvSpPr>
            <a:spLocks/>
          </p:cNvSpPr>
          <p:nvPr/>
        </p:nvSpPr>
        <p:spPr bwMode="auto">
          <a:xfrm>
            <a:off x="6011863" y="1844675"/>
            <a:ext cx="2303462" cy="647700"/>
          </a:xfrm>
          <a:prstGeom prst="borderCallout1">
            <a:avLst>
              <a:gd name="adj1" fmla="val 17648"/>
              <a:gd name="adj2" fmla="val -3310"/>
              <a:gd name="adj3" fmla="val 122306"/>
              <a:gd name="adj4" fmla="val -503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ru-RU"/>
              <a:t>Общественный деятель</a:t>
            </a:r>
            <a:endParaRPr lang="ru-RU" altLang="ru-RU"/>
          </a:p>
        </p:txBody>
      </p:sp>
      <p:sp>
        <p:nvSpPr>
          <p:cNvPr id="10245" name="AutoShape 7"/>
          <p:cNvSpPr>
            <a:spLocks/>
          </p:cNvSpPr>
          <p:nvPr/>
        </p:nvSpPr>
        <p:spPr bwMode="auto">
          <a:xfrm>
            <a:off x="1331913" y="1844675"/>
            <a:ext cx="1935162" cy="647700"/>
          </a:xfrm>
          <a:prstGeom prst="borderCallout1">
            <a:avLst>
              <a:gd name="adj1" fmla="val 17648"/>
              <a:gd name="adj2" fmla="val 103940"/>
              <a:gd name="adj3" fmla="val 119116"/>
              <a:gd name="adj4" fmla="val 14799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ru-RU"/>
              <a:t>адвокат</a:t>
            </a:r>
            <a:endParaRPr lang="ru-RU" altLang="ru-RU"/>
          </a:p>
        </p:txBody>
      </p:sp>
      <p:sp>
        <p:nvSpPr>
          <p:cNvPr id="10246" name="AutoShape 8"/>
          <p:cNvSpPr>
            <a:spLocks/>
          </p:cNvSpPr>
          <p:nvPr/>
        </p:nvSpPr>
        <p:spPr bwMode="auto">
          <a:xfrm>
            <a:off x="6227763" y="2997200"/>
            <a:ext cx="2016125" cy="609600"/>
          </a:xfrm>
          <a:prstGeom prst="borderCallout1">
            <a:avLst>
              <a:gd name="adj1" fmla="val 18750"/>
              <a:gd name="adj2" fmla="val -3778"/>
              <a:gd name="adj3" fmla="val 23176"/>
              <a:gd name="adj4" fmla="val -4992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ru-RU"/>
              <a:t>советчик</a:t>
            </a:r>
            <a:endParaRPr lang="ru-RU" altLang="ru-RU"/>
          </a:p>
        </p:txBody>
      </p:sp>
      <p:sp>
        <p:nvSpPr>
          <p:cNvPr id="10247" name="AutoShape 9"/>
          <p:cNvSpPr>
            <a:spLocks/>
          </p:cNvSpPr>
          <p:nvPr/>
        </p:nvSpPr>
        <p:spPr bwMode="auto">
          <a:xfrm>
            <a:off x="930275" y="3041650"/>
            <a:ext cx="1787525" cy="609600"/>
          </a:xfrm>
          <a:prstGeom prst="borderCallout1">
            <a:avLst>
              <a:gd name="adj1" fmla="val 18750"/>
              <a:gd name="adj2" fmla="val 104264"/>
              <a:gd name="adj3" fmla="val 17968"/>
              <a:gd name="adj4" fmla="val 16207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ru-RU"/>
              <a:t>психотерапевт</a:t>
            </a:r>
            <a:endParaRPr lang="ru-RU" altLang="ru-RU"/>
          </a:p>
          <a:p>
            <a:pPr eaLnBrk="1" hangingPunct="1"/>
            <a:endParaRPr lang="ru-RU" altLang="ru-RU"/>
          </a:p>
        </p:txBody>
      </p:sp>
      <p:sp>
        <p:nvSpPr>
          <p:cNvPr id="10248" name="AutoShape 11"/>
          <p:cNvSpPr>
            <a:spLocks/>
          </p:cNvSpPr>
          <p:nvPr/>
        </p:nvSpPr>
        <p:spPr bwMode="auto">
          <a:xfrm>
            <a:off x="6588125" y="4221163"/>
            <a:ext cx="1512888" cy="609600"/>
          </a:xfrm>
          <a:prstGeom prst="borderCallout1">
            <a:avLst>
              <a:gd name="adj1" fmla="val 18750"/>
              <a:gd name="adj2" fmla="val -5037"/>
              <a:gd name="adj3" fmla="val -70574"/>
              <a:gd name="adj4" fmla="val -10681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ru-RU"/>
              <a:t>друг</a:t>
            </a:r>
            <a:endParaRPr lang="ru-RU" altLang="ru-RU"/>
          </a:p>
        </p:txBody>
      </p:sp>
      <p:sp>
        <p:nvSpPr>
          <p:cNvPr id="10249" name="AutoShape 12"/>
          <p:cNvSpPr>
            <a:spLocks/>
          </p:cNvSpPr>
          <p:nvPr/>
        </p:nvSpPr>
        <p:spPr bwMode="auto">
          <a:xfrm>
            <a:off x="1187450" y="4221163"/>
            <a:ext cx="1368425" cy="609600"/>
          </a:xfrm>
          <a:prstGeom prst="borderCallout1">
            <a:avLst>
              <a:gd name="adj1" fmla="val 18750"/>
              <a:gd name="adj2" fmla="val 105569"/>
              <a:gd name="adj3" fmla="val -69273"/>
              <a:gd name="adj4" fmla="val 20661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ru-RU"/>
              <a:t>посредник</a:t>
            </a:r>
            <a:endParaRPr lang="ru-RU" altLang="ru-RU"/>
          </a:p>
        </p:txBody>
      </p:sp>
      <p:sp>
        <p:nvSpPr>
          <p:cNvPr id="10250" name="AutoShape 13"/>
          <p:cNvSpPr>
            <a:spLocks/>
          </p:cNvSpPr>
          <p:nvPr/>
        </p:nvSpPr>
        <p:spPr bwMode="auto">
          <a:xfrm>
            <a:off x="5292725" y="5229225"/>
            <a:ext cx="1511300" cy="609600"/>
          </a:xfrm>
          <a:prstGeom prst="borderCallout1">
            <a:avLst>
              <a:gd name="adj1" fmla="val 18750"/>
              <a:gd name="adj2" fmla="val -5042"/>
              <a:gd name="adj3" fmla="val -201042"/>
              <a:gd name="adj4" fmla="val -4758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ru-RU"/>
              <a:t>помощник</a:t>
            </a:r>
            <a:endParaRPr lang="ru-RU" altLang="ru-RU"/>
          </a:p>
        </p:txBody>
      </p:sp>
      <p:sp>
        <p:nvSpPr>
          <p:cNvPr id="10251" name="AutoShape 14"/>
          <p:cNvSpPr>
            <a:spLocks/>
          </p:cNvSpPr>
          <p:nvPr/>
        </p:nvSpPr>
        <p:spPr bwMode="auto">
          <a:xfrm>
            <a:off x="2555875" y="5300663"/>
            <a:ext cx="1295400" cy="609600"/>
          </a:xfrm>
          <a:prstGeom prst="borderCallout1">
            <a:avLst>
              <a:gd name="adj1" fmla="val 18750"/>
              <a:gd name="adj2" fmla="val 105884"/>
              <a:gd name="adj3" fmla="val -210157"/>
              <a:gd name="adj4" fmla="val 15220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ru-RU"/>
              <a:t>эксперт</a:t>
            </a:r>
            <a:endParaRPr lang="ru-RU" alt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Функции</a:t>
            </a: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err="1" smtClean="0"/>
              <a:t>Социальный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педагог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школы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выполняет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большой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объем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работы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Его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клиентами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являются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ученики</a:t>
            </a:r>
            <a:r>
              <a:rPr lang="en-US" sz="2800" b="1" dirty="0" smtClean="0"/>
              <a:t> и </a:t>
            </a:r>
            <a:r>
              <a:rPr lang="en-US" sz="2800" b="1" dirty="0" err="1" smtClean="0"/>
              <a:t>родители</a:t>
            </a:r>
            <a:r>
              <a:rPr lang="en-US" sz="2800" b="1" dirty="0" smtClean="0"/>
              <a:t>, а </a:t>
            </a:r>
            <a:r>
              <a:rPr lang="en-US" sz="2800" b="1" dirty="0" err="1" smtClean="0"/>
              <a:t>также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учителя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Но</a:t>
            </a:r>
            <a:r>
              <a:rPr lang="en-US" sz="2800" b="1" dirty="0" smtClean="0"/>
              <a:t> в </a:t>
            </a:r>
            <a:r>
              <a:rPr lang="en-US" sz="2800" b="1" dirty="0" err="1" smtClean="0"/>
              <a:t>целом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он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выполняет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следующие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функции</a:t>
            </a:r>
            <a:r>
              <a:rPr lang="en-US" sz="2800" b="1" dirty="0" smtClean="0"/>
              <a:t>:</a:t>
            </a:r>
            <a:endParaRPr lang="ru-RU" sz="28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err="1" smtClean="0">
                <a:effectLst/>
              </a:rPr>
              <a:t>Аналитико</a:t>
            </a:r>
            <a:r>
              <a:rPr lang="en-US" sz="2800" b="1" dirty="0" smtClean="0">
                <a:effectLst/>
              </a:rPr>
              <a:t> - д</a:t>
            </a:r>
            <a:r>
              <a:rPr lang="ru-RU" sz="2800" b="1" dirty="0" err="1" smtClean="0">
                <a:effectLst/>
              </a:rPr>
              <a:t>иагностическ</a:t>
            </a:r>
            <a:r>
              <a:rPr lang="en-US" sz="2800" b="1" dirty="0" err="1" smtClean="0">
                <a:effectLst/>
              </a:rPr>
              <a:t>ая</a:t>
            </a:r>
            <a:r>
              <a:rPr lang="ru-RU" sz="2800" b="1" dirty="0" smtClean="0">
                <a:effectLst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err="1" smtClean="0">
                <a:effectLst/>
              </a:rPr>
              <a:t>Коррекционная</a:t>
            </a:r>
            <a:r>
              <a:rPr lang="en-US" sz="2800" b="1" dirty="0" smtClean="0">
                <a:effectLst/>
              </a:rPr>
              <a:t> </a:t>
            </a:r>
            <a:r>
              <a:rPr lang="en-US" sz="2800" b="1" dirty="0" err="1" smtClean="0">
                <a:effectLst/>
              </a:rPr>
              <a:t>функция</a:t>
            </a:r>
            <a:endParaRPr lang="ru-RU" sz="2800" b="1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dirty="0" smtClean="0"/>
              <a:t>Функция социально-педагогической поддержки и помощи учащимся</a:t>
            </a:r>
            <a:r>
              <a:rPr lang="en-US" sz="2800" b="1" dirty="0" smtClean="0"/>
              <a:t>.</a:t>
            </a:r>
            <a:endParaRPr lang="ru-RU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err="1" smtClean="0"/>
              <a:t>Прав</a:t>
            </a:r>
            <a:r>
              <a:rPr lang="ru-RU" sz="2800" b="1" dirty="0" smtClean="0"/>
              <a:t>о-защитная.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dirty="0" err="1" smtClean="0"/>
              <a:t>Психотерапевтическ</a:t>
            </a:r>
            <a:r>
              <a:rPr lang="en-US" sz="2800" b="1" dirty="0" err="1" smtClean="0"/>
              <a:t>ая</a:t>
            </a:r>
            <a:r>
              <a:rPr lang="en-US" sz="2800" b="1" dirty="0" smtClean="0"/>
              <a:t>     </a:t>
            </a:r>
            <a:r>
              <a:rPr lang="ru-RU" sz="2800" b="1" dirty="0" smtClean="0"/>
              <a:t>функция</a:t>
            </a:r>
            <a:r>
              <a:rPr lang="en-US" sz="2800" b="1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800" b="1" dirty="0" smtClean="0"/>
              <a:t>Социально-профилактическая функция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696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0" smtClean="0">
                <a:cs typeface="Times New Roman" pitchFamily="18" charset="0"/>
              </a:rPr>
              <a:t>Аналитико-</a:t>
            </a:r>
            <a:r>
              <a:rPr lang="ru-RU" sz="4000" b="0" smtClean="0"/>
              <a:t/>
            </a:r>
            <a:br>
              <a:rPr lang="ru-RU" sz="4000" b="0" smtClean="0"/>
            </a:br>
            <a:r>
              <a:rPr lang="ru-RU" sz="4000" b="0" smtClean="0">
                <a:cs typeface="Times New Roman" pitchFamily="18" charset="0"/>
              </a:rPr>
              <a:t>диагностическ</a:t>
            </a:r>
            <a:r>
              <a:rPr lang="ru-RU" sz="4000" b="0" smtClean="0"/>
              <a:t>ая </a:t>
            </a:r>
            <a:br>
              <a:rPr lang="ru-RU" sz="4000" b="0" smtClean="0"/>
            </a:br>
            <a:r>
              <a:rPr lang="ru-RU" sz="4000" b="0" smtClean="0"/>
              <a:t>функция:</a:t>
            </a:r>
            <a:r>
              <a:rPr lang="ru-RU" smtClean="0"/>
              <a:t> 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848600" cy="28194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/>
              <a:t>изучение и оценка социальной микросреды ОУ, ее влияния на учащихся;</a:t>
            </a:r>
            <a:endParaRPr lang="ru-RU" sz="1000" smtClean="0"/>
          </a:p>
          <a:p>
            <a:pPr eaLnBrk="1" hangingPunct="1">
              <a:defRPr/>
            </a:pPr>
            <a:r>
              <a:rPr lang="ru-RU" sz="2400" smtClean="0"/>
              <a:t>выявление личностных особенностей учащегося, его «проблемного поля»;</a:t>
            </a:r>
          </a:p>
          <a:p>
            <a:pPr eaLnBrk="1" hangingPunct="1">
              <a:defRPr/>
            </a:pPr>
            <a:r>
              <a:rPr lang="ru-RU" sz="2400" smtClean="0"/>
              <a:t>выявление причин неадекватного поведения детей, подростков</a:t>
            </a: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0" y="5334000"/>
            <a:ext cx="3200400" cy="3048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pPr algn="r" eaLnBrk="0" hangingPunct="0">
              <a:defRPr/>
            </a:pPr>
            <a:r>
              <a:rPr kumimoji="1" lang="ru-RU" sz="2000">
                <a:latin typeface="Arial" charset="0"/>
              </a:rPr>
              <a:t>Методы:</a:t>
            </a: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457200" y="5715000"/>
            <a:ext cx="7848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  <a:hlinkClick r:id="rId3" action="ppaction://hlinkpres?slideindex=1&amp;slidetitle="/>
              </a:rPr>
              <a:t>Социометрическое исследование ученических коллективов</a:t>
            </a: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 диагностика «Акцентуация характера»,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 рисуночная диагностика.</a:t>
            </a:r>
          </a:p>
        </p:txBody>
      </p:sp>
      <p:pic>
        <p:nvPicPr>
          <p:cNvPr id="116742" name="Picture 6" descr="J023408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38800" y="304800"/>
            <a:ext cx="2779713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 animBg="1" autoUpdateAnimBg="0"/>
      <p:bldP spid="11674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077200" cy="16002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0" smtClean="0"/>
              <a:t>Функция социально-педагогической поддержки и помощи учащимся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smtClean="0"/>
              <a:t>Оказание помощи учащимся в </a:t>
            </a:r>
          </a:p>
          <a:p>
            <a:pPr eaLnBrk="1" hangingPunct="1">
              <a:buFontTx/>
              <a:buChar char="-"/>
              <a:defRPr/>
            </a:pPr>
            <a:r>
              <a:rPr lang="ru-RU" sz="2400" smtClean="0"/>
              <a:t>саморазвитии, </a:t>
            </a:r>
          </a:p>
          <a:p>
            <a:pPr eaLnBrk="1" hangingPunct="1">
              <a:buFontTx/>
              <a:buChar char="-"/>
              <a:defRPr/>
            </a:pPr>
            <a:r>
              <a:rPr lang="ru-RU" sz="2400" smtClean="0"/>
              <a:t>самопознании, </a:t>
            </a:r>
          </a:p>
          <a:p>
            <a:pPr eaLnBrk="1" hangingPunct="1">
              <a:buFontTx/>
              <a:buChar char="-"/>
              <a:defRPr/>
            </a:pPr>
            <a:r>
              <a:rPr lang="ru-RU" sz="2400" smtClean="0"/>
              <a:t>самоутверждении, </a:t>
            </a:r>
          </a:p>
          <a:p>
            <a:pPr eaLnBrk="1" hangingPunct="1">
              <a:buFontTx/>
              <a:buChar char="-"/>
              <a:defRPr/>
            </a:pPr>
            <a:r>
              <a:rPr lang="ru-RU" sz="2400" smtClean="0"/>
              <a:t>самореализации, </a:t>
            </a:r>
          </a:p>
          <a:p>
            <a:pPr eaLnBrk="1" hangingPunct="1">
              <a:buFontTx/>
              <a:buChar char="-"/>
              <a:defRPr/>
            </a:pPr>
            <a:r>
              <a:rPr lang="ru-RU" sz="2400" smtClean="0"/>
              <a:t>самоорганизации;</a:t>
            </a:r>
          </a:p>
          <a:p>
            <a:pPr eaLnBrk="1" hangingPunct="1">
              <a:defRPr/>
            </a:pPr>
            <a:r>
              <a:rPr lang="ru-RU" sz="2400" smtClean="0"/>
              <a:t>Установление доверительных отношений.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smtClean="0"/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0" y="5334000"/>
            <a:ext cx="3200400" cy="3048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6038" tIns="46038" rIns="46038" bIns="46038" anchor="ctr"/>
          <a:lstStyle/>
          <a:p>
            <a:pPr algn="r" eaLnBrk="0" hangingPunct="0">
              <a:defRPr/>
            </a:pPr>
            <a:r>
              <a:rPr kumimoji="1" lang="ru-RU" b="1">
                <a:latin typeface="Arial" charset="0"/>
              </a:rPr>
              <a:t>Методы</a:t>
            </a:r>
            <a:r>
              <a:rPr kumimoji="1" lang="ru-RU">
                <a:latin typeface="Arial" charset="0"/>
              </a:rPr>
              <a:t>:</a:t>
            </a: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685800" y="5257800"/>
            <a:ext cx="7772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kumimoji="1"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СРИ «Жизненный экзамен»,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kumimoji="1"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 элективный курс «Узнай свои возможности»,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kumimoji="1"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тренинг толерантности «Жить в мире с собой и другими»,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kumimoji="1"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 программа «Социальное взросление и здоровье школьников».</a:t>
            </a: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kumimoji="1" lang="ru-RU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kumimoji="1" lang="ru-RU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29030" name="Picture 6" descr="J025022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8400" y="1828800"/>
            <a:ext cx="2057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animBg="1" autoUpdateAnimBg="0"/>
      <p:bldP spid="129029" grpId="0" autoUpdateAnimBg="0"/>
    </p:bldLst>
  </p:timing>
</p:sld>
</file>

<file path=ppt/theme/theme1.xml><?xml version="1.0" encoding="utf-8"?>
<a:theme xmlns:a="http://schemas.openxmlformats.org/drawingml/2006/main" name="Клен">
  <a:themeElements>
    <a:clrScheme name="Клен 9">
      <a:dk1>
        <a:srgbClr val="003366"/>
      </a:dk1>
      <a:lt1>
        <a:srgbClr val="FFFFFF"/>
      </a:lt1>
      <a:dk2>
        <a:srgbClr val="003366"/>
      </a:dk2>
      <a:lt2>
        <a:srgbClr val="CBD5DF"/>
      </a:lt2>
      <a:accent1>
        <a:srgbClr val="A9BEE9"/>
      </a:accent1>
      <a:accent2>
        <a:srgbClr val="D6E4F2"/>
      </a:accent2>
      <a:accent3>
        <a:srgbClr val="FFFFFF"/>
      </a:accent3>
      <a:accent4>
        <a:srgbClr val="002A56"/>
      </a:accent4>
      <a:accent5>
        <a:srgbClr val="D1DBF2"/>
      </a:accent5>
      <a:accent6>
        <a:srgbClr val="C2CFDB"/>
      </a:accent6>
      <a:hlink>
        <a:srgbClr val="0000CC"/>
      </a:hlink>
      <a:folHlink>
        <a:srgbClr val="8668E8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528</TotalTime>
  <Words>1214</Words>
  <Application>Microsoft Office PowerPoint</Application>
  <PresentationFormat>Экран (4:3)</PresentationFormat>
  <Paragraphs>130</Paragraphs>
  <Slides>23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Times New Roman</vt:lpstr>
      <vt:lpstr>Arial</vt:lpstr>
      <vt:lpstr>Wingdings</vt:lpstr>
      <vt:lpstr>Comic Sans MS</vt:lpstr>
      <vt:lpstr>Клен</vt:lpstr>
      <vt:lpstr>Пастель</vt:lpstr>
      <vt:lpstr>ПРОФЕССИОНАЛЬНАЯ ДЕЯТЕЛЬНОСТЬ СОЦИАЛЬНОГО ПЕДАГОГА </vt:lpstr>
      <vt:lpstr>Кто такой социальный педагог?</vt:lpstr>
      <vt:lpstr>Презентация PowerPoint</vt:lpstr>
      <vt:lpstr>Профессиональные качества социального педагога</vt:lpstr>
      <vt:lpstr>Цель деятельности социального педагога</vt:lpstr>
      <vt:lpstr>Роли социального педагога</vt:lpstr>
      <vt:lpstr>Функции</vt:lpstr>
      <vt:lpstr>Аналитико- диагностическая  функция: </vt:lpstr>
      <vt:lpstr>Функция социально-педагогической поддержки и помощи учащимся</vt:lpstr>
      <vt:lpstr>Право-защитная  функция:</vt:lpstr>
      <vt:lpstr>Психотерапевтическая  функция:</vt:lpstr>
      <vt:lpstr>Социально- профилактическая  функция:</vt:lpstr>
      <vt:lpstr>Коррекционная  функция:</vt:lpstr>
      <vt:lpstr>НАПРАВЛЕНИЯ ДЕЯТЕЛЬНОСТИ:</vt:lpstr>
      <vt:lpstr>Социальная помощь </vt:lpstr>
      <vt:lpstr>ПРОФИЛАКТИЧЕСКАЯ ДЕЯТЕЛЬНОСТЬ</vt:lpstr>
      <vt:lpstr>Презентация PowerPoint</vt:lpstr>
      <vt:lpstr>РАБОТА С СЕМЬЕЙ  (опека, патронат, приемная)</vt:lpstr>
      <vt:lpstr>СОЦИАЛЬНО-ПСИХОЛОГИЧЕСКАЯ СЛУЖБА </vt:lpstr>
      <vt:lpstr>Сотрудничество СПС</vt:lpstr>
      <vt:lpstr>ЧТО ОЖИДАЕМ?</vt:lpstr>
      <vt:lpstr>Результаты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GordeevAV</dc:creator>
  <cp:lastModifiedBy>GordeevAV</cp:lastModifiedBy>
  <cp:revision>22</cp:revision>
  <dcterms:created xsi:type="dcterms:W3CDTF">1601-01-01T00:00:00Z</dcterms:created>
  <dcterms:modified xsi:type="dcterms:W3CDTF">2018-10-31T06:15:39Z</dcterms:modified>
</cp:coreProperties>
</file>