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7" r:id="rId6"/>
    <p:sldId id="263" r:id="rId7"/>
    <p:sldId id="264" r:id="rId8"/>
    <p:sldId id="266" r:id="rId9"/>
    <p:sldId id="268" r:id="rId10"/>
    <p:sldId id="269" r:id="rId11"/>
    <p:sldId id="261" r:id="rId12"/>
    <p:sldId id="258" r:id="rId13"/>
    <p:sldId id="270" r:id="rId14"/>
    <p:sldId id="273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4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650E5-4E7D-4757-AC77-6E1865AA902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9089-F907-49C7-B05B-B714A5EE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9089-F907-49C7-B05B-B714A5EEA8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2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840F517-0E7A-483C-9D1E-13FA74D57B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9E4BFFB-6AFA-4886-858F-F321EEF8A6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458200" cy="1222375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электробезопасность</a:t>
            </a:r>
            <a:endParaRPr lang="ru-RU" sz="4000" b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5324797" cy="353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4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энергообъекты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Энергообъекты – это </a:t>
            </a:r>
            <a:r>
              <a:rPr lang="ru-RU" dirty="0" smtClean="0"/>
              <a:t> воздушные линии электропередачи, </a:t>
            </a:r>
          </a:p>
          <a:p>
            <a:endParaRPr lang="ru-RU" dirty="0" smtClean="0"/>
          </a:p>
          <a:p>
            <a:r>
              <a:rPr lang="ru-RU" dirty="0" smtClean="0"/>
              <a:t>кабельные </a:t>
            </a:r>
            <a:r>
              <a:rPr lang="ru-RU" dirty="0"/>
              <a:t>линии электропередачи,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подстанции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трансформаторные </a:t>
            </a:r>
            <a:r>
              <a:rPr lang="ru-RU" dirty="0"/>
              <a:t>подстанции,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распределительные </a:t>
            </a:r>
            <a:r>
              <a:rPr lang="ru-RU" dirty="0"/>
              <a:t>пункты.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77098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426786"/>
            <a:ext cx="17795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533" y="3160870"/>
            <a:ext cx="1901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378" y="4074587"/>
            <a:ext cx="19272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481" y="5501750"/>
            <a:ext cx="889793" cy="115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635896" y="1988840"/>
            <a:ext cx="208823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5736" y="299695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026750" y="3691483"/>
            <a:ext cx="4731204" cy="529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29591" y="4715220"/>
            <a:ext cx="793804" cy="1496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63688" y="5510994"/>
            <a:ext cx="1008112" cy="4860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76255" y="4723126"/>
            <a:ext cx="20458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Подстанции предназначены для понижения напряжения в сети переменного тока и для распределения электроэнергии.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43922" y="5523345"/>
            <a:ext cx="29283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Трансформаторные подстанции расположены в каждом населенном пункте и в силу их повсеместности представляют особую опасность для населения!</a:t>
            </a:r>
          </a:p>
        </p:txBody>
      </p:sp>
    </p:spTree>
    <p:extLst>
      <p:ext uri="{BB962C8B-B14F-4D97-AF65-F5344CB8AC3E}">
        <p14:creationId xmlns:p14="http://schemas.microsoft.com/office/powerpoint/2010/main" val="31272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Предупреждающие знаки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28" y="1796298"/>
            <a:ext cx="19018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527" y="1865828"/>
            <a:ext cx="3707537" cy="80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163" y="3501008"/>
            <a:ext cx="2239144" cy="223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948" y="1772816"/>
            <a:ext cx="1828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5" y="3112924"/>
            <a:ext cx="1836148" cy="246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11" y="3371003"/>
            <a:ext cx="3601419" cy="228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801" y="2785045"/>
            <a:ext cx="17367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764" y="5085184"/>
            <a:ext cx="8685062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spcBef>
                <a:spcPct val="20000"/>
              </a:spcBef>
              <a:buClr>
                <a:srgbClr val="D16349"/>
              </a:buClr>
              <a:buFont typeface="Wingdings 2" pitchFamily="18" charset="2"/>
              <a:buChar char=""/>
            </a:pPr>
            <a:endParaRPr lang="ru-RU" sz="2000" b="1" spc="150" dirty="0" smtClean="0">
              <a:solidFill>
                <a:srgbClr val="002060"/>
              </a:solidFill>
            </a:endParaRPr>
          </a:p>
          <a:p>
            <a:pPr marL="274320" lvl="0" indent="-228600">
              <a:spcBef>
                <a:spcPct val="20000"/>
              </a:spcBef>
              <a:buClr>
                <a:srgbClr val="D16349"/>
              </a:buClr>
              <a:buFont typeface="Wingdings 2" pitchFamily="18" charset="2"/>
              <a:buChar char=""/>
            </a:pPr>
            <a:endParaRPr lang="ru-RU" sz="2000" b="1" spc="150" dirty="0">
              <a:solidFill>
                <a:srgbClr val="002060"/>
              </a:solidFill>
            </a:endParaRPr>
          </a:p>
          <a:p>
            <a:pPr marL="274320" lvl="0" indent="-228600">
              <a:spcBef>
                <a:spcPct val="20000"/>
              </a:spcBef>
              <a:buClr>
                <a:srgbClr val="D16349"/>
              </a:buClr>
              <a:buFont typeface="Wingdings 2" pitchFamily="18" charset="2"/>
              <a:buChar char=""/>
            </a:pPr>
            <a:r>
              <a:rPr lang="ru-RU" sz="1600" b="1" spc="150" dirty="0" smtClean="0">
                <a:solidFill>
                  <a:srgbClr val="002060"/>
                </a:solidFill>
              </a:rPr>
              <a:t>ЗАПОМНИТЕ!</a:t>
            </a:r>
          </a:p>
          <a:p>
            <a:pPr marL="45720" lvl="0" algn="ctr">
              <a:spcBef>
                <a:spcPct val="20000"/>
              </a:spcBef>
              <a:buClr>
                <a:srgbClr val="D16349"/>
              </a:buClr>
            </a:pPr>
            <a:r>
              <a:rPr lang="ru-RU" sz="1600" b="1" spc="150" dirty="0" smtClean="0">
                <a:solidFill>
                  <a:srgbClr val="002060"/>
                </a:solidFill>
              </a:rPr>
              <a:t> </a:t>
            </a:r>
            <a:r>
              <a:rPr lang="ru-RU" sz="2000" b="1" spc="150" dirty="0" smtClean="0">
                <a:solidFill>
                  <a:srgbClr val="FF0000"/>
                </a:solidFill>
              </a:rPr>
              <a:t>ЭТИ ЗНАКИ ГОВОРЯТ О СМЕРТЕЛЬНОЙ ОПАСНОСТИ!</a:t>
            </a:r>
            <a:endParaRPr lang="ru-RU" sz="2000" spc="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вблизи энергообъектов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772" y="2367240"/>
            <a:ext cx="18716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367240"/>
            <a:ext cx="10541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5" y="1774821"/>
            <a:ext cx="6895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 энергообъекты несут в себе реальную опасность для жизни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2959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/>
              <a:t>Если, проходя по улице, вы увидели лежащий на земле оборванный провод, </a:t>
            </a:r>
            <a:r>
              <a:rPr lang="ru-RU" sz="1600" dirty="0">
                <a:solidFill>
                  <a:srgbClr val="C00000"/>
                </a:solidFill>
              </a:rPr>
              <a:t>нельзя приближаться </a:t>
            </a:r>
            <a:r>
              <a:rPr lang="ru-RU" sz="1600" dirty="0"/>
              <a:t>к нему, а тем более – </a:t>
            </a:r>
            <a:r>
              <a:rPr lang="ru-RU" sz="1600" dirty="0">
                <a:solidFill>
                  <a:srgbClr val="C00000"/>
                </a:solidFill>
              </a:rPr>
              <a:t>прикасаться</a:t>
            </a:r>
            <a:r>
              <a:rPr lang="ru-RU" sz="1600" dirty="0"/>
              <a:t>. Приближение к такому проводу на расстояние </a:t>
            </a:r>
            <a:r>
              <a:rPr lang="ru-RU" sz="1600" dirty="0">
                <a:solidFill>
                  <a:srgbClr val="7030A0"/>
                </a:solidFill>
              </a:rPr>
              <a:t>менее 8 метров </a:t>
            </a:r>
            <a:r>
              <a:rPr lang="ru-RU" sz="1600" dirty="0" smtClean="0"/>
              <a:t>может привести к </a:t>
            </a:r>
            <a:r>
              <a:rPr lang="ru-RU" sz="1600" dirty="0" smtClean="0">
                <a:solidFill>
                  <a:srgbClr val="7030A0"/>
                </a:solidFill>
              </a:rPr>
              <a:t>попаданию </a:t>
            </a:r>
            <a:r>
              <a:rPr lang="ru-RU" sz="1600" dirty="0">
                <a:solidFill>
                  <a:srgbClr val="7030A0"/>
                </a:solidFill>
              </a:rPr>
              <a:t>под </a:t>
            </a:r>
            <a:r>
              <a:rPr lang="ru-RU" sz="1600" u="sng" dirty="0">
                <a:solidFill>
                  <a:srgbClr val="C00000"/>
                </a:solidFill>
              </a:rPr>
              <a:t>шаговое </a:t>
            </a:r>
            <a:r>
              <a:rPr lang="ru-RU" sz="1600" u="sng" dirty="0" smtClean="0">
                <a:solidFill>
                  <a:srgbClr val="C00000"/>
                </a:solidFill>
              </a:rPr>
              <a:t>напряжение*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4447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20" y="4260377"/>
            <a:ext cx="2859087" cy="146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55803" y="4293096"/>
            <a:ext cx="2304256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опасная зона 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91680" y="4493151"/>
            <a:ext cx="1656184" cy="11957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00354" y="4581128"/>
            <a:ext cx="1143854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010928" y="5877272"/>
            <a:ext cx="5779585" cy="79208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ШАГОВОЕ НАПРЯЖЕНИЕ –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напряжение </a:t>
            </a:r>
            <a:r>
              <a:rPr lang="ru-RU" sz="1400" dirty="0">
                <a:solidFill>
                  <a:srgbClr val="0070C0"/>
                </a:solidFill>
              </a:rPr>
              <a:t>между двумя точками на расстоянии 1 м. одна от другой, 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условно </a:t>
            </a:r>
            <a:r>
              <a:rPr lang="ru-RU" sz="1400" dirty="0">
                <a:solidFill>
                  <a:srgbClr val="0070C0"/>
                </a:solidFill>
              </a:rPr>
              <a:t>равными длине шага человека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005885" y="5202550"/>
            <a:ext cx="386122" cy="674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931426" y="5265440"/>
            <a:ext cx="267520" cy="7558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поведения вблизи энергообъектов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53" y="1988840"/>
            <a:ext cx="2859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628800"/>
            <a:ext cx="5760640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</a:rPr>
              <a:t>Если ты попал под шаговое напряжение, то выбираться из зоны растекания электрического тока необходимо двигаясь </a:t>
            </a:r>
            <a:r>
              <a:rPr lang="ru-RU" dirty="0">
                <a:solidFill>
                  <a:srgbClr val="0070C0"/>
                </a:solidFill>
              </a:rPr>
              <a:t>«гусиным»  шагом </a:t>
            </a:r>
            <a:r>
              <a:rPr lang="ru-RU" dirty="0">
                <a:solidFill>
                  <a:srgbClr val="C00000"/>
                </a:solidFill>
              </a:rPr>
              <a:t>– мелкими шагами, не отрывая ног от </a:t>
            </a:r>
            <a:r>
              <a:rPr lang="ru-RU" dirty="0" smtClean="0">
                <a:solidFill>
                  <a:srgbClr val="C00000"/>
                </a:solidFill>
              </a:rPr>
              <a:t>земли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пятка шагающей ноги, не отрываясь от земли, приставляется к носку другой ноги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) * 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638" y="3789040"/>
            <a:ext cx="22987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48" y="5013176"/>
            <a:ext cx="2133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48" y="3562350"/>
            <a:ext cx="1470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699792" y="3717032"/>
            <a:ext cx="3744416" cy="2854267"/>
          </a:xfrm>
          <a:prstGeom prst="snip2DiagRect">
            <a:avLst>
              <a:gd name="adj1" fmla="val 19750"/>
              <a:gd name="adj2" fmla="val 211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** Самое </a:t>
            </a:r>
            <a:r>
              <a:rPr lang="ru-RU" sz="1600" dirty="0">
                <a:solidFill>
                  <a:srgbClr val="002060"/>
                </a:solidFill>
              </a:rPr>
              <a:t>большое количество тяжелых несчастных случаев, связанных с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поражением электрическим током, происходит в результате </a:t>
            </a:r>
            <a:r>
              <a:rPr lang="ru-RU" sz="1600" dirty="0">
                <a:solidFill>
                  <a:srgbClr val="C00000"/>
                </a:solidFill>
              </a:rPr>
              <a:t>прикосновения к провисшим проводам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и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приближении или прикосновении к оборванным проводам, лежащим на земле.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763688" y="4005064"/>
            <a:ext cx="1368152" cy="11391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916088" y="5144165"/>
            <a:ext cx="1215752" cy="1570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724128" y="4941168"/>
            <a:ext cx="2699792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Противозаконные действия и их последствия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850016" cy="289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00" y="3801663"/>
            <a:ext cx="3606525" cy="27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5929" y="1586087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Особо стоит сказать о кражах проводов, цветных и черных металлов </a:t>
            </a:r>
            <a:r>
              <a:rPr lang="ru-RU" sz="1600" dirty="0" smtClean="0">
                <a:solidFill>
                  <a:srgbClr val="002060"/>
                </a:solidFill>
              </a:rPr>
              <a:t>с энергообъектов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* Эти </a:t>
            </a:r>
            <a:r>
              <a:rPr lang="ru-RU" sz="1600" dirty="0">
                <a:solidFill>
                  <a:srgbClr val="002060"/>
                </a:solidFill>
              </a:rPr>
              <a:t>противозаконные действия провоцируют аварийные ситуации и ставят под угрозу надежность электроснабжения учреждений здравоохранения, детских садов, школ.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304095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Подвергая опасности жизнь и здоровье других людей, злоумышленники не задумываются и о собственной безопасности. Они порой просто не понимают всей той угрозы, которую несёт электрический </a:t>
            </a:r>
            <a:r>
              <a:rPr lang="ru-RU" dirty="0" smtClean="0">
                <a:solidFill>
                  <a:srgbClr val="002060"/>
                </a:solidFill>
              </a:rPr>
              <a:t>ток.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Порой</a:t>
            </a:r>
            <a:r>
              <a:rPr lang="ru-RU" dirty="0">
                <a:solidFill>
                  <a:srgbClr val="002060"/>
                </a:solidFill>
              </a:rPr>
              <a:t>, срубленное дерево или украденный провод может стоить самого ценного на земле  </a:t>
            </a:r>
            <a:r>
              <a:rPr lang="ru-RU" dirty="0" smtClean="0">
                <a:solidFill>
                  <a:srgbClr val="002060"/>
                </a:solidFill>
              </a:rPr>
              <a:t>- человеческой жизни.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87" y="1844824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Действие электрического тока </a:t>
            </a:r>
            <a:br>
              <a:rPr lang="ru-RU" dirty="0" smtClean="0"/>
            </a:br>
            <a:r>
              <a:rPr lang="ru-RU" dirty="0" smtClean="0"/>
              <a:t>на организм человека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46" y="2424353"/>
            <a:ext cx="11525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2850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Электрический ток,  проходя  через  тело  человека,  может  оказывать </a:t>
            </a:r>
            <a:r>
              <a:rPr lang="ru-RU" b="1" i="1" dirty="0">
                <a:solidFill>
                  <a:srgbClr val="002060"/>
                </a:solidFill>
              </a:rPr>
              <a:t>биологическое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i="1" dirty="0">
                <a:solidFill>
                  <a:srgbClr val="002060"/>
                </a:solidFill>
              </a:rPr>
              <a:t>тепловое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i="1" dirty="0">
                <a:solidFill>
                  <a:srgbClr val="002060"/>
                </a:solidFill>
              </a:rPr>
              <a:t>механическое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b="1" i="1" dirty="0">
                <a:solidFill>
                  <a:srgbClr val="002060"/>
                </a:solidFill>
              </a:rPr>
              <a:t> химическое</a:t>
            </a:r>
            <a:r>
              <a:rPr lang="ru-RU" dirty="0">
                <a:solidFill>
                  <a:srgbClr val="002060"/>
                </a:solidFill>
              </a:rPr>
              <a:t>  действия.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2553" y="2310390"/>
            <a:ext cx="2931296" cy="14124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u="sng" dirty="0"/>
              <a:t>Биологическое  действие</a:t>
            </a:r>
            <a:r>
              <a:rPr lang="ru-RU" sz="1600" dirty="0"/>
              <a:t>  </a:t>
            </a:r>
            <a:endParaRPr lang="ru-RU" sz="1600" dirty="0" smtClean="0"/>
          </a:p>
          <a:p>
            <a:r>
              <a:rPr lang="ru-RU" sz="1600" dirty="0" smtClean="0"/>
              <a:t>происходит </a:t>
            </a:r>
            <a:r>
              <a:rPr lang="ru-RU" sz="1600" dirty="0"/>
              <a:t>перевозбудимость </a:t>
            </a:r>
            <a:endParaRPr lang="ru-RU" sz="1600" dirty="0" smtClean="0"/>
          </a:p>
          <a:p>
            <a:r>
              <a:rPr lang="ru-RU" sz="1600" dirty="0" smtClean="0"/>
              <a:t>нервных </a:t>
            </a:r>
            <a:r>
              <a:rPr lang="ru-RU" sz="1600" dirty="0"/>
              <a:t>клеток, </a:t>
            </a:r>
            <a:endParaRPr lang="ru-RU" sz="1600" dirty="0" smtClean="0"/>
          </a:p>
          <a:p>
            <a:r>
              <a:rPr lang="ru-RU" sz="1600" dirty="0" smtClean="0"/>
              <a:t>что </a:t>
            </a:r>
            <a:r>
              <a:rPr lang="ru-RU" sz="1600" dirty="0"/>
              <a:t>приводит к их гибели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60372"/>
            <a:ext cx="1474787" cy="21161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051720" y="4271315"/>
            <a:ext cx="3096344" cy="221451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u="sng" dirty="0" smtClean="0"/>
              <a:t>Тепловое,  механическое, химическое  действие</a:t>
            </a:r>
            <a:r>
              <a:rPr lang="ru-RU" sz="1600" dirty="0" smtClean="0"/>
              <a:t>  </a:t>
            </a:r>
          </a:p>
          <a:p>
            <a:r>
              <a:rPr lang="ru-RU" sz="1600" dirty="0"/>
              <a:t>о</a:t>
            </a:r>
            <a:r>
              <a:rPr lang="ru-RU" sz="1600" dirty="0" smtClean="0"/>
              <a:t>жоги тела, разрыв внутренних органов и сосудов, </a:t>
            </a:r>
          </a:p>
          <a:p>
            <a:r>
              <a:rPr lang="ru-RU" sz="1600" dirty="0" smtClean="0"/>
              <a:t>разрыв тканей,</a:t>
            </a:r>
            <a:endParaRPr lang="ru-RU" sz="1600" dirty="0"/>
          </a:p>
          <a:p>
            <a:r>
              <a:rPr lang="ru-RU" sz="1600" dirty="0" smtClean="0"/>
              <a:t>изменение состава крови (электролиз крови) </a:t>
            </a:r>
            <a:endParaRPr lang="ru-RU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152855"/>
            <a:ext cx="18716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64898" y="2492896"/>
            <a:ext cx="1707358" cy="141242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u="sng" dirty="0" smtClean="0"/>
              <a:t>Механическое  </a:t>
            </a:r>
            <a:r>
              <a:rPr lang="ru-RU" sz="1600" b="1" u="sng" dirty="0"/>
              <a:t>действие</a:t>
            </a:r>
            <a:r>
              <a:rPr lang="ru-RU" sz="1600" dirty="0"/>
              <a:t>  </a:t>
            </a:r>
            <a:endParaRPr lang="ru-RU" sz="1600" dirty="0" smtClean="0"/>
          </a:p>
          <a:p>
            <a:r>
              <a:rPr lang="ru-RU" sz="1600" dirty="0" smtClean="0"/>
              <a:t>Приводит к разрыву тканей</a:t>
            </a:r>
            <a:endParaRPr lang="ru-RU" sz="16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577" y="5094856"/>
            <a:ext cx="225937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5508103" y="4279230"/>
            <a:ext cx="3311823" cy="706215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/>
              <a:t>* Электрический знак (метки)</a:t>
            </a:r>
            <a:endParaRPr lang="ru-RU" sz="1600" dirty="0" smtClean="0"/>
          </a:p>
          <a:p>
            <a:r>
              <a:rPr lang="ru-RU" sz="1600" dirty="0" smtClean="0"/>
              <a:t>           Вход	Выход 	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2200" y="4847643"/>
            <a:ext cx="216024" cy="7415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668071" y="4847643"/>
            <a:ext cx="108012" cy="12456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416588" y="2918011"/>
            <a:ext cx="1971836" cy="2810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456232" y="2636912"/>
            <a:ext cx="1211839" cy="562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Десять </a:t>
            </a:r>
            <a:r>
              <a:rPr lang="ru-RU" sz="4000" dirty="0" smtClean="0"/>
              <a:t>«НЕ» </a:t>
            </a:r>
            <a:r>
              <a:rPr lang="ru-RU" dirty="0" smtClean="0"/>
              <a:t>в быту и на улице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286" y="2060848"/>
            <a:ext cx="432048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НЕ тяни вилку из розетки за провод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беритесь за провода электрических приборов мокрыми руками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пользуйся неисправными электроприборами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прикасайся к провисшим, оборванным и лежащим на земле проводам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лезь и даже не подходи к трансформаторной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будке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000" y="3140968"/>
            <a:ext cx="1653807" cy="16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702" y="1722521"/>
            <a:ext cx="1872209" cy="131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401" y="5085184"/>
            <a:ext cx="1774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656184" cy="23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Десять </a:t>
            </a:r>
            <a:r>
              <a:rPr lang="ru-RU" sz="4000" dirty="0" smtClean="0"/>
              <a:t>«НЕ» </a:t>
            </a:r>
            <a:r>
              <a:rPr lang="ru-RU" dirty="0" smtClean="0"/>
              <a:t>в быту и на улице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74" y="2183902"/>
            <a:ext cx="4128791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бросай ничего на провода и в электроустановки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подходи к дереву, если заметил на нем оборванный провод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влезай на опоры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играй под воздушными линиями электропередач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лазь на крыши домов и строений, рядом с которыми проходят электрические провода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466653"/>
            <a:ext cx="1243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61" y="3413402"/>
            <a:ext cx="2218871" cy="159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774" y="3413402"/>
            <a:ext cx="1332570" cy="189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18288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145" y="1782931"/>
            <a:ext cx="20177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61" y="5157192"/>
            <a:ext cx="20177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2403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ЭЛЕКТРИЧЕСТВО ДРУГ ИЛИ ВРАГ?</a:t>
            </a:r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677835"/>
            <a:ext cx="1709183" cy="19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2232248" cy="17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5" y="1620253"/>
            <a:ext cx="2018441" cy="17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695" y="4677835"/>
            <a:ext cx="2682511" cy="195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24" y="1649526"/>
            <a:ext cx="4559392" cy="30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206" y="3358348"/>
            <a:ext cx="4395500" cy="32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3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3"/>
    </mc:Choice>
    <mc:Fallback xmlns="">
      <p:transition spd="slow" advTm="27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59"/>
          </a:xfrm>
        </p:spPr>
        <p:txBody>
          <a:bodyPr/>
          <a:lstStyle/>
          <a:p>
            <a:pPr marL="45720" indent="0">
              <a:spcBef>
                <a:spcPts val="0"/>
              </a:spcBef>
              <a:buNone/>
            </a:pPr>
            <a:r>
              <a:rPr lang="ru-RU" sz="1600" dirty="0" smtClean="0"/>
              <a:t>	Северо-западная ТЭЦ –			</a:t>
            </a:r>
            <a:r>
              <a:rPr lang="ru-RU" sz="1600" dirty="0" err="1" smtClean="0"/>
              <a:t>Экибастузская</a:t>
            </a:r>
            <a:r>
              <a:rPr lang="ru-RU" sz="1600" dirty="0" smtClean="0"/>
              <a:t> </a:t>
            </a:r>
            <a:r>
              <a:rPr lang="ru-RU" sz="1600" dirty="0"/>
              <a:t>ГРЭС-2</a:t>
            </a:r>
            <a:endParaRPr lang="ru-RU" sz="16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первая электростанция в </a:t>
            </a:r>
            <a:r>
              <a:rPr lang="ru-RU" sz="1600" dirty="0"/>
              <a:t>России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1600" dirty="0" smtClean="0"/>
              <a:t>Первая </a:t>
            </a:r>
            <a:r>
              <a:rPr lang="ru-RU" sz="1600" dirty="0"/>
              <a:t>в мире атомная </a:t>
            </a: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электростанция </a:t>
            </a:r>
            <a:r>
              <a:rPr lang="ru-RU" sz="1600" dirty="0"/>
              <a:t>(АЭС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Тепловая, атомная и </a:t>
            </a:r>
            <a:r>
              <a:rPr lang="ru-RU" dirty="0" err="1" smtClean="0"/>
              <a:t>гидро</a:t>
            </a:r>
            <a:r>
              <a:rPr lang="ru-RU" dirty="0" smtClean="0"/>
              <a:t>- электростанция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0"/>
            <a:ext cx="3168352" cy="21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43034"/>
            <a:ext cx="3167157" cy="21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381522"/>
            <a:ext cx="3600400" cy="227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преобразования напряжения высокого значения в  низкое используются трансформаторные подстанции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ЭЛЕКТРОСНАБЖЕНИЯ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312368" cy="21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62345"/>
            <a:ext cx="3295254" cy="21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354089"/>
            <a:ext cx="3456384" cy="22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/>
          <a:lstStyle/>
          <a:p>
            <a:r>
              <a:rPr lang="ru-RU" b="1" dirty="0" smtClean="0"/>
              <a:t>Ток не имеет внешних признаков </a:t>
            </a:r>
            <a:r>
              <a:rPr lang="ru-RU" dirty="0" smtClean="0"/>
              <a:t>– его не видно, не слышно, он не имеет запаха, и как правило, человек без специальных приборов не может заблаговременно обнаружить грозящую ему опасность;</a:t>
            </a:r>
          </a:p>
          <a:p>
            <a:endParaRPr lang="ru-RU" b="1" dirty="0" smtClean="0"/>
          </a:p>
          <a:p>
            <a:r>
              <a:rPr lang="ru-RU" b="1" dirty="0" smtClean="0"/>
              <a:t>Воздействие тока на человека </a:t>
            </a:r>
            <a:r>
              <a:rPr lang="ru-RU" dirty="0" smtClean="0"/>
              <a:t>в большинстве случаев приводит к серьезным нарушениям центральной нервной системы, сердечно-сосудистой и дыхательной системы, что увеличивает тяжесть поражения;</a:t>
            </a:r>
          </a:p>
          <a:p>
            <a:endParaRPr lang="ru-RU" b="1" dirty="0" smtClean="0"/>
          </a:p>
          <a:p>
            <a:r>
              <a:rPr lang="ru-RU" b="1" dirty="0" smtClean="0"/>
              <a:t>Электрический  </a:t>
            </a:r>
            <a:r>
              <a:rPr lang="ru-RU" b="1" dirty="0"/>
              <a:t>ток  </a:t>
            </a:r>
            <a:r>
              <a:rPr lang="ru-RU" dirty="0"/>
              <a:t>способен  вызвать интенсивные  судороги  мышц, </a:t>
            </a:r>
            <a:r>
              <a:rPr lang="ru-RU" dirty="0" smtClean="0"/>
              <a:t>при этом </a:t>
            </a:r>
            <a:r>
              <a:rPr lang="ru-RU" dirty="0"/>
              <a:t>человек самостоятельно не может освободиться от воздействия тока.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ОПАСНОСТЬ ПОРАЖЕНИЯ ЭЛЕКТРИЧЕСКИМ ТОКОМ УСУГУБЛЯЕТСЯ ТЕМ, ЧТО: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80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Электричество в быту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27532"/>
            <a:ext cx="2383743" cy="14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405" y="4618073"/>
            <a:ext cx="2500313" cy="198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6831"/>
            <a:ext cx="25733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49990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Производить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ремонт электропроводки и бытовых приборов, открывать задние крышки телевизоров и радиоприемников, устанавливать звонки, выключатели и штепсельные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розетки должен делать специалист-электрик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!</a:t>
            </a:r>
            <a:endParaRPr lang="ru-RU" sz="1200" dirty="0">
              <a:effectLst/>
              <a:latin typeface="Consolas"/>
              <a:ea typeface="Calibri"/>
              <a:cs typeface="Times New Roman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775" y="4624080"/>
            <a:ext cx="1872208" cy="20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52120" y="1772816"/>
            <a:ext cx="2069281" cy="1727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642644" y="1782053"/>
            <a:ext cx="1593652" cy="1727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53238" y="4727179"/>
            <a:ext cx="2254666" cy="1798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31640" y="4868058"/>
            <a:ext cx="2289416" cy="17653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Электричество в быту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34" y="4293096"/>
            <a:ext cx="2584928" cy="1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237" y="4077072"/>
            <a:ext cx="2286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04" y="2204864"/>
            <a:ext cx="3962405" cy="180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980163"/>
            <a:ext cx="4325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Нельзя пользоваться выключателями, штепсельными розетками, вилками, кнопками звонков с разбитыми крышками, а также бытовыми приборами с поврежденными, обуглившимися и перекрученными шнурами.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Это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очень опасно!</a:t>
            </a:r>
            <a:endParaRPr lang="ru-RU" sz="1200" b="1" dirty="0">
              <a:solidFill>
                <a:srgbClr val="FF0000"/>
              </a:solidFill>
              <a:effectLst/>
              <a:latin typeface="Consolas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70012" y="4767535"/>
            <a:ext cx="3058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Нельзя пользоваться </a:t>
            </a:r>
            <a:r>
              <a:rPr lang="ru-RU" b="1" dirty="0">
                <a:solidFill>
                  <a:srgbClr val="C00000"/>
                </a:solidFill>
              </a:rPr>
              <a:t>электроприборами</a:t>
            </a:r>
            <a:r>
              <a:rPr lang="ru-RU" dirty="0">
                <a:solidFill>
                  <a:srgbClr val="C00000"/>
                </a:solidFill>
              </a:rPr>
              <a:t>, если </a:t>
            </a:r>
            <a:r>
              <a:rPr lang="ru-RU" b="1" dirty="0">
                <a:solidFill>
                  <a:srgbClr val="C00000"/>
                </a:solidFill>
              </a:rPr>
              <a:t>повреждена</a:t>
            </a:r>
            <a:r>
              <a:rPr lang="ru-RU" dirty="0">
                <a:solidFill>
                  <a:srgbClr val="C00000"/>
                </a:solidFill>
              </a:rPr>
              <a:t> изоляция.</a:t>
            </a:r>
          </a:p>
        </p:txBody>
      </p:sp>
      <p:sp>
        <p:nvSpPr>
          <p:cNvPr id="25" name="Овал 24"/>
          <p:cNvSpPr/>
          <p:nvPr/>
        </p:nvSpPr>
        <p:spPr>
          <a:xfrm>
            <a:off x="1043608" y="5013176"/>
            <a:ext cx="1620180" cy="936105"/>
          </a:xfrm>
          <a:prstGeom prst="ellipse">
            <a:avLst/>
          </a:prstGeom>
          <a:noFill/>
          <a:ln w="38100">
            <a:solidFill>
              <a:srgbClr val="C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71600" y="2420889"/>
            <a:ext cx="2198412" cy="1592560"/>
          </a:xfrm>
          <a:prstGeom prst="ellipse">
            <a:avLst/>
          </a:prstGeom>
          <a:noFill/>
          <a:ln w="38100">
            <a:solidFill>
              <a:srgbClr val="C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4322600"/>
            <a:ext cx="2016224" cy="936105"/>
          </a:xfrm>
          <a:prstGeom prst="ellipse">
            <a:avLst/>
          </a:prstGeom>
          <a:noFill/>
          <a:ln w="38100">
            <a:solidFill>
              <a:srgbClr val="C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5" grpId="0" animBg="1"/>
      <p:bldP spid="2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Электричество в быту</a:t>
            </a:r>
            <a:endParaRPr lang="ru-RU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99238"/>
            <a:ext cx="2448272" cy="26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228" y="2708920"/>
            <a:ext cx="2520279" cy="26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84325"/>
            <a:ext cx="2232248" cy="26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71600" y="191683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Использование электроприборов с поврежденной изоляцией проводов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56166" y="573325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может привести к смертельному поражению электрическим током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42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Если вы, прикоснувшись к корпусу электроприбора, трубам и кранам водопровода, газа, отопления, ванне и другим металлическим предметам почувствуете «покалывание» или вас «затрясет», то это значит, что данный предмет находится под напряжением в результате какого-то повреждения электрической сети.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b="1" u="sng" dirty="0" smtClean="0"/>
              <a:t>Это </a:t>
            </a:r>
            <a:r>
              <a:rPr lang="ru-RU" b="1" u="sng" dirty="0"/>
              <a:t>сигнал серьезной опасности</a:t>
            </a:r>
            <a:r>
              <a:rPr lang="ru-RU" b="1" u="sng" dirty="0" smtClean="0"/>
              <a:t>!</a:t>
            </a:r>
          </a:p>
          <a:p>
            <a:pPr marL="45720" indent="0" algn="just">
              <a:buNone/>
            </a:pPr>
            <a:endParaRPr lang="ru-RU" sz="1600" dirty="0" smtClean="0"/>
          </a:p>
          <a:p>
            <a:pPr marL="45720" indent="0" algn="just">
              <a:buNone/>
            </a:pPr>
            <a:endParaRPr lang="ru-RU" sz="1600" dirty="0" smtClean="0"/>
          </a:p>
          <a:p>
            <a:pPr algn="just"/>
            <a:r>
              <a:rPr lang="ru-RU" b="1" u="sng" dirty="0"/>
              <a:t>Что необходимо сделать в этих случаях</a:t>
            </a:r>
            <a:r>
              <a:rPr lang="ru-RU" b="1" dirty="0" smtClean="0"/>
              <a:t>:</a:t>
            </a:r>
          </a:p>
          <a:p>
            <a:pPr marL="45720" indent="0" algn="just">
              <a:buNone/>
            </a:pPr>
            <a:endParaRPr lang="ru-RU" b="1" dirty="0" smtClean="0"/>
          </a:p>
          <a:p>
            <a:pPr marL="45720" indent="0" algn="just">
              <a:buNone/>
            </a:pPr>
            <a:r>
              <a:rPr lang="ru-RU" b="1" dirty="0" smtClean="0"/>
              <a:t>-</a:t>
            </a:r>
            <a:r>
              <a:rPr lang="ru-RU" dirty="0" smtClean="0"/>
              <a:t>   немедленно </a:t>
            </a:r>
            <a:r>
              <a:rPr lang="ru-RU" dirty="0"/>
              <a:t>отключить поврежденный электроприбор от </a:t>
            </a:r>
            <a:r>
              <a:rPr lang="ru-RU" dirty="0" smtClean="0"/>
              <a:t> </a:t>
            </a:r>
          </a:p>
          <a:p>
            <a:pPr marL="45720" indent="0" algn="just">
              <a:buNone/>
            </a:pPr>
            <a:r>
              <a:rPr lang="ru-RU" dirty="0" smtClean="0"/>
              <a:t>    сети</a:t>
            </a:r>
            <a:r>
              <a:rPr lang="ru-RU" dirty="0"/>
              <a:t>;</a:t>
            </a:r>
          </a:p>
          <a:p>
            <a:pPr marL="45720" indent="0" algn="just">
              <a:buNone/>
            </a:pPr>
            <a:r>
              <a:rPr lang="ru-RU" b="1" dirty="0" smtClean="0"/>
              <a:t>- </a:t>
            </a:r>
            <a:r>
              <a:rPr lang="ru-RU" dirty="0" smtClean="0"/>
              <a:t>  предупредить </a:t>
            </a:r>
            <a:r>
              <a:rPr lang="ru-RU" dirty="0"/>
              <a:t>окружающих об опасности.</a:t>
            </a:r>
          </a:p>
          <a:p>
            <a:pPr marL="45720" indent="0"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151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|3.7|1.3|1.1|3.9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1541</TotalTime>
  <Words>731</Words>
  <Application>Microsoft Office PowerPoint</Application>
  <PresentationFormat>Экран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</vt:lpstr>
      <vt:lpstr>электробезопасность</vt:lpstr>
      <vt:lpstr>ЭЛЕКТРИЧЕСТВО ДРУГ ИЛИ ВРАГ?</vt:lpstr>
      <vt:lpstr>Тепловая, атомная и гидро- электростанция</vt:lpstr>
      <vt:lpstr>СИСТЕМА ЭЛЕКТРОСНАБЖЕНИЯ</vt:lpstr>
      <vt:lpstr>ОПАСНОСТЬ ПОРАЖЕНИЯ ЭЛЕКТРИЧЕСКИМ ТОКОМ УСУГУБЛЯЕТСЯ ТЕМ, ЧТО:</vt:lpstr>
      <vt:lpstr>Электричество в быту</vt:lpstr>
      <vt:lpstr>Электричество в быту</vt:lpstr>
      <vt:lpstr>Электричество в быту</vt:lpstr>
      <vt:lpstr>Презентация PowerPoint</vt:lpstr>
      <vt:lpstr>энергообъекты</vt:lpstr>
      <vt:lpstr>Предупреждающие знаки</vt:lpstr>
      <vt:lpstr>Правила поведения вблизи энергообъектов</vt:lpstr>
      <vt:lpstr>Правила поведения вблизи энергообъектов</vt:lpstr>
      <vt:lpstr>Противозаконные действия и их последствия</vt:lpstr>
      <vt:lpstr>Действие электрического тока  на организм человека</vt:lpstr>
      <vt:lpstr>Десять «НЕ» в быту и на улице</vt:lpstr>
      <vt:lpstr>Десять «НЕ» в быту и на улице</vt:lpstr>
    </vt:vector>
  </TitlesOfParts>
  <Company>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Электричество друг или враг</dc:title>
  <dc:creator>Соловьева Ольга Александровна</dc:creator>
  <cp:lastModifiedBy>GordeevAV</cp:lastModifiedBy>
  <cp:revision>85</cp:revision>
  <cp:lastPrinted>2012-10-25T05:29:07Z</cp:lastPrinted>
  <dcterms:created xsi:type="dcterms:W3CDTF">2012-10-23T02:15:49Z</dcterms:created>
  <dcterms:modified xsi:type="dcterms:W3CDTF">2019-04-04T05:36:49Z</dcterms:modified>
</cp:coreProperties>
</file>