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1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EAA9A-B4AE-4D9C-9E97-F3A5230182DE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08A909E-B1C0-4927-BDD6-08962A587D5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sz="24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rPr>
            <a:t>Через форму на сайте Роскомнадзора направляются сообщения о наличии в сети Интернет следующей противоправной информации: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</a:endParaRPr>
        </a:p>
      </dgm:t>
    </dgm:pt>
    <dgm:pt modelId="{CCD19EAD-3EC6-4A28-9FB3-8DF4072144B3}" type="parTrans" cxnId="{45DB76A5-9801-477E-81BA-ED994367F655}">
      <dgm:prSet/>
      <dgm:spPr/>
      <dgm:t>
        <a:bodyPr/>
        <a:lstStyle/>
        <a:p>
          <a:endParaRPr lang="ru-RU" sz="2000"/>
        </a:p>
      </dgm:t>
    </dgm:pt>
    <dgm:pt modelId="{F3595B63-49E1-4D1F-B1A2-622643EF6BF5}" type="sibTrans" cxnId="{45DB76A5-9801-477E-81BA-ED994367F655}">
      <dgm:prSet/>
      <dgm:spPr/>
      <dgm:t>
        <a:bodyPr/>
        <a:lstStyle/>
        <a:p>
          <a:endParaRPr lang="ru-RU" sz="2000"/>
        </a:p>
      </dgm:t>
    </dgm:pt>
    <dgm:pt modelId="{166822FF-AC43-48BC-9187-BE6150098D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а) материалов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070E0026-4BC5-4737-BB69-C2B5919E7193}" type="parTrans" cxnId="{3C2219D1-3643-4CA3-B1EB-28D4A7C1BA7D}">
      <dgm:prSet/>
      <dgm:spPr/>
      <dgm:t>
        <a:bodyPr/>
        <a:lstStyle/>
        <a:p>
          <a:endParaRPr lang="ru-RU" sz="2000"/>
        </a:p>
      </dgm:t>
    </dgm:pt>
    <dgm:pt modelId="{1611643C-A96A-44BB-B238-CDB83F466CA6}" type="sibTrans" cxnId="{3C2219D1-3643-4CA3-B1EB-28D4A7C1BA7D}">
      <dgm:prSet/>
      <dgm:spPr/>
      <dgm:t>
        <a:bodyPr/>
        <a:lstStyle/>
        <a:p>
          <a:endParaRPr lang="ru-RU" sz="2000"/>
        </a:p>
      </dgm:t>
    </dgm:pt>
    <dgm:pt modelId="{3F732EC1-86C0-43C2-970C-3734AB34691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б) информации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2000" dirty="0" err="1" smtClean="0">
              <a:latin typeface="Calibri Light" panose="020F0302020204030204" pitchFamily="34" charset="0"/>
            </a:rPr>
            <a:t>прекурсоров</a:t>
          </a:r>
          <a:r>
            <a:rPr lang="ru-RU" sz="2000" dirty="0" smtClean="0">
              <a:latin typeface="Calibri Light" panose="020F0302020204030204" pitchFamily="34" charset="0"/>
            </a:rPr>
            <a:t>, новых потенциально опасных </a:t>
          </a:r>
          <a:r>
            <a:rPr lang="ru-RU" sz="2000" dirty="0" err="1" smtClean="0">
              <a:latin typeface="Calibri Light" panose="020F0302020204030204" pitchFamily="34" charset="0"/>
            </a:rPr>
            <a:t>психоактивных</a:t>
          </a:r>
          <a:r>
            <a:rPr lang="ru-RU" sz="2000" dirty="0" smtClean="0">
              <a:latin typeface="Calibri Light" panose="020F0302020204030204" pitchFamily="34" charset="0"/>
            </a:rPr>
            <a:t> веществ, местах их приобретения, способах и местах культивирования </a:t>
          </a:r>
          <a:r>
            <a:rPr lang="ru-RU" sz="2000" dirty="0" err="1" smtClean="0">
              <a:latin typeface="Calibri Light" panose="020F0302020204030204" pitchFamily="34" charset="0"/>
            </a:rPr>
            <a:t>наркосодержащих</a:t>
          </a:r>
          <a:r>
            <a:rPr lang="ru-RU" sz="2000" dirty="0" smtClean="0">
              <a:latin typeface="Calibri Light" panose="020F0302020204030204" pitchFamily="34" charset="0"/>
            </a:rPr>
            <a:t> растений;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BE633F2E-2F6F-474B-826E-CD4AEBA7C5E7}" type="parTrans" cxnId="{374EC593-EE99-494F-82D7-B9E06CD1C47E}">
      <dgm:prSet/>
      <dgm:spPr/>
      <dgm:t>
        <a:bodyPr/>
        <a:lstStyle/>
        <a:p>
          <a:endParaRPr lang="ru-RU" sz="2000"/>
        </a:p>
      </dgm:t>
    </dgm:pt>
    <dgm:pt modelId="{60EC8336-F118-47D3-BF19-5079CCFDFA30}" type="sibTrans" cxnId="{374EC593-EE99-494F-82D7-B9E06CD1C47E}">
      <dgm:prSet/>
      <dgm:spPr/>
      <dgm:t>
        <a:bodyPr/>
        <a:lstStyle/>
        <a:p>
          <a:endParaRPr lang="ru-RU" sz="2000"/>
        </a:p>
      </dgm:t>
    </dgm:pt>
    <dgm:pt modelId="{58242649-4FDE-4932-983E-C9F6F26986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в) информации о способах совершения самоубийства, а также призывов к совершению самоубийства;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1CD80E13-BD5E-4142-8785-CDD714704C1F}" type="parTrans" cxnId="{2FA67D58-DC30-4D15-AA58-62576CCBA37A}">
      <dgm:prSet/>
      <dgm:spPr/>
      <dgm:t>
        <a:bodyPr/>
        <a:lstStyle/>
        <a:p>
          <a:endParaRPr lang="ru-RU" sz="2000"/>
        </a:p>
      </dgm:t>
    </dgm:pt>
    <dgm:pt modelId="{CAF0896D-BD56-4F1E-AE75-C4BE6BCE3B79}" type="sibTrans" cxnId="{2FA67D58-DC30-4D15-AA58-62576CCBA37A}">
      <dgm:prSet/>
      <dgm:spPr/>
      <dgm:t>
        <a:bodyPr/>
        <a:lstStyle/>
        <a:p>
          <a:endParaRPr lang="ru-RU" sz="2000"/>
        </a:p>
      </dgm:t>
    </dgm:pt>
    <dgm:pt modelId="{546A9601-ECC0-41CD-A4F1-B796E215443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г)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AC1366EF-B5F4-4BED-A6BE-AE1867AFD3FA}" type="parTrans" cxnId="{9D017245-DDEB-47EE-A68B-7426EC83808B}">
      <dgm:prSet/>
      <dgm:spPr/>
      <dgm:t>
        <a:bodyPr/>
        <a:lstStyle/>
        <a:p>
          <a:endParaRPr lang="ru-RU" sz="2000"/>
        </a:p>
      </dgm:t>
    </dgm:pt>
    <dgm:pt modelId="{414358AE-8AAF-47D1-B0D5-F44D5FEC4A65}" type="sibTrans" cxnId="{9D017245-DDEB-47EE-A68B-7426EC83808B}">
      <dgm:prSet/>
      <dgm:spPr/>
      <dgm:t>
        <a:bodyPr/>
        <a:lstStyle/>
        <a:p>
          <a:endParaRPr lang="ru-RU" sz="2000"/>
        </a:p>
      </dgm:t>
    </dgm:pt>
    <dgm:pt modelId="{9E63C513-BCE4-47A7-B67A-AC9CA2D47FC7}" type="pres">
      <dgm:prSet presAssocID="{F9BEAA9A-B4AE-4D9C-9E97-F3A5230182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355B6-B929-44EF-9B3E-055CF5A800D5}" type="pres">
      <dgm:prSet presAssocID="{508A909E-B1C0-4927-BDD6-08962A587D58}" presName="parentText" presStyleLbl="node1" presStyleIdx="0" presStyleCnt="5" custLinFactNeighborX="-14" custLinFactNeighborY="-33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F6574-D216-42F6-9877-656B4B13B21D}" type="pres">
      <dgm:prSet presAssocID="{F3595B63-49E1-4D1F-B1A2-622643EF6BF5}" presName="spacer" presStyleCnt="0"/>
      <dgm:spPr/>
    </dgm:pt>
    <dgm:pt modelId="{8301AE0D-5531-4093-A8AC-F4367FB44B44}" type="pres">
      <dgm:prSet presAssocID="{166822FF-AC43-48BC-9187-BE6150098D2E}" presName="parentText" presStyleLbl="node1" presStyleIdx="1" presStyleCnt="5" custScaleY="74485" custLinFactNeighborY="-18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82B2-F9D5-494C-B79F-807303A6805B}" type="pres">
      <dgm:prSet presAssocID="{1611643C-A96A-44BB-B238-CDB83F466CA6}" presName="spacer" presStyleCnt="0"/>
      <dgm:spPr/>
    </dgm:pt>
    <dgm:pt modelId="{3DA83B3D-BCCF-46B4-AC28-CF34AB3A49EC}" type="pres">
      <dgm:prSet presAssocID="{3F732EC1-86C0-43C2-970C-3734AB3469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0E885-23F4-42FD-8BDB-06A178528201}" type="pres">
      <dgm:prSet presAssocID="{60EC8336-F118-47D3-BF19-5079CCFDFA30}" presName="spacer" presStyleCnt="0"/>
      <dgm:spPr/>
    </dgm:pt>
    <dgm:pt modelId="{642521A8-DDB1-4CE6-8D3D-BC0D7AAA4522}" type="pres">
      <dgm:prSet presAssocID="{58242649-4FDE-4932-983E-C9F6F2698696}" presName="parentText" presStyleLbl="node1" presStyleIdx="3" presStyleCnt="5" custScaleY="72957" custLinFactNeighborX="491" custLinFactNeighborY="9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D84DA-F552-4363-9E73-C5855A317D7B}" type="pres">
      <dgm:prSet presAssocID="{CAF0896D-BD56-4F1E-AE75-C4BE6BCE3B79}" presName="spacer" presStyleCnt="0"/>
      <dgm:spPr/>
    </dgm:pt>
    <dgm:pt modelId="{E5F5D4A5-2A37-43FE-9741-AF454063E554}" type="pres">
      <dgm:prSet presAssocID="{546A9601-ECC0-41CD-A4F1-B796E2154434}" presName="parentText" presStyleLbl="node1" presStyleIdx="4" presStyleCnt="5" custLinFactY="24216" custLinFactNeighborX="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17245-DDEB-47EE-A68B-7426EC83808B}" srcId="{F9BEAA9A-B4AE-4D9C-9E97-F3A5230182DE}" destId="{546A9601-ECC0-41CD-A4F1-B796E2154434}" srcOrd="4" destOrd="0" parTransId="{AC1366EF-B5F4-4BED-A6BE-AE1867AFD3FA}" sibTransId="{414358AE-8AAF-47D1-B0D5-F44D5FEC4A65}"/>
    <dgm:cxn modelId="{D1179F90-3E28-4307-A681-A7C92C524E88}" type="presOf" srcId="{508A909E-B1C0-4927-BDD6-08962A587D58}" destId="{D0B355B6-B929-44EF-9B3E-055CF5A800D5}" srcOrd="0" destOrd="0" presId="urn:microsoft.com/office/officeart/2005/8/layout/vList2"/>
    <dgm:cxn modelId="{E2132790-847D-4896-9D97-F27D8C1D7487}" type="presOf" srcId="{58242649-4FDE-4932-983E-C9F6F2698696}" destId="{642521A8-DDB1-4CE6-8D3D-BC0D7AAA4522}" srcOrd="0" destOrd="0" presId="urn:microsoft.com/office/officeart/2005/8/layout/vList2"/>
    <dgm:cxn modelId="{374EC593-EE99-494F-82D7-B9E06CD1C47E}" srcId="{F9BEAA9A-B4AE-4D9C-9E97-F3A5230182DE}" destId="{3F732EC1-86C0-43C2-970C-3734AB346919}" srcOrd="2" destOrd="0" parTransId="{BE633F2E-2F6F-474B-826E-CD4AEBA7C5E7}" sibTransId="{60EC8336-F118-47D3-BF19-5079CCFDFA30}"/>
    <dgm:cxn modelId="{13D8C82C-A8DB-4870-B882-5674CB455405}" type="presOf" srcId="{F9BEAA9A-B4AE-4D9C-9E97-F3A5230182DE}" destId="{9E63C513-BCE4-47A7-B67A-AC9CA2D47FC7}" srcOrd="0" destOrd="0" presId="urn:microsoft.com/office/officeart/2005/8/layout/vList2"/>
    <dgm:cxn modelId="{D0962BB1-C488-408B-86D0-126DB0579334}" type="presOf" srcId="{546A9601-ECC0-41CD-A4F1-B796E2154434}" destId="{E5F5D4A5-2A37-43FE-9741-AF454063E554}" srcOrd="0" destOrd="0" presId="urn:microsoft.com/office/officeart/2005/8/layout/vList2"/>
    <dgm:cxn modelId="{0C138A69-D33E-4941-8061-E07B75D817CC}" type="presOf" srcId="{3F732EC1-86C0-43C2-970C-3734AB346919}" destId="{3DA83B3D-BCCF-46B4-AC28-CF34AB3A49EC}" srcOrd="0" destOrd="0" presId="urn:microsoft.com/office/officeart/2005/8/layout/vList2"/>
    <dgm:cxn modelId="{3C2219D1-3643-4CA3-B1EB-28D4A7C1BA7D}" srcId="{F9BEAA9A-B4AE-4D9C-9E97-F3A5230182DE}" destId="{166822FF-AC43-48BC-9187-BE6150098D2E}" srcOrd="1" destOrd="0" parTransId="{070E0026-4BC5-4737-BB69-C2B5919E7193}" sibTransId="{1611643C-A96A-44BB-B238-CDB83F466CA6}"/>
    <dgm:cxn modelId="{A0CBED9E-21DE-4056-901F-1CD88F479B7B}" type="presOf" srcId="{166822FF-AC43-48BC-9187-BE6150098D2E}" destId="{8301AE0D-5531-4093-A8AC-F4367FB44B44}" srcOrd="0" destOrd="0" presId="urn:microsoft.com/office/officeart/2005/8/layout/vList2"/>
    <dgm:cxn modelId="{45DB76A5-9801-477E-81BA-ED994367F655}" srcId="{F9BEAA9A-B4AE-4D9C-9E97-F3A5230182DE}" destId="{508A909E-B1C0-4927-BDD6-08962A587D58}" srcOrd="0" destOrd="0" parTransId="{CCD19EAD-3EC6-4A28-9FB3-8DF4072144B3}" sibTransId="{F3595B63-49E1-4D1F-B1A2-622643EF6BF5}"/>
    <dgm:cxn modelId="{2FA67D58-DC30-4D15-AA58-62576CCBA37A}" srcId="{F9BEAA9A-B4AE-4D9C-9E97-F3A5230182DE}" destId="{58242649-4FDE-4932-983E-C9F6F2698696}" srcOrd="3" destOrd="0" parTransId="{1CD80E13-BD5E-4142-8785-CDD714704C1F}" sibTransId="{CAF0896D-BD56-4F1E-AE75-C4BE6BCE3B79}"/>
    <dgm:cxn modelId="{1CD8306B-5578-4A35-9386-85CFDCF1399B}" type="presParOf" srcId="{9E63C513-BCE4-47A7-B67A-AC9CA2D47FC7}" destId="{D0B355B6-B929-44EF-9B3E-055CF5A800D5}" srcOrd="0" destOrd="0" presId="urn:microsoft.com/office/officeart/2005/8/layout/vList2"/>
    <dgm:cxn modelId="{DBCFD6C2-AA91-4A71-BEAC-E3743BEEDDC9}" type="presParOf" srcId="{9E63C513-BCE4-47A7-B67A-AC9CA2D47FC7}" destId="{CC3F6574-D216-42F6-9877-656B4B13B21D}" srcOrd="1" destOrd="0" presId="urn:microsoft.com/office/officeart/2005/8/layout/vList2"/>
    <dgm:cxn modelId="{94105BCC-E12A-49C8-8E2F-E39D076AE2F2}" type="presParOf" srcId="{9E63C513-BCE4-47A7-B67A-AC9CA2D47FC7}" destId="{8301AE0D-5531-4093-A8AC-F4367FB44B44}" srcOrd="2" destOrd="0" presId="urn:microsoft.com/office/officeart/2005/8/layout/vList2"/>
    <dgm:cxn modelId="{14D76AF6-1833-41AD-B39F-95446CA81176}" type="presParOf" srcId="{9E63C513-BCE4-47A7-B67A-AC9CA2D47FC7}" destId="{649282B2-F9D5-494C-B79F-807303A6805B}" srcOrd="3" destOrd="0" presId="urn:microsoft.com/office/officeart/2005/8/layout/vList2"/>
    <dgm:cxn modelId="{E506F3F4-4205-45C9-833C-05870001BBEB}" type="presParOf" srcId="{9E63C513-BCE4-47A7-B67A-AC9CA2D47FC7}" destId="{3DA83B3D-BCCF-46B4-AC28-CF34AB3A49EC}" srcOrd="4" destOrd="0" presId="urn:microsoft.com/office/officeart/2005/8/layout/vList2"/>
    <dgm:cxn modelId="{2AC51520-71C9-475D-920B-5FF8BFEB49E5}" type="presParOf" srcId="{9E63C513-BCE4-47A7-B67A-AC9CA2D47FC7}" destId="{32A0E885-23F4-42FD-8BDB-06A178528201}" srcOrd="5" destOrd="0" presId="urn:microsoft.com/office/officeart/2005/8/layout/vList2"/>
    <dgm:cxn modelId="{F53ABD64-E56E-4D83-9BA2-05F9A19CFB71}" type="presParOf" srcId="{9E63C513-BCE4-47A7-B67A-AC9CA2D47FC7}" destId="{642521A8-DDB1-4CE6-8D3D-BC0D7AAA4522}" srcOrd="6" destOrd="0" presId="urn:microsoft.com/office/officeart/2005/8/layout/vList2"/>
    <dgm:cxn modelId="{6D9EBCF6-3A1F-49BE-B926-31D1F40418C3}" type="presParOf" srcId="{9E63C513-BCE4-47A7-B67A-AC9CA2D47FC7}" destId="{DE3D84DA-F552-4363-9E73-C5855A317D7B}" srcOrd="7" destOrd="0" presId="urn:microsoft.com/office/officeart/2005/8/layout/vList2"/>
    <dgm:cxn modelId="{F201A86C-DA46-4519-8C94-7D830FBC7F4B}" type="presParOf" srcId="{9E63C513-BCE4-47A7-B67A-AC9CA2D47FC7}" destId="{E5F5D4A5-2A37-43FE-9741-AF454063E5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312F0-2923-4F41-91D7-5A5E23BA013A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3AB6A69A-7CBE-4035-86BE-E4B9A2771C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з) информации, содержащей предложение о розничной торговле лекарственными препаратами, в том числе дистанционным способом, розничная торговля которыми ограничена или запрещена в соответствии с законодательством об обращении лекарственных средств.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7BDF4433-FB8C-4F58-A3E1-4663F5A462E6}" type="parTrans" cxnId="{4BF20CA8-4E70-458F-B4C9-05E9F365B3A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EAE7DE6-2B10-4C75-A2D8-02F97BA4F288}" type="sibTrans" cxnId="{4BF20CA8-4E70-458F-B4C9-05E9F365B3A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658F683-EE8A-4725-B510-04D077E732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ж) информации, направленной 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514A00D7-A165-4FAB-BD98-078017864919}" type="parTrans" cxnId="{CA1039A2-15B2-4CB6-85BE-55B6E58D35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3434661-D624-426A-80CE-62591172AC2C}" type="sibTrans" cxnId="{CA1039A2-15B2-4CB6-85BE-55B6E58D35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8689B6F-E697-4733-8792-27A9CFB4B4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е) информации, содержащей предложения о розничной продаже дистанционным способом алкогольной продукции, и (или) спиртосодержащей пищевой продукции;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4B8C6C43-CA8F-4ED8-8CDD-3892F214E2CF}" type="parTrans" cxnId="{1715B618-980A-4384-BF17-93A1746B700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E05538E-9912-45A5-8DC0-44599AC18370}" type="sibTrans" cxnId="{1715B618-980A-4384-BF17-93A1746B700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1DD2C5F-BEED-43A4-9DFC-DBFA2CCDA46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д) информации, нарушающей требования Федерального закона от 29 декабря 2006 года N 244-ФЗ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от 11 ноября 2003 года N 138-ФЗ "О лотереях" о запрете деятельности по организации и проведению азартных игр и лотерей с использованием сети "Интернет" и иных средств связи;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C1175E16-FBDD-4F64-B8DA-ABE5A5675D02}" type="parTrans" cxnId="{821E64BE-9FC4-4B45-8989-4FA2D15A797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51D3E9D-FDE7-4FC0-B150-3450A949CF86}" type="sibTrans" cxnId="{821E64BE-9FC4-4B45-8989-4FA2D15A797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D4713C01-A77C-4DD3-B4F9-F4A9F5F71699}" type="pres">
      <dgm:prSet presAssocID="{942312F0-2923-4F41-91D7-5A5E23BA0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D7F8B-7A6D-4BF4-A27B-C83A2CB2EA05}" type="pres">
      <dgm:prSet presAssocID="{E1DD2C5F-BEED-43A4-9DFC-DBFA2CCDA46A}" presName="parentText" presStyleLbl="node1" presStyleIdx="0" presStyleCnt="4" custScaleY="143900" custLinFactNeighborX="329" custLinFactNeighborY="17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9FD4F-FDCE-4FB8-BEF1-974C1FBFB56C}" type="pres">
      <dgm:prSet presAssocID="{E51D3E9D-FDE7-4FC0-B150-3450A949CF86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297A766-E801-47FF-8BE6-9AE15FD0644D}" type="pres">
      <dgm:prSet presAssocID="{F8689B6F-E697-4733-8792-27A9CFB4B49D}" presName="parentText" presStyleLbl="node1" presStyleIdx="1" presStyleCnt="4" custScaleY="90248" custLinFactNeighborY="19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1D663-2D69-47A3-AB87-E0B85CED65F6}" type="pres">
      <dgm:prSet presAssocID="{9E05538E-9912-45A5-8DC0-44599AC18370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FA26D371-B6D9-451F-BA06-4DC461F62712}" type="pres">
      <dgm:prSet presAssocID="{9658F683-EE8A-4725-B510-04D077E7320D}" presName="parentText" presStyleLbl="node1" presStyleIdx="2" presStyleCnt="4" custScaleY="85260" custLinFactNeighborX="247" custLinFactNeighborY="46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0A2A8-473E-4201-821F-6ADEA2D80182}" type="pres">
      <dgm:prSet presAssocID="{23434661-D624-426A-80CE-62591172AC2C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68CD3B7-DD34-4626-A2C5-C3D4AFB10A5F}" type="pres">
      <dgm:prSet presAssocID="{3AB6A69A-7CBE-4035-86BE-E4B9A2771CEE}" presName="parentText" presStyleLbl="node1" presStyleIdx="3" presStyleCnt="4" custScaleY="78160" custLinFactNeighborY="97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20CA8-4E70-458F-B4C9-05E9F365B3AF}" srcId="{942312F0-2923-4F41-91D7-5A5E23BA013A}" destId="{3AB6A69A-7CBE-4035-86BE-E4B9A2771CEE}" srcOrd="3" destOrd="0" parTransId="{7BDF4433-FB8C-4F58-A3E1-4663F5A462E6}" sibTransId="{2EAE7DE6-2B10-4C75-A2D8-02F97BA4F288}"/>
    <dgm:cxn modelId="{68956CFC-2372-4F28-98A8-16DA0BFA350E}" type="presOf" srcId="{9658F683-EE8A-4725-B510-04D077E7320D}" destId="{FA26D371-B6D9-451F-BA06-4DC461F62712}" srcOrd="0" destOrd="0" presId="urn:microsoft.com/office/officeart/2005/8/layout/vList2"/>
    <dgm:cxn modelId="{1715B618-980A-4384-BF17-93A1746B700C}" srcId="{942312F0-2923-4F41-91D7-5A5E23BA013A}" destId="{F8689B6F-E697-4733-8792-27A9CFB4B49D}" srcOrd="1" destOrd="0" parTransId="{4B8C6C43-CA8F-4ED8-8CDD-3892F214E2CF}" sibTransId="{9E05538E-9912-45A5-8DC0-44599AC18370}"/>
    <dgm:cxn modelId="{F20C9D25-6D25-40B5-8678-AA7FE0B86B55}" type="presOf" srcId="{942312F0-2923-4F41-91D7-5A5E23BA013A}" destId="{D4713C01-A77C-4DD3-B4F9-F4A9F5F71699}" srcOrd="0" destOrd="0" presId="urn:microsoft.com/office/officeart/2005/8/layout/vList2"/>
    <dgm:cxn modelId="{F3ACDEE6-AEDB-47FF-BA85-8DF08FC8CFDB}" type="presOf" srcId="{F8689B6F-E697-4733-8792-27A9CFB4B49D}" destId="{5297A766-E801-47FF-8BE6-9AE15FD0644D}" srcOrd="0" destOrd="0" presId="urn:microsoft.com/office/officeart/2005/8/layout/vList2"/>
    <dgm:cxn modelId="{00979CB7-1D80-4ED2-B45E-6588CB41A3EE}" type="presOf" srcId="{E1DD2C5F-BEED-43A4-9DFC-DBFA2CCDA46A}" destId="{7DAD7F8B-7A6D-4BF4-A27B-C83A2CB2EA05}" srcOrd="0" destOrd="0" presId="urn:microsoft.com/office/officeart/2005/8/layout/vList2"/>
    <dgm:cxn modelId="{B002E05D-4A83-40FB-A469-A1D076F66A26}" type="presOf" srcId="{3AB6A69A-7CBE-4035-86BE-E4B9A2771CEE}" destId="{868CD3B7-DD34-4626-A2C5-C3D4AFB10A5F}" srcOrd="0" destOrd="0" presId="urn:microsoft.com/office/officeart/2005/8/layout/vList2"/>
    <dgm:cxn modelId="{821E64BE-9FC4-4B45-8989-4FA2D15A7977}" srcId="{942312F0-2923-4F41-91D7-5A5E23BA013A}" destId="{E1DD2C5F-BEED-43A4-9DFC-DBFA2CCDA46A}" srcOrd="0" destOrd="0" parTransId="{C1175E16-FBDD-4F64-B8DA-ABE5A5675D02}" sibTransId="{E51D3E9D-FDE7-4FC0-B150-3450A949CF86}"/>
    <dgm:cxn modelId="{CA1039A2-15B2-4CB6-85BE-55B6E58D3530}" srcId="{942312F0-2923-4F41-91D7-5A5E23BA013A}" destId="{9658F683-EE8A-4725-B510-04D077E7320D}" srcOrd="2" destOrd="0" parTransId="{514A00D7-A165-4FAB-BD98-078017864919}" sibTransId="{23434661-D624-426A-80CE-62591172AC2C}"/>
    <dgm:cxn modelId="{8C7E757E-4813-4627-B531-79565CBC65C2}" type="presParOf" srcId="{D4713C01-A77C-4DD3-B4F9-F4A9F5F71699}" destId="{7DAD7F8B-7A6D-4BF4-A27B-C83A2CB2EA05}" srcOrd="0" destOrd="0" presId="urn:microsoft.com/office/officeart/2005/8/layout/vList2"/>
    <dgm:cxn modelId="{0523CCBC-0A28-4D5C-B98B-556C2281EB55}" type="presParOf" srcId="{D4713C01-A77C-4DD3-B4F9-F4A9F5F71699}" destId="{0B69FD4F-FDCE-4FB8-BEF1-974C1FBFB56C}" srcOrd="1" destOrd="0" presId="urn:microsoft.com/office/officeart/2005/8/layout/vList2"/>
    <dgm:cxn modelId="{A48F83F3-85FC-4014-8DDF-A62D1EEA38C0}" type="presParOf" srcId="{D4713C01-A77C-4DD3-B4F9-F4A9F5F71699}" destId="{5297A766-E801-47FF-8BE6-9AE15FD0644D}" srcOrd="2" destOrd="0" presId="urn:microsoft.com/office/officeart/2005/8/layout/vList2"/>
    <dgm:cxn modelId="{9C5B2D71-E23D-4CA9-9FED-E2CFD7A345C7}" type="presParOf" srcId="{D4713C01-A77C-4DD3-B4F9-F4A9F5F71699}" destId="{53D1D663-2D69-47A3-AB87-E0B85CED65F6}" srcOrd="3" destOrd="0" presId="urn:microsoft.com/office/officeart/2005/8/layout/vList2"/>
    <dgm:cxn modelId="{0AA91654-3066-4E34-B520-B1AD1E88B627}" type="presParOf" srcId="{D4713C01-A77C-4DD3-B4F9-F4A9F5F71699}" destId="{FA26D371-B6D9-451F-BA06-4DC461F62712}" srcOrd="4" destOrd="0" presId="urn:microsoft.com/office/officeart/2005/8/layout/vList2"/>
    <dgm:cxn modelId="{BC054257-5D72-400E-B1F6-4894B1BD1DD9}" type="presParOf" srcId="{D4713C01-A77C-4DD3-B4F9-F4A9F5F71699}" destId="{C370A2A8-473E-4201-821F-6ADEA2D80182}" srcOrd="5" destOrd="0" presId="urn:microsoft.com/office/officeart/2005/8/layout/vList2"/>
    <dgm:cxn modelId="{605D2C06-51C7-487D-8EA1-1675DE78540B}" type="presParOf" srcId="{D4713C01-A77C-4DD3-B4F9-F4A9F5F71699}" destId="{868CD3B7-DD34-4626-A2C5-C3D4AFB10A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355B6-B929-44EF-9B3E-055CF5A800D5}">
      <dsp:nvSpPr>
        <dsp:cNvPr id="0" name=""/>
        <dsp:cNvSpPr/>
      </dsp:nvSpPr>
      <dsp:spPr>
        <a:xfrm>
          <a:off x="0" y="0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rPr>
            <a:t>Через форму на сайте Роскомнадзора направляются сообщения о наличии в сети Интернет следующей противоправной информации: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</a:endParaRPr>
        </a:p>
      </dsp:txBody>
      <dsp:txXfrm>
        <a:off x="53888" y="53888"/>
        <a:ext cx="10964612" cy="996118"/>
      </dsp:txXfrm>
    </dsp:sp>
    <dsp:sp modelId="{8301AE0D-5531-4093-A8AC-F4367FB44B44}">
      <dsp:nvSpPr>
        <dsp:cNvPr id="0" name=""/>
        <dsp:cNvSpPr/>
      </dsp:nvSpPr>
      <dsp:spPr>
        <a:xfrm>
          <a:off x="0" y="1253911"/>
          <a:ext cx="11072388" cy="82223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а) материалов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40138" y="1294049"/>
        <a:ext cx="10992112" cy="741960"/>
      </dsp:txXfrm>
    </dsp:sp>
    <dsp:sp modelId="{3DA83B3D-BCCF-46B4-AC28-CF34AB3A49EC}">
      <dsp:nvSpPr>
        <dsp:cNvPr id="0" name=""/>
        <dsp:cNvSpPr/>
      </dsp:nvSpPr>
      <dsp:spPr>
        <a:xfrm>
          <a:off x="0" y="2240426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б) информации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2000" kern="1200" dirty="0" err="1" smtClean="0">
              <a:latin typeface="Calibri Light" panose="020F0302020204030204" pitchFamily="34" charset="0"/>
            </a:rPr>
            <a:t>прекурсоров</a:t>
          </a:r>
          <a:r>
            <a:rPr lang="ru-RU" sz="2000" kern="1200" dirty="0" smtClean="0">
              <a:latin typeface="Calibri Light" panose="020F0302020204030204" pitchFamily="34" charset="0"/>
            </a:rPr>
            <a:t>, новых потенциально опасных </a:t>
          </a:r>
          <a:r>
            <a:rPr lang="ru-RU" sz="2000" kern="1200" dirty="0" err="1" smtClean="0">
              <a:latin typeface="Calibri Light" panose="020F0302020204030204" pitchFamily="34" charset="0"/>
            </a:rPr>
            <a:t>психоактивных</a:t>
          </a:r>
          <a:r>
            <a:rPr lang="ru-RU" sz="2000" kern="1200" dirty="0" smtClean="0">
              <a:latin typeface="Calibri Light" panose="020F0302020204030204" pitchFamily="34" charset="0"/>
            </a:rPr>
            <a:t> веществ, местах их приобретения, способах и местах культивирования </a:t>
          </a:r>
          <a:r>
            <a:rPr lang="ru-RU" sz="2000" kern="1200" dirty="0" err="1" smtClean="0">
              <a:latin typeface="Calibri Light" panose="020F0302020204030204" pitchFamily="34" charset="0"/>
            </a:rPr>
            <a:t>наркосодержащих</a:t>
          </a:r>
          <a:r>
            <a:rPr lang="ru-RU" sz="2000" kern="1200" dirty="0" smtClean="0">
              <a:latin typeface="Calibri Light" panose="020F0302020204030204" pitchFamily="34" charset="0"/>
            </a:rPr>
            <a:t> растений;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3888" y="2294314"/>
        <a:ext cx="10964612" cy="996118"/>
      </dsp:txXfrm>
    </dsp:sp>
    <dsp:sp modelId="{642521A8-DDB1-4CE6-8D3D-BC0D7AAA4522}">
      <dsp:nvSpPr>
        <dsp:cNvPr id="0" name=""/>
        <dsp:cNvSpPr/>
      </dsp:nvSpPr>
      <dsp:spPr>
        <a:xfrm>
          <a:off x="0" y="3496154"/>
          <a:ext cx="11072388" cy="80536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в) информации о способах совершения самоубийства, а также призывов к совершению самоубийства;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39315" y="3535469"/>
        <a:ext cx="10993758" cy="726738"/>
      </dsp:txXfrm>
    </dsp:sp>
    <dsp:sp modelId="{E5F5D4A5-2A37-43FE-9741-AF454063E554}">
      <dsp:nvSpPr>
        <dsp:cNvPr id="0" name=""/>
        <dsp:cNvSpPr/>
      </dsp:nvSpPr>
      <dsp:spPr>
        <a:xfrm>
          <a:off x="0" y="4463985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г)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3888" y="4517873"/>
        <a:ext cx="10964612" cy="996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7F8B-7A6D-4BF4-A27B-C83A2CB2EA05}">
      <dsp:nvSpPr>
        <dsp:cNvPr id="0" name=""/>
        <dsp:cNvSpPr/>
      </dsp:nvSpPr>
      <dsp:spPr>
        <a:xfrm>
          <a:off x="0" y="4156"/>
          <a:ext cx="10990906" cy="200887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д) информации, нарушающей требования Федерального закона от 29 декабря 2006 года N 244-ФЗ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от 11 ноября 2003 года N 138-ФЗ "О лотереях" о запрете деятельности по организации и проведению азартных игр и лотерей с использованием сети "Интернет" и иных средств связи;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98065" y="102221"/>
        <a:ext cx="10794776" cy="1812747"/>
      </dsp:txXfrm>
    </dsp:sp>
    <dsp:sp modelId="{5297A766-E801-47FF-8BE6-9AE15FD0644D}">
      <dsp:nvSpPr>
        <dsp:cNvPr id="0" name=""/>
        <dsp:cNvSpPr/>
      </dsp:nvSpPr>
      <dsp:spPr>
        <a:xfrm>
          <a:off x="0" y="2020113"/>
          <a:ext cx="10990906" cy="125988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е) информации, содержащей предложения о розничной продаже дистанционным способом алкогольной продукции, и (или) спиртосодержащей пищевой продукции;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61502" y="2081615"/>
        <a:ext cx="10867902" cy="1136878"/>
      </dsp:txXfrm>
    </dsp:sp>
    <dsp:sp modelId="{FA26D371-B6D9-451F-BA06-4DC461F62712}">
      <dsp:nvSpPr>
        <dsp:cNvPr id="0" name=""/>
        <dsp:cNvSpPr/>
      </dsp:nvSpPr>
      <dsp:spPr>
        <a:xfrm>
          <a:off x="0" y="3288877"/>
          <a:ext cx="10990906" cy="119024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ж) информации, направленной 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8103" y="3346980"/>
        <a:ext cx="10874700" cy="1074043"/>
      </dsp:txXfrm>
    </dsp:sp>
    <dsp:sp modelId="{868CD3B7-DD34-4626-A2C5-C3D4AFB10A5F}">
      <dsp:nvSpPr>
        <dsp:cNvPr id="0" name=""/>
        <dsp:cNvSpPr/>
      </dsp:nvSpPr>
      <dsp:spPr>
        <a:xfrm>
          <a:off x="0" y="4485800"/>
          <a:ext cx="10990906" cy="109113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з) информации, содержащей предложение о розничной торговле лекарственными препаратами, в том числе дистанционным способом, розничная торговля которыми ограничена или запрещена в соответствии с законодательством об обращении лекарственных средств.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3265" y="4539065"/>
        <a:ext cx="10884376" cy="98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B0F4AB-FA07-4DE0-8F59-D6424C5E5453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DD58D4-F6FD-4D3E-80C6-34E6C9A9F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93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26B44B-796F-4750-AF07-19484354BB0C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3F4387-8913-432C-8032-0BBAF0C2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40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9A55AD-D564-4251-B76F-0B7E2B5477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95E4D-98AE-445F-9F9F-EC8F583996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2F2E76-0EB8-4E74-82C6-DA4531A52B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E16F6-8837-4C33-AFEF-122C14E66D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5ED2-02ED-4864-92FB-6FD25CF6BB68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48C6-F153-47D2-B217-B929B19A0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23FA-5523-43A6-8A4A-ECAB371A0305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2193-F8C6-481C-AF99-E18689D2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78DA-EABC-4D88-907E-98572D6BAEE8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338B-9475-4710-8A12-331867CC1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8E48-A9A6-4586-BE76-59AB9E975BB7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8608-2CE6-4092-AA49-04B60DCA2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30AD-6989-4DBA-8C4F-95F23CF5FB26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3DDA-4727-4277-869A-C6EB5D17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8BC9-1A0C-4A6B-A513-E77A6376E312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4979-C08C-4758-845D-12EFECC3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4409-D274-41C5-B418-99354FFF6143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71D2-0BB9-4729-AE14-10F3F9088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B2A6-7BFE-4754-B75F-8DD200F52DD4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B4DA-576E-4A38-8416-FE64E959C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3C90-C43B-49B7-86E7-9E668503D539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596-39EA-4733-A90C-5A8008CB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EE94-2A00-4336-9727-24BB5931EC65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A4C9-B72B-42F3-83F9-C7A96B27B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1703-9A26-447A-BBB4-99F4A875CC43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9C33-CEBA-45BC-AFFF-4938C066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1">
                <a:lumMod val="60000"/>
                <a:lumOff val="40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362DB3-75ED-46AE-8D5B-4B7D5E348DD1}" type="datetime1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B48ADC-2547-4BE2-AFEE-E4F96C9A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transition spd="slow">
    <p:wip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kn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95350" y="868363"/>
            <a:ext cx="10515600" cy="2852737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17375E"/>
                </a:solidFill>
              </a:rPr>
              <a:t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a:t>
            </a:r>
            <a:endParaRPr lang="ru-RU" sz="32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192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Управление Роскомнадзора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по Забайкальскому краю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2021 год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3BB5-F1D9-4EA8-B634-29BE1BEB6B62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0700" y="266700"/>
            <a:ext cx="8561388" cy="1060450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Проверяем отправку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825" y="2212975"/>
            <a:ext cx="3514725" cy="30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24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24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651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417638"/>
            <a:ext cx="79517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03C4D-C543-49C1-BFDD-87E2590D6E2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7650" y="1249363"/>
            <a:ext cx="4159250" cy="50784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Если после того как Вы нажали кнопку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«Отправить сообщение»,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уведомление об успешной отправке не появилось, однако появилось одно или несколько сообщений с пометкой «Ошибка!», значит: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либо не заполнены или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неверно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заполнены обязательные для заполнения поля,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либо неверно указан защитный код (представлено на рисунке).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Устраните указанные ошибки, вновь введите в соответствующее поле защитный код и нажмите кнопку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67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516063"/>
            <a:ext cx="746283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7813" y="187325"/>
            <a:ext cx="8561387" cy="1062038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Проверяем отправку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BE27E-6D08-4928-A552-36C8BF63A517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6425" y="344488"/>
            <a:ext cx="11234738" cy="1182687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6713" y="1868488"/>
            <a:ext cx="3854450" cy="34575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После рассмотрения Вашего заявления на указанный Вами электронный адрес электронной почты придет сообщение о результатах рассмотрения. </a:t>
            </a:r>
          </a:p>
          <a:p>
            <a:pPr algn="just"/>
            <a:endParaRPr lang="ru-RU" sz="2000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В случае подтверждения наличия материалов с противоправным контентом </a:t>
            </a:r>
            <a:r>
              <a:rPr lang="ru-RU" sz="2000" b="1">
                <a:solidFill>
                  <a:srgbClr val="00AEEF"/>
                </a:solidFill>
                <a:latin typeface="Calibri Light"/>
                <a:cs typeface="Times New Roman" pitchFamily="18" charset="0"/>
              </a:rPr>
              <a:t>доступ к указанному Вами ресурсу будет ограничен</a:t>
            </a:r>
            <a:r>
              <a:rPr lang="ru-RU" sz="2000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.</a:t>
            </a:r>
          </a:p>
        </p:txBody>
      </p:sp>
      <p:pic>
        <p:nvPicPr>
          <p:cNvPr id="29699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2582863"/>
            <a:ext cx="7613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9E4B9-1CEA-4793-B963-CEEA1358AC6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>
          <a:xfrm>
            <a:off x="488950" y="2570163"/>
            <a:ext cx="11234738" cy="1325562"/>
          </a:xfrm>
        </p:spPr>
        <p:txBody>
          <a:bodyPr/>
          <a:lstStyle/>
          <a:p>
            <a:pPr algn="ctr"/>
            <a:r>
              <a:rPr lang="ru-RU" sz="3200" smtClean="0"/>
              <a:t>БЛАГОДАРИМ ВАС ЗА АКТИВНУЮ ГРАЖДАНСКУЮ ПОЗИЦИЮ!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C3CF-73DE-47B7-AB2D-350B00B0EBDB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38200" y="-14288"/>
            <a:ext cx="10515600" cy="920751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Виды противоправной информации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59806" y="847136"/>
          <a:ext cx="11072388" cy="556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2E1AE-EF68-4E16-AF24-77FF8065F13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76300" y="147638"/>
            <a:ext cx="10515600" cy="7397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Виды противоправной информации</a:t>
            </a:r>
            <a:endParaRPr lang="ru-RU" sz="400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BBD4-8DA7-416B-9276-D34B570A442A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97116" y="961980"/>
          <a:ext cx="10990907" cy="557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6238" y="163513"/>
            <a:ext cx="11276012" cy="962025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была выявлена </a:t>
            </a:r>
          </a:p>
          <a:p>
            <a:pPr algn="ctr" defTabSz="1219170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запрещенная к  распространению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2338" y="1797050"/>
            <a:ext cx="3357562" cy="37623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Необходимо скопировать адрес Интернет-страницы (указано стрелкой).</a:t>
            </a:r>
          </a:p>
          <a:p>
            <a:endParaRPr lang="ru-RU" sz="2000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  <a:p>
            <a:r>
              <a:rPr lang="ru-RU" sz="2000" b="1">
                <a:solidFill>
                  <a:srgbClr val="FF0000"/>
                </a:solidFill>
                <a:latin typeface="Calibri Light"/>
              </a:rPr>
              <a:t>ВАЖНО!!! Следует указывать конкретную ссылку, а не результат поискового запроса, ссылку на главную страницу сайта/сообщества и т.д.</a:t>
            </a:r>
          </a:p>
          <a:p>
            <a:endParaRPr lang="ru-RU" sz="2000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0638"/>
            <a:ext cx="776128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52700" y="3894138"/>
            <a:ext cx="2446338" cy="2366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9" name="Овал 8"/>
          <p:cNvSpPr/>
          <p:nvPr/>
        </p:nvSpPr>
        <p:spPr>
          <a:xfrm>
            <a:off x="1185863" y="1290638"/>
            <a:ext cx="1049337" cy="347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0" name="Стрелка вверх 9"/>
          <p:cNvSpPr/>
          <p:nvPr/>
        </p:nvSpPr>
        <p:spPr>
          <a:xfrm>
            <a:off x="1465263" y="1701800"/>
            <a:ext cx="368300" cy="84613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A2191-CD1B-43C2-8849-9141D1DAD52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5375" y="158750"/>
            <a:ext cx="10058400" cy="1150938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Заходим на главную страницу официального Интернет-сайта Роскомнадзора</a:t>
            </a:r>
            <a:r>
              <a:rPr lang="ru-RU" sz="36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1506" name="Объект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1419225"/>
            <a:ext cx="68976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13663" y="1785938"/>
            <a:ext cx="4013200" cy="4224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Сайт Роскомнадзора находится по адресу </a:t>
            </a:r>
            <a:r>
              <a:rPr lang="en-US">
                <a:solidFill>
                  <a:srgbClr val="17375E"/>
                </a:solidFill>
                <a:latin typeface="Calibri Light"/>
                <a:cs typeface="Times New Roman" pitchFamily="18" charset="0"/>
                <a:hlinkClick r:id="rId3"/>
              </a:rPr>
              <a:t>https://rkn.gov.ru/</a:t>
            </a:r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.</a:t>
            </a:r>
          </a:p>
          <a:p>
            <a:endParaRPr lang="ru-RU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В строке поиска любой поисковой системы набирается слово </a:t>
            </a:r>
            <a:r>
              <a:rPr lang="ru-RU" i="1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Роскомнадзор, </a:t>
            </a:r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i="1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Роскомнадзора </a:t>
            </a:r>
            <a:r>
              <a:rPr lang="en-US">
                <a:solidFill>
                  <a:srgbClr val="17375E"/>
                </a:solidFill>
                <a:latin typeface="Calibri Light"/>
                <a:cs typeface="Times New Roman" pitchFamily="18" charset="0"/>
                <a:hlinkClick r:id="rId3"/>
              </a:rPr>
              <a:t>https://rkn.gov.ru/</a:t>
            </a:r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. </a:t>
            </a:r>
          </a:p>
          <a:p>
            <a:endParaRPr lang="ru-RU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17375E"/>
                </a:solidFill>
                <a:latin typeface="Calibri Light"/>
                <a:cs typeface="Times New Roman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информации».</a:t>
            </a:r>
          </a:p>
          <a:p>
            <a:pPr algn="just"/>
            <a:endParaRPr lang="ru-RU" i="1">
              <a:solidFill>
                <a:srgbClr val="17375E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75234-9452-4818-B015-0AE0A727B9A9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74638"/>
            <a:ext cx="10272713" cy="1060450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Переходим на страницу </a:t>
            </a:r>
          </a:p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«Единого реестра запрещенной информации»</a:t>
            </a:r>
          </a:p>
        </p:txBody>
      </p:sp>
      <p:pic>
        <p:nvPicPr>
          <p:cNvPr id="2253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487488"/>
            <a:ext cx="80010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28075" y="2457450"/>
            <a:ext cx="3081338" cy="3108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6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выбираем закладку </a:t>
            </a:r>
            <a:r>
              <a:rPr lang="ru-RU" sz="28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«Прием сообщений».</a:t>
            </a:r>
            <a:r>
              <a:rPr lang="ru-RU" sz="28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CFBC9-BE62-4B46-9649-C136D1B99003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1863" y="230188"/>
            <a:ext cx="9769475" cy="1096962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формы «Прием сообщений»</a:t>
            </a:r>
          </a:p>
        </p:txBody>
      </p:sp>
      <p:pic>
        <p:nvPicPr>
          <p:cNvPr id="23554" name="Объект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875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16850" y="1778000"/>
            <a:ext cx="4114800" cy="4260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Поля, отмеченные звездочками, являются обязательными полями для заполнения!</a:t>
            </a:r>
          </a:p>
          <a:p>
            <a:endParaRPr lang="ru-RU" sz="1600">
              <a:solidFill>
                <a:srgbClr val="002060"/>
              </a:solidFill>
              <a:latin typeface="Calibri Light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В поле </a:t>
            </a:r>
            <a:r>
              <a:rPr lang="ru-RU" sz="1600" b="1">
                <a:solidFill>
                  <a:srgbClr val="00B0F0"/>
                </a:solidFill>
                <a:latin typeface="Calibri Light"/>
                <a:cs typeface="Times New Roman" pitchFamily="18" charset="0"/>
              </a:rPr>
              <a:t>«Указатель страницы сайта в сети «Интернет»</a:t>
            </a:r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 (с обязательным указанием протокола)» необходимо вставить ранее скопированный адрес Интернет-страницы, на которой Вами найдена запрещенная информация.</a:t>
            </a:r>
          </a:p>
          <a:p>
            <a:pPr algn="just"/>
            <a:r>
              <a:rPr lang="ru-RU" sz="1600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Адрес должен содержать указание на используемый протокол </a:t>
            </a:r>
            <a:r>
              <a:rPr lang="en-US" sz="1600" b="1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http://</a:t>
            </a:r>
            <a:r>
              <a:rPr lang="ru-RU" sz="1600" b="1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 </a:t>
            </a:r>
            <a:r>
              <a:rPr lang="ru-RU" sz="1600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или </a:t>
            </a:r>
            <a:r>
              <a:rPr lang="en-US" sz="1600" b="1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https://</a:t>
            </a:r>
            <a:r>
              <a:rPr lang="ru-RU" sz="1600" b="1" u="sng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В поле </a:t>
            </a:r>
            <a:r>
              <a:rPr lang="ru-RU" sz="1600" b="1">
                <a:solidFill>
                  <a:srgbClr val="00B0F0"/>
                </a:solidFill>
                <a:latin typeface="Calibri Light"/>
                <a:cs typeface="Times New Roman" pitchFamily="18" charset="0"/>
              </a:rPr>
              <a:t>«Источник информации» </a:t>
            </a:r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следует указать соответствующий источник информации (как правило, «веб-сайт»)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В поле </a:t>
            </a:r>
            <a:r>
              <a:rPr lang="ru-RU" sz="1600" b="1">
                <a:solidFill>
                  <a:srgbClr val="00B0F0"/>
                </a:solidFill>
                <a:latin typeface="Calibri Light"/>
                <a:cs typeface="Times New Roman" pitchFamily="18" charset="0"/>
              </a:rPr>
              <a:t>«Тип информации» </a:t>
            </a:r>
            <a:r>
              <a:rPr lang="ru-RU" sz="160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необходимо выбрать из предложенного.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402F0-384D-4EF6-B4A7-FE499B2159A1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77888" y="211138"/>
            <a:ext cx="9877425" cy="1042987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формы «Прием сообщений»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3038" y="1254125"/>
            <a:ext cx="4121150" cy="5264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Графа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не является обязательной к заполнению. Однако в целях оказания помощи специалистам, рассматривающим Ваше сообщение, рекомендуем сделать скриншот запрещенной информации в формате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jpeg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png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выбираем один из представленных вариантов. Если ни один вариант не подходит, ставим галочку 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867" b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24579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720850"/>
            <a:ext cx="725328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32AA2-69CA-49F8-A6E7-5909D48A0D61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44613" y="122238"/>
            <a:ext cx="9564687" cy="1131887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формы «Прием сообщений»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650" y="1423988"/>
            <a:ext cx="4173538" cy="5016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графу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«Дополнительная информация» </a:t>
            </a:r>
            <a:r>
              <a:rPr lang="ru-RU" sz="1600" b="1" dirty="0">
                <a:latin typeface="Calibri Light" panose="020F0302020204030204" pitchFamily="34" charset="0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600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600" b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</a:rPr>
              <a:t>направлять ответ по </a:t>
            </a:r>
            <a:r>
              <a:rPr lang="ru-RU" sz="1600" b="1" dirty="0" err="1">
                <a:solidFill>
                  <a:srgbClr val="00AEEF"/>
                </a:solidFill>
                <a:latin typeface="Calibri Light" panose="020F0302020204030204" pitchFamily="34" charset="0"/>
              </a:rPr>
              <a:t>эл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</a:rPr>
              <a:t>. почте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Далее необходимо ввести в соответствующее поле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3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8" y="1524000"/>
            <a:ext cx="71691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6A1F3-7EAF-409A-A660-FC16B35F0202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937</Words>
  <Application>Microsoft Office PowerPoint</Application>
  <PresentationFormat>Произвольный</PresentationFormat>
  <Paragraphs>77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vt:lpstr>
      <vt:lpstr>Виды противоправной информации</vt:lpstr>
      <vt:lpstr>Виды противоправной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ВАС ЗА АКТИВНУЮ ГРАЖДАНСКУЮ ПОЗИЦИЮ!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dc:title>
  <dc:creator>Melnikova</dc:creator>
  <cp:lastModifiedBy>GordeevAV</cp:lastModifiedBy>
  <cp:revision>22</cp:revision>
  <dcterms:created xsi:type="dcterms:W3CDTF">2021-10-11T05:32:48Z</dcterms:created>
  <dcterms:modified xsi:type="dcterms:W3CDTF">2021-10-26T02:33:47Z</dcterms:modified>
</cp:coreProperties>
</file>