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1" r:id="rId10"/>
    <p:sldId id="302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5" r:id="rId39"/>
    <p:sldId id="268" r:id="rId40"/>
    <p:sldId id="297" r:id="rId41"/>
    <p:sldId id="299" r:id="rId42"/>
    <p:sldId id="298" r:id="rId43"/>
    <p:sldId id="300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AC1435"/>
    <a:srgbClr val="CC6600"/>
    <a:srgbClr val="883058"/>
    <a:srgbClr val="CC3300"/>
    <a:srgbClr val="CCECFF"/>
    <a:srgbClr val="66FF3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283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590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4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6868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877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7785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233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077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65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2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1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17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1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48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94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64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68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A767A-A2B5-46D1-BD8F-32F44AD5867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0A54DAE-22A4-4658-83FE-5C0C327E5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4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hyperlink" Target="http://www.pdd24.com/pdd/znak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88.png"/><Relationship Id="rId25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24" Type="http://schemas.openxmlformats.org/officeDocument/2006/relationships/image" Target="../media/image73.wmf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oleObject" Target="../embeddings/oleObject1.bin"/><Relationship Id="rId10" Type="http://schemas.openxmlformats.org/officeDocument/2006/relationships/image" Target="../media/image81.jpeg"/><Relationship Id="rId19" Type="http://schemas.openxmlformats.org/officeDocument/2006/relationships/image" Target="../media/image90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&#1055;&#1077;&#1096;&#1077;&#1093;&#1086;&#1076;/&#1043;&#1076;&#1077;%20&#1084;&#1099;%20&#1093;&#1086;&#1076;&#1080;&#1084;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&#1055;&#1077;&#1096;&#1077;&#1093;&#1086;&#1076;/&#1089;&#1086;&#1073;&#1072;&#1082;&#1072;-&#1087;&#1077;&#1096;&#1077;&#1093;&#1086;&#1076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hyperlink" Target="&#1055;&#1077;&#1096;&#1077;&#1093;&#1086;&#1076;/&#1055;&#1077;&#1096;&#1077;&#1093;&#1086;&#1076;%20&#1085;&#1077;%20&#1084;&#1086;&#1078;&#1077;&#1090;%20&#1087;&#1077;&#1088;&#1077;&#1081;&#1090;&#1080;.mp4" TargetMode="External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&#1055;&#1077;&#1096;&#1077;&#1093;&#1086;&#1076;/&#1059;&#1088;&#1086;&#1082;%20&#1074;&#1077;&#1078;&#1083;&#1080;&#1074;&#1086;&#1089;&#1090;&#1080;%20&#1085;&#1072;%20&#1076;&#1086;&#1088;&#1086;&#1075;&#1077;.mp4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1055;&#1077;&#1096;&#1077;&#1093;&#1086;&#1076;/&#1043;&#1076;&#1077;%20&#1084;&#1099;%20&#1093;&#1086;&#1076;&#1080;&#1084;.jpg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&#1055;&#1077;&#1096;&#1077;&#1093;&#1086;&#1076;/&#1055;&#1077;&#1096;&#1077;&#1093;&#1086;&#1076;%20&#1076;&#1072;&#1083;%20&#1079;&#1072;&#1076;&#1085;&#1080;&#1081;%20&#1093;&#1086;&#1076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&#1055;&#1077;&#1096;&#1077;&#1093;&#1086;&#1076;/&#1055;&#1077;&#1088;&#1077;&#1093;&#1086;&#1076;.mp4" TargetMode="Externa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hyperlink" Target="http://www.pdd24.com/pdd/pdd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69327" y="1176685"/>
            <a:ext cx="9144000" cy="23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Обязанности пешехода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9327" y="3650422"/>
            <a:ext cx="914400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Разработала: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педагог ДО ДД(Ю)Т,</a:t>
            </a:r>
          </a:p>
          <a:p>
            <a:pPr algn="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Лазарева Людмила Григорьевна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6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6658" y="283029"/>
            <a:ext cx="1035231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373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7625281"/>
              </p:ext>
            </p:extLst>
          </p:nvPr>
        </p:nvGraphicFramePr>
        <p:xfrm>
          <a:off x="1603513" y="1535642"/>
          <a:ext cx="9879885" cy="4999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3295"/>
                <a:gridCol w="3293295"/>
                <a:gridCol w="3293295"/>
              </a:tblGrid>
              <a:tr h="54883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Элементы дороги</a:t>
                      </a:r>
                      <a:endParaRPr lang="ru-RU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Дорожный   знак</a:t>
                      </a:r>
                      <a:endParaRPr lang="ru-RU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 движения</a:t>
                      </a:r>
                      <a:endParaRPr lang="ru-RU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883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«Тротуар»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Навстречу движению ТС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48838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«Пешеходная дорожка»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 правой стороне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48838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«Велопешеходная дорожка»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своей полосе или ….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48838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«Обочина»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Навстречу движению ТС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48838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«Велосипедная дорожка»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При отсутствии 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…..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8838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 проезжей части у её края (внешний край)»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Навстречу движению ТС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один ряд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ходу движения ТС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4883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http://www.pdd24.com/pdd/img/z4.4.1.png">
            <a:hlinkClick r:id="rId2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226" y="4348997"/>
            <a:ext cx="692160" cy="62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pdd24.com/pdd/img/z4.5.1.png">
            <a:hlinkClick r:id="rId2"/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940" y="2622933"/>
            <a:ext cx="746019" cy="55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pdd24.com/pdd/img/z8.6.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768" y="2096023"/>
            <a:ext cx="846219" cy="481763"/>
          </a:xfrm>
          <a:prstGeom prst="rect">
            <a:avLst/>
          </a:prstGeom>
          <a:noFill/>
        </p:spPr>
      </p:pic>
      <p:pic>
        <p:nvPicPr>
          <p:cNvPr id="8" name="Picture 4" descr="http://www.pdd24.com/pdd/img/z4.5.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2842" y="3176259"/>
            <a:ext cx="682233" cy="682234"/>
          </a:xfrm>
          <a:prstGeom prst="rect">
            <a:avLst/>
          </a:prstGeom>
          <a:noFill/>
        </p:spPr>
      </p:pic>
      <p:pic>
        <p:nvPicPr>
          <p:cNvPr id="9" name="Picture 6" descr="http://www.pdd24.com/pdd/img/z4.5.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824" y="3176259"/>
            <a:ext cx="675993" cy="675994"/>
          </a:xfrm>
          <a:prstGeom prst="rect">
            <a:avLst/>
          </a:prstGeom>
          <a:noFill/>
        </p:spPr>
      </p:pic>
      <p:pic>
        <p:nvPicPr>
          <p:cNvPr id="10" name="Picture 10" descr="http://www.pdd24.com/pdd/img/z8.1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9387" y="3900432"/>
            <a:ext cx="857437" cy="524825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736137" y="4272737"/>
            <a:ext cx="500687" cy="152520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3513" y="573226"/>
            <a:ext cx="9907266" cy="584775"/>
          </a:xfrm>
          <a:prstGeom prst="rect">
            <a:avLst/>
          </a:prstGeom>
          <a:solidFill>
            <a:srgbClr val="CC3300"/>
          </a:solidFill>
          <a:ln w="57150"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у т и   д в и ж е н и я   п е ш е х о д о в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5969556"/>
            <a:ext cx="989012" cy="566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114" y="5984797"/>
            <a:ext cx="1001486" cy="5364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429" y="5952430"/>
            <a:ext cx="1077685" cy="6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2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1" name="Объект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405780"/>
              </p:ext>
            </p:extLst>
          </p:nvPr>
        </p:nvGraphicFramePr>
        <p:xfrm>
          <a:off x="2589212" y="1929577"/>
          <a:ext cx="891540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559"/>
                <a:gridCol w="53868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Дорога, её элементы</a:t>
                      </a:r>
                      <a:endParaRPr lang="ru-RU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Дорожные знаки</a:t>
                      </a:r>
                      <a:endParaRPr lang="ru-RU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Газон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Кювет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«Разделительная полоса»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«Полоса для велосипедистов»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«Автомагистраль»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«Дорога для автомобилей»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9304" y="4088096"/>
            <a:ext cx="1031846" cy="89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942" y="4918488"/>
            <a:ext cx="739047" cy="106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4437" y="4930208"/>
            <a:ext cx="692366" cy="105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4433" y="5350455"/>
            <a:ext cx="861976" cy="127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9304" y="5349912"/>
            <a:ext cx="879898" cy="127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6" descr="Движение пешеходов запрещено"/>
          <p:cNvSpPr>
            <a:spLocks noChangeAspect="1" noChangeArrowheads="1"/>
          </p:cNvSpPr>
          <p:nvPr/>
        </p:nvSpPr>
        <p:spPr bwMode="auto">
          <a:xfrm>
            <a:off x="307975" y="7937"/>
            <a:ext cx="278433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AutoShape 8" descr="Движение пешеходов запрещено"/>
          <p:cNvSpPr>
            <a:spLocks noChangeAspect="1" noChangeArrowheads="1"/>
          </p:cNvSpPr>
          <p:nvPr/>
        </p:nvSpPr>
        <p:spPr bwMode="auto">
          <a:xfrm>
            <a:off x="460375" y="160337"/>
            <a:ext cx="278433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utoShape 11" descr="Знак Движение пешеходов запрещено"/>
          <p:cNvSpPr>
            <a:spLocks noChangeAspect="1" noChangeArrowheads="1"/>
          </p:cNvSpPr>
          <p:nvPr/>
        </p:nvSpPr>
        <p:spPr bwMode="auto">
          <a:xfrm>
            <a:off x="612775" y="312737"/>
            <a:ext cx="278433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13" descr="Знак Движение пешеходов запрещено"/>
          <p:cNvSpPr>
            <a:spLocks noChangeAspect="1" noChangeArrowheads="1"/>
          </p:cNvSpPr>
          <p:nvPr/>
        </p:nvSpPr>
        <p:spPr bwMode="auto">
          <a:xfrm>
            <a:off x="765175" y="465137"/>
            <a:ext cx="278433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utoShape 19" descr="Изображение знака"/>
          <p:cNvSpPr>
            <a:spLocks noChangeAspect="1" noChangeArrowheads="1"/>
          </p:cNvSpPr>
          <p:nvPr/>
        </p:nvSpPr>
        <p:spPr bwMode="auto">
          <a:xfrm>
            <a:off x="917575" y="617537"/>
            <a:ext cx="278433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21" descr="Изображение знака"/>
          <p:cNvSpPr>
            <a:spLocks noChangeAspect="1" noChangeArrowheads="1"/>
          </p:cNvSpPr>
          <p:nvPr/>
        </p:nvSpPr>
        <p:spPr bwMode="auto">
          <a:xfrm>
            <a:off x="1069975" y="769937"/>
            <a:ext cx="278433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8307" y="617537"/>
            <a:ext cx="9896305" cy="648000"/>
          </a:xfrm>
          <a:prstGeom prst="rect">
            <a:avLst/>
          </a:prstGeom>
          <a:solidFill>
            <a:srgbClr val="CC33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в и ж е н и е   п е ш е х о д о в   з а п р е щ е н о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127" y="2360110"/>
            <a:ext cx="554784" cy="5303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536" y="2768996"/>
            <a:ext cx="554784" cy="5303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9452" y="3423083"/>
            <a:ext cx="554784" cy="53039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758" y="4022841"/>
            <a:ext cx="554784" cy="5303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597" y="5721256"/>
            <a:ext cx="554784" cy="53039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465" y="6251654"/>
            <a:ext cx="554784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8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1" y="384624"/>
            <a:ext cx="9904412" cy="1280890"/>
          </a:xfrm>
          <a:solidFill>
            <a:srgbClr val="CC6600"/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4</a:t>
            </a:r>
            <a:r>
              <a:rPr lang="ru-RU" dirty="0" smtClean="0">
                <a:solidFill>
                  <a:schemeClr val="bg1"/>
                </a:solidFill>
              </a:rPr>
              <a:t>.2.  «Организованная  пешая  колонна»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086" y="1817914"/>
            <a:ext cx="4940527" cy="3690788"/>
          </a:xfrm>
          <a:prstGeom prst="roundRect">
            <a:avLst>
              <a:gd name="adj" fmla="val 16667"/>
            </a:avLst>
          </a:prstGeom>
          <a:ln w="7620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29522" y="5737347"/>
            <a:ext cx="898788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C33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обозначенная в соответствии с пунктом 4.2 Правил группа людей, совместно движущихся по дороге в одном направлении.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1" y="1817915"/>
            <a:ext cx="4778828" cy="3679636"/>
          </a:xfrm>
          <a:prstGeom prst="roundRect">
            <a:avLst>
              <a:gd name="adj" fmla="val 16667"/>
            </a:avLst>
          </a:prstGeom>
          <a:ln w="7620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53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6215" y="217621"/>
            <a:ext cx="9882641" cy="1188000"/>
          </a:xfrm>
          <a:solidFill>
            <a:srgbClr val="CC6600"/>
          </a:solidFill>
        </p:spPr>
        <p:txBody>
          <a:bodyPr anchor="t"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Движение организованных пеших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колонн </a:t>
            </a:r>
            <a:b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проезжей части</a:t>
            </a:r>
            <a:r>
              <a:rPr lang="ru-RU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разрешается только</a:t>
            </a:r>
            <a:b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4634" y="1682672"/>
            <a:ext cx="5007429" cy="4392000"/>
          </a:xfrm>
          <a:solidFill>
            <a:schemeClr val="accent5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anchor="ctr" anchorCtr="0">
            <a:noAutofit/>
          </a:bodyPr>
          <a:lstStyle/>
          <a:p>
            <a:pPr marL="0" indent="0" algn="just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 напр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влению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Тр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Ср.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правой стороне проезжей части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чем по четыре человека в ряд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Спереди и сзади колонны с левой стороны должны находиться сопровождающие красными флажками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темное время суток и в условиях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недостаточной видимости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включенными фонарями: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спереди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белого цвета,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сзади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красного.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627" y="1682672"/>
            <a:ext cx="4863333" cy="439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733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7597" y="4170556"/>
            <a:ext cx="4689660" cy="23031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67597" y="1563165"/>
            <a:ext cx="4708516" cy="23126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://edu21.cap.ru/home/5021/2017/pdd_sentyabr/gylnaz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1043" y="4170557"/>
            <a:ext cx="5010348" cy="23031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648741" y="701899"/>
            <a:ext cx="9780455" cy="584775"/>
          </a:xfrm>
          <a:prstGeom prst="rect">
            <a:avLst/>
          </a:prstGeom>
          <a:solidFill>
            <a:srgbClr val="AC1435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Группы детей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71" y="3321108"/>
            <a:ext cx="1140051" cy="1146147"/>
          </a:xfrm>
          <a:prstGeom prst="rect">
            <a:avLst/>
          </a:prstGeom>
        </p:spPr>
      </p:pic>
      <p:sp>
        <p:nvSpPr>
          <p:cNvPr id="3" name="Двойная стрелка влево/вверх 2"/>
          <p:cNvSpPr/>
          <p:nvPr/>
        </p:nvSpPr>
        <p:spPr>
          <a:xfrm rot="2417285">
            <a:off x="7134948" y="5368221"/>
            <a:ext cx="627244" cy="602870"/>
          </a:xfrm>
          <a:prstGeom prst="lef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74798" y="1581142"/>
            <a:ext cx="4602839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разрешается водить только по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тротуарам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пешеходным дорожкам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при их отсутствии – по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обочинам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но лишь в светлое время суток и только в сопровождении взрослых</a:t>
            </a:r>
          </a:p>
        </p:txBody>
      </p:sp>
    </p:spTree>
    <p:extLst>
      <p:ext uri="{BB962C8B-B14F-4D97-AF65-F5344CB8AC3E}">
        <p14:creationId xmlns:p14="http://schemas.microsoft.com/office/powerpoint/2010/main" val="187716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045" y="4734385"/>
            <a:ext cx="5908016" cy="1686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Овал 3"/>
          <p:cNvSpPr/>
          <p:nvPr/>
        </p:nvSpPr>
        <p:spPr>
          <a:xfrm>
            <a:off x="1591215" y="627514"/>
            <a:ext cx="738237" cy="720080"/>
          </a:xfrm>
          <a:prstGeom prst="ellipse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7288" y="627514"/>
            <a:ext cx="691375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Двойные круглые скобки 8"/>
          <p:cNvSpPr/>
          <p:nvPr/>
        </p:nvSpPr>
        <p:spPr>
          <a:xfrm>
            <a:off x="2788903" y="4580369"/>
            <a:ext cx="6616922" cy="2016224"/>
          </a:xfrm>
          <a:prstGeom prst="bracketPair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6" descr="http://www.pdd24.com/pdd/img/z6.6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9683" y="5236561"/>
            <a:ext cx="544522" cy="554763"/>
          </a:xfrm>
          <a:prstGeom prst="rect">
            <a:avLst/>
          </a:prstGeom>
          <a:noFill/>
        </p:spPr>
      </p:pic>
      <p:pic>
        <p:nvPicPr>
          <p:cNvPr id="11" name="Picture 6" descr="http://www.pdd24.com/pdd/img/z6.6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89947" y="4606137"/>
            <a:ext cx="509296" cy="488904"/>
          </a:xfrm>
          <a:prstGeom prst="rect">
            <a:avLst/>
          </a:prstGeom>
          <a:noFill/>
        </p:spPr>
      </p:pic>
      <p:pic>
        <p:nvPicPr>
          <p:cNvPr id="12" name="Picture 8" descr="http://www.pdd24.com/pdd/img/z6.7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3131" y="5302981"/>
            <a:ext cx="595930" cy="570999"/>
          </a:xfrm>
          <a:prstGeom prst="rect">
            <a:avLst/>
          </a:prstGeom>
          <a:noFill/>
        </p:spPr>
      </p:pic>
      <p:pic>
        <p:nvPicPr>
          <p:cNvPr id="13" name="Picture 8" descr="http://www.pdd24.com/pdd/img/z6.7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92593" y="4837093"/>
            <a:ext cx="552955" cy="515897"/>
          </a:xfrm>
          <a:prstGeom prst="rect">
            <a:avLst/>
          </a:prstGeom>
          <a:noFill/>
        </p:spPr>
      </p:pic>
      <p:cxnSp>
        <p:nvCxnSpPr>
          <p:cNvPr id="14" name="Прямая со стрелкой 13"/>
          <p:cNvCxnSpPr>
            <a:stCxn id="4" idx="6"/>
            <a:endCxn id="7" idx="1"/>
          </p:cNvCxnSpPr>
          <p:nvPr/>
        </p:nvCxnSpPr>
        <p:spPr>
          <a:xfrm>
            <a:off x="2329452" y="987554"/>
            <a:ext cx="603319" cy="0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0332" y="2078727"/>
            <a:ext cx="3368525" cy="1953819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rgbClr val="CC66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555880" y="2972044"/>
            <a:ext cx="686725" cy="6433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>
            <a:stCxn id="3" idx="1"/>
          </p:cNvCxnSpPr>
          <p:nvPr/>
        </p:nvCxnSpPr>
        <p:spPr>
          <a:xfrm flipH="1" flipV="1">
            <a:off x="5409077" y="3055638"/>
            <a:ext cx="1259252" cy="49715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845548" y="3918500"/>
            <a:ext cx="0" cy="759974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00722" y="802888"/>
            <a:ext cx="143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Вариант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8329" y="2074301"/>
            <a:ext cx="5062754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Пешеходы должны переходить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проезжую часть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пешеходным переходам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в том числе по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одземным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или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надземным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2771" y="356612"/>
            <a:ext cx="8575288" cy="1261884"/>
          </a:xfrm>
          <a:prstGeom prst="rect">
            <a:avLst/>
          </a:prstGeom>
          <a:solidFill>
            <a:srgbClr val="AC14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4.3.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Установленные места перехода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проезжей части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54198" y="1739590"/>
            <a:ext cx="664114" cy="5632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http://www.pdd24.com/pdd/img/z5.19.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740" y="3055636"/>
            <a:ext cx="498055" cy="458500"/>
          </a:xfrm>
          <a:prstGeom prst="rect">
            <a:avLst/>
          </a:prstGeom>
          <a:noFill/>
        </p:spPr>
      </p:pic>
      <p:pic>
        <p:nvPicPr>
          <p:cNvPr id="5" name="Picture 2" descr="http://www.pdd24.com/pdd/img/z5.19.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4129" y="1851103"/>
            <a:ext cx="404252" cy="373124"/>
          </a:xfrm>
          <a:prstGeom prst="rect">
            <a:avLst/>
          </a:prstGeom>
          <a:noFill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814164" y="1655457"/>
            <a:ext cx="786706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99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87" y="2018187"/>
            <a:ext cx="477460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при  отсутствии пешеходных переходов, в том числе подземных или надземных…… </a:t>
            </a:r>
          </a:p>
        </p:txBody>
      </p:sp>
      <p:sp>
        <p:nvSpPr>
          <p:cNvPr id="5" name="Овал 4"/>
          <p:cNvSpPr/>
          <p:nvPr/>
        </p:nvSpPr>
        <p:spPr>
          <a:xfrm>
            <a:off x="1549908" y="620688"/>
            <a:ext cx="864096" cy="792088"/>
          </a:xfrm>
          <a:prstGeom prst="ellipse">
            <a:avLst/>
          </a:prstGeom>
          <a:solidFill>
            <a:srgbClr val="F2F80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414004" y="1011788"/>
            <a:ext cx="641430" cy="4944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691680" y="550123"/>
            <a:ext cx="504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prstClr val="black"/>
                </a:solidFill>
                <a:latin typeface="Calibri"/>
              </a:rPr>
              <a:t>2</a:t>
            </a:r>
            <a:endParaRPr lang="ru-RU" sz="5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5798380" y="2618351"/>
            <a:ext cx="925806" cy="0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cxnSp>
        <p:nvCxnSpPr>
          <p:cNvPr id="9" name="Прямая со стрелкой 8"/>
          <p:cNvCxnSpPr/>
          <p:nvPr/>
        </p:nvCxnSpPr>
        <p:spPr>
          <a:xfrm>
            <a:off x="2734719" y="3050399"/>
            <a:ext cx="1" cy="436355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cxnSp>
        <p:nvCxnSpPr>
          <p:cNvPr id="10" name="Прямая соединительная линия 9"/>
          <p:cNvCxnSpPr/>
          <p:nvPr/>
        </p:nvCxnSpPr>
        <p:spPr>
          <a:xfrm>
            <a:off x="720691" y="3981257"/>
            <a:ext cx="0" cy="1728192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11" name="Прямая со стрелкой 10"/>
          <p:cNvCxnSpPr/>
          <p:nvPr/>
        </p:nvCxnSpPr>
        <p:spPr>
          <a:xfrm>
            <a:off x="7169870" y="5709449"/>
            <a:ext cx="576064" cy="0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cxnSp>
        <p:nvCxnSpPr>
          <p:cNvPr id="12" name="Прямая со стрелкой 11"/>
          <p:cNvCxnSpPr/>
          <p:nvPr/>
        </p:nvCxnSpPr>
        <p:spPr>
          <a:xfrm>
            <a:off x="9557514" y="1488069"/>
            <a:ext cx="0" cy="530118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sp>
        <p:nvSpPr>
          <p:cNvPr id="13" name="Прямоугольник 12"/>
          <p:cNvSpPr/>
          <p:nvPr/>
        </p:nvSpPr>
        <p:spPr>
          <a:xfrm>
            <a:off x="2411760" y="5109284"/>
            <a:ext cx="4896544" cy="1296144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6964" y="3486754"/>
            <a:ext cx="1944591" cy="14857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Прямоугольник 14"/>
          <p:cNvSpPr/>
          <p:nvPr/>
        </p:nvSpPr>
        <p:spPr>
          <a:xfrm>
            <a:off x="1549908" y="2186303"/>
            <a:ext cx="4248472" cy="864096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перекрёстках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 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линии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тротуаров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или 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обочин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2898" y="3738658"/>
            <a:ext cx="3809798" cy="26667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TextBox 16"/>
          <p:cNvSpPr txBox="1"/>
          <p:nvPr/>
        </p:nvSpPr>
        <p:spPr>
          <a:xfrm>
            <a:off x="1493898" y="5252437"/>
            <a:ext cx="5675972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регулируемых перекрёстках 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 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диагонали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при наличии разметки пешеходного перехода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134" y="3498177"/>
            <a:ext cx="1909796" cy="14857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TextBox 20"/>
          <p:cNvSpPr txBox="1"/>
          <p:nvPr/>
        </p:nvSpPr>
        <p:spPr>
          <a:xfrm>
            <a:off x="234176" y="735980"/>
            <a:ext cx="108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Вариант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434" y="239650"/>
            <a:ext cx="8577262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136" y="3061617"/>
            <a:ext cx="712788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47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583668" y="536579"/>
            <a:ext cx="792088" cy="864096"/>
          </a:xfrm>
          <a:prstGeom prst="ellipse">
            <a:avLst/>
          </a:prstGeom>
          <a:solidFill>
            <a:srgbClr val="FF996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7684" y="506962"/>
            <a:ext cx="504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prstClr val="black"/>
                </a:solidFill>
                <a:latin typeface="Calibri"/>
              </a:rPr>
              <a:t>3</a:t>
            </a:r>
            <a:endParaRPr lang="ru-RU" sz="5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Прямая со стрелкой 5"/>
          <p:cNvCxnSpPr>
            <a:stCxn id="4" idx="6"/>
          </p:cNvCxnSpPr>
          <p:nvPr/>
        </p:nvCxnSpPr>
        <p:spPr>
          <a:xfrm>
            <a:off x="2375756" y="968627"/>
            <a:ext cx="679678" cy="0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cxnSp>
        <p:nvCxnSpPr>
          <p:cNvPr id="8" name="Прямая со стрелкой 7"/>
          <p:cNvCxnSpPr/>
          <p:nvPr/>
        </p:nvCxnSpPr>
        <p:spPr>
          <a:xfrm flipH="1">
            <a:off x="3953108" y="2453268"/>
            <a:ext cx="1059368" cy="0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072788" y="2052562"/>
            <a:ext cx="288032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азрешается переходить дорогу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6734685" y="1548234"/>
            <a:ext cx="0" cy="574440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39" y="3456305"/>
            <a:ext cx="3523786" cy="2634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5040351" y="2122674"/>
            <a:ext cx="6592345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в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зоне видимости 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перекрёстка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прямым углом к краю проезжей части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участках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разделительной полосы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ограждений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там,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хорошо просматривается в обе стороны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917" y="783961"/>
            <a:ext cx="126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вариант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434" y="191544"/>
            <a:ext cx="8577262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1740" y="2937690"/>
            <a:ext cx="712788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0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7" name="Объект 2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4579672"/>
              </p:ext>
            </p:extLst>
          </p:nvPr>
        </p:nvGraphicFramePr>
        <p:xfrm>
          <a:off x="1602335" y="1302245"/>
          <a:ext cx="9873810" cy="5467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8309"/>
                <a:gridCol w="5118410"/>
                <a:gridCol w="927091"/>
              </a:tblGrid>
              <a:tr h="36790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Установленные места перехода проезжей части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Дорожные знаки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7906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v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Пешеходный переход, в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том числе подземные и надземные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9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5775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v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 перекрёстке по линии тротуаров или обочин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790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7906">
                <a:tc>
                  <a:txBody>
                    <a:bodyPr/>
                    <a:lstStyle/>
                    <a:p>
                      <a:r>
                        <a:rPr lang="ru-RU" dirty="0" smtClean="0"/>
                        <a:t>-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 регулируемых перекрёстках по диагонали при наличии разметки пешеходного перехода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79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7906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v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Там, где дорога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просматривается в обе стороны под прямым углом к краю проезжей части на участках без разделительной. полосы и ограждений.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4" descr="Знак 6.6 Подземный пешеходный переход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5483" y="2073401"/>
            <a:ext cx="525889" cy="534225"/>
          </a:xfrm>
          <a:prstGeom prst="rect">
            <a:avLst/>
          </a:prstGeom>
          <a:noFill/>
        </p:spPr>
      </p:pic>
      <p:pic>
        <p:nvPicPr>
          <p:cNvPr id="7" name="Picture 4" descr="Знак 6.6 Подземный пешеходный переход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361415" y="2073401"/>
            <a:ext cx="524490" cy="511099"/>
          </a:xfrm>
          <a:prstGeom prst="rect">
            <a:avLst/>
          </a:prstGeom>
          <a:noFill/>
        </p:spPr>
      </p:pic>
      <p:pic>
        <p:nvPicPr>
          <p:cNvPr id="8" name="Picture 6" descr="Знак 6.7 Надземный пешеходный переход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3102" y="2057608"/>
            <a:ext cx="541973" cy="526892"/>
          </a:xfrm>
          <a:prstGeom prst="rect">
            <a:avLst/>
          </a:prstGeom>
          <a:noFill/>
        </p:spPr>
      </p:pic>
      <p:pic>
        <p:nvPicPr>
          <p:cNvPr id="9" name="Picture 6" descr="Знак 6.7 Надземный пешеходный переход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05370" y="2079387"/>
            <a:ext cx="539984" cy="522251"/>
          </a:xfrm>
          <a:prstGeom prst="rect">
            <a:avLst/>
          </a:prstGeom>
          <a:noFill/>
        </p:spPr>
      </p:pic>
      <p:pic>
        <p:nvPicPr>
          <p:cNvPr id="10" name="Picture 8" descr="Знак 2.1 Главная дорог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0795" y="2978431"/>
            <a:ext cx="669359" cy="669360"/>
          </a:xfrm>
          <a:prstGeom prst="diamond">
            <a:avLst/>
          </a:prstGeom>
          <a:noFill/>
        </p:spPr>
      </p:pic>
      <p:pic>
        <p:nvPicPr>
          <p:cNvPr id="11" name="Picture 10" descr="Знак 2.4 Уступите дорогу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84" b="-931"/>
          <a:stretch/>
        </p:blipFill>
        <p:spPr bwMode="auto">
          <a:xfrm>
            <a:off x="5956993" y="3043442"/>
            <a:ext cx="591852" cy="520471"/>
          </a:xfrm>
          <a:prstGeom prst="flowChartMerge">
            <a:avLst/>
          </a:prstGeom>
          <a:noFill/>
        </p:spPr>
      </p:pic>
      <p:pic>
        <p:nvPicPr>
          <p:cNvPr id="12" name="Picture 12" descr="Разметка 1.14.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6801" y="4373529"/>
            <a:ext cx="936104" cy="814532"/>
          </a:xfrm>
          <a:prstGeom prst="rect">
            <a:avLst/>
          </a:prstGeom>
          <a:noFill/>
        </p:spPr>
      </p:pic>
      <p:pic>
        <p:nvPicPr>
          <p:cNvPr id="13" name="Picture 14" descr="Знак 8.15 Слепые пешеходы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57882" y="2028375"/>
            <a:ext cx="653122" cy="292679"/>
          </a:xfrm>
          <a:prstGeom prst="rect">
            <a:avLst/>
          </a:prstGeom>
          <a:noFill/>
        </p:spPr>
      </p:pic>
      <p:pic>
        <p:nvPicPr>
          <p:cNvPr id="16" name="Picture 10" descr="Знак 2.4 Уступите дорогу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4785" y="3012716"/>
            <a:ext cx="648120" cy="485941"/>
          </a:xfrm>
          <a:prstGeom prst="flowChartMerge">
            <a:avLst/>
          </a:prstGeom>
          <a:noFill/>
        </p:spPr>
      </p:pic>
      <p:pic>
        <p:nvPicPr>
          <p:cNvPr id="19" name="Picture 20" descr="Знак 1.8 Светофорное регулирова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17586" y="4303780"/>
            <a:ext cx="788444" cy="678900"/>
          </a:xfrm>
          <a:prstGeom prst="rect">
            <a:avLst/>
          </a:prstGeom>
          <a:noFill/>
        </p:spPr>
      </p:pic>
      <p:pic>
        <p:nvPicPr>
          <p:cNvPr id="20" name="Picture 24" descr="Знак 2.3.1 Пересечение со второстепенной дорогой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1139" y="2998854"/>
            <a:ext cx="648688" cy="539862"/>
          </a:xfrm>
          <a:prstGeom prst="triangle">
            <a:avLst>
              <a:gd name="adj" fmla="val 46600"/>
            </a:avLst>
          </a:prstGeom>
          <a:noFill/>
        </p:spPr>
      </p:pic>
      <p:pic>
        <p:nvPicPr>
          <p:cNvPr id="21" name="Picture 16" descr="Знак 8.6.1 Способ постановки транспортного средства на стоянку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25685" y="3216424"/>
            <a:ext cx="818636" cy="339334"/>
          </a:xfrm>
          <a:prstGeom prst="rect">
            <a:avLst/>
          </a:prstGeom>
          <a:noFill/>
        </p:spPr>
      </p:pic>
      <p:pic>
        <p:nvPicPr>
          <p:cNvPr id="22" name="Picture 18" descr="Знак 8.12 Опасная обочина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96047" y="3187960"/>
            <a:ext cx="814389" cy="396261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8708235" y="3462653"/>
            <a:ext cx="549782" cy="72008"/>
          </a:xfrm>
          <a:prstGeom prst="rect">
            <a:avLst/>
          </a:prstGeom>
          <a:solidFill>
            <a:srgbClr val="EEECE1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2335" y="193255"/>
            <a:ext cx="10019979" cy="1077218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4.3.   «Установленные места перехода проезжей части улиц и дорог»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882" y="2356905"/>
            <a:ext cx="681592" cy="308671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6387142" y="2087221"/>
            <a:ext cx="861868" cy="743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Знак 5.19.1 Пешеходный переход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078" y="2178411"/>
            <a:ext cx="501908" cy="493095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5527382" y="2053127"/>
            <a:ext cx="804851" cy="743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Знак 5.19.1 Пешеходный переход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96540" y="2152038"/>
            <a:ext cx="466534" cy="486199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154" y="4355838"/>
            <a:ext cx="745842" cy="69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Знак 5.19.1 Пешеходный переход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10239" y="4465565"/>
            <a:ext cx="431469" cy="451014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360" y="4353739"/>
            <a:ext cx="7493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Знак 5.19.1 Пешеходный переход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986" y="4460803"/>
            <a:ext cx="432048" cy="481197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8235" y="4355838"/>
            <a:ext cx="562743" cy="51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7570" y="4351106"/>
            <a:ext cx="521847" cy="52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9417" y="4303780"/>
            <a:ext cx="1492133" cy="205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1869" y="2941871"/>
            <a:ext cx="678673" cy="591470"/>
          </a:xfrm>
          <a:prstGeom prst="triangle">
            <a:avLst/>
          </a:prstGeom>
        </p:spPr>
      </p:pic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855199"/>
              </p:ext>
            </p:extLst>
          </p:nvPr>
        </p:nvGraphicFramePr>
        <p:xfrm>
          <a:off x="92075" y="92075"/>
          <a:ext cx="5715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Объект упаковщика для оболочки" showAsIcon="1" r:id="rId23" imgW="570960" imgH="686880" progId="Package">
                  <p:embed/>
                </p:oleObj>
              </mc:Choice>
              <mc:Fallback>
                <p:oleObj name="Объект упаковщика для оболочки" showAsIcon="1" r:id="rId23" imgW="57096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7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8473" y="3081630"/>
            <a:ext cx="466534" cy="44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0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1451" y="377626"/>
            <a:ext cx="8911687" cy="128089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011451" y="287738"/>
            <a:ext cx="8915400" cy="1260000"/>
          </a:xfrm>
          <a:prstGeom prst="rect">
            <a:avLst/>
          </a:prstGeom>
          <a:solidFill>
            <a:srgbClr val="CC66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 Пути движения</a:t>
            </a:r>
            <a:endParaRPr lang="ru-RU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12323" y="518699"/>
            <a:ext cx="810776" cy="734888"/>
          </a:xfrm>
          <a:prstGeom prst="ellipse">
            <a:avLst/>
          </a:prstGeom>
          <a:solidFill>
            <a:srgbClr val="92D050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2649" y="1950992"/>
            <a:ext cx="2973125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«</a:t>
            </a:r>
            <a:r>
              <a:rPr kumimoji="0" lang="ru-RU" sz="4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Тротуар</a:t>
            </a: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»</a:t>
            </a:r>
            <a:endParaRPr kumimoji="0" lang="ru-RU" sz="4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2992" y="424478"/>
            <a:ext cx="402569" cy="92333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http://www.pdd24.com/pdd/img/z4.5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277" y="4271551"/>
            <a:ext cx="1143000" cy="1143001"/>
          </a:xfrm>
          <a:prstGeom prst="rect">
            <a:avLst/>
          </a:prstGeom>
          <a:noFill/>
        </p:spPr>
      </p:pic>
      <p:pic>
        <p:nvPicPr>
          <p:cNvPr id="13" name="Picture 10" descr="http://www.pdd24.com/pdd/img/z4.5.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7711" y="5499075"/>
            <a:ext cx="1143000" cy="1143001"/>
          </a:xfrm>
          <a:prstGeom prst="rect">
            <a:avLst/>
          </a:prstGeom>
          <a:noFill/>
        </p:spPr>
      </p:pic>
      <p:pic>
        <p:nvPicPr>
          <p:cNvPr id="14" name="Picture 12" descr="http://www.pdd24.com/pdd/img/z4.5.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4277" y="3044027"/>
            <a:ext cx="1143000" cy="114300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192537" y="2055111"/>
            <a:ext cx="464705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latin typeface="Calibri"/>
              </a:rPr>
              <a:t>Пешеходы</a:t>
            </a:r>
            <a:r>
              <a:rPr lang="ru-RU" sz="2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2400" dirty="0" smtClean="0">
                <a:latin typeface="Calibri"/>
              </a:rPr>
              <a:t>должны двигаться</a:t>
            </a:r>
            <a:endParaRPr lang="ru-RU" sz="2400" dirty="0">
              <a:latin typeface="Calibri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4084179" y="2285944"/>
            <a:ext cx="3108358" cy="420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919496" y="2319015"/>
            <a:ext cx="4168789" cy="8702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3127274" y="2306973"/>
            <a:ext cx="4056856" cy="22315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3011451" y="2319015"/>
            <a:ext cx="4168788" cy="33361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Объект 33"/>
          <p:cNvPicPr>
            <a:picLocks noGrp="1" noChangeAspect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0648" y="3167743"/>
            <a:ext cx="3853632" cy="3288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171304" y="661294"/>
            <a:ext cx="1426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774" y="4954631"/>
            <a:ext cx="360954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движение пешеходов по тротуару навстречу движению транспортных средств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>
            <a:endCxn id="4" idx="1"/>
          </p:cNvCxnSpPr>
          <p:nvPr/>
        </p:nvCxnSpPr>
        <p:spPr>
          <a:xfrm>
            <a:off x="2436378" y="917738"/>
            <a:ext cx="575073" cy="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146959" y="1669986"/>
            <a:ext cx="73820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31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/>
      <p:bldP spid="1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100" y="3635829"/>
            <a:ext cx="4621529" cy="2841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605100" y="501641"/>
            <a:ext cx="10106341" cy="2585323"/>
          </a:xfrm>
          <a:prstGeom prst="rect">
            <a:avLst/>
          </a:prstGeom>
          <a:solidFill>
            <a:srgbClr val="CCECFF"/>
          </a:solidFill>
          <a:ln w="762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Правила </a:t>
            </a:r>
          </a:p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б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езопасного поведения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перехода проезжей части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635829"/>
            <a:ext cx="5004253" cy="2841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5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32857" y="416007"/>
            <a:ext cx="9864905" cy="156966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4.4.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В местах, где движение регулируется, пешеходы должны руководствоваться: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сигналами регулировщика или пешеходного светофора,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  при его отсутствии – транспортного светофора.              	.</a:t>
            </a:r>
          </a:p>
        </p:txBody>
      </p:sp>
      <p:pic>
        <p:nvPicPr>
          <p:cNvPr id="5" name="Picture 6" descr="http://img.cliparto.com/pic/xl/183602/3128885-crosswalk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6038" y="4608714"/>
            <a:ext cx="3320577" cy="200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8" descr="http://img.ecosever.ru/image/preview/article/15647_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559" y="2471057"/>
            <a:ext cx="3329880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0" descr="http://fb.ru/misc/i/gallery/10943/468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0328" y="2471057"/>
            <a:ext cx="5256584" cy="4063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Прямая со стрелкой 9"/>
          <p:cNvCxnSpPr/>
          <p:nvPr/>
        </p:nvCxnSpPr>
        <p:spPr>
          <a:xfrm>
            <a:off x="7046912" y="3200400"/>
            <a:ext cx="943202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1790328" y="5911221"/>
            <a:ext cx="662441" cy="6236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1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305" y="3002243"/>
            <a:ext cx="719390" cy="85351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889052" y="313661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291" y="3474752"/>
            <a:ext cx="725487" cy="859611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7518513" y="6016492"/>
            <a:ext cx="656778" cy="558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7939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2" grpId="0" animBg="1"/>
      <p:bldP spid="14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67526" y="317654"/>
            <a:ext cx="9837086" cy="1656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14.3.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На регулируемых пешеходных переходах при включении разрешающего сигнала транспортного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светофора водитель должен дать возможность пешеходам закончить переход проезжей части (трамвайных путей) данного направления.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/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2" descr="http://grandrepairauto.ru/wp-content/uploads/2014/07/nereguliruemyi_p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8514" y="2670583"/>
            <a:ext cx="4886098" cy="3708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https://h-a.d-cd.net/1693bau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7525" y="2694754"/>
            <a:ext cx="4439361" cy="3660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1850894" y="5495104"/>
            <a:ext cx="576064" cy="57606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758880" y="5557248"/>
            <a:ext cx="576064" cy="576064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23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60363" y="295059"/>
            <a:ext cx="10025753" cy="156966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4.5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На нерегулируемых пешеходных переходах пешеходы могут выходить на проезжую часть (трамвайные пути)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после того, как оценят расстояние до приближающихся транспортных средств,  их скорость и убедятся, что переход будет для них безопасен.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239" y="1632858"/>
            <a:ext cx="4902287" cy="2405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8114" y="4321033"/>
            <a:ext cx="5927412" cy="2263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560363" y="2031206"/>
            <a:ext cx="4775122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14.1.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 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Водитель Тр.Ср., приближающегося к нерегулируемому пешеходному переходу, </a:t>
            </a:r>
            <a:r>
              <a:rPr kumimoji="0" lang="ru-RU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обязан уступить дорогу пешеходам, переходящим дорогу или вступившим на проезжую часть (трамвайные пути)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 для осуществления перехода.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362" y="5355771"/>
            <a:ext cx="3675665" cy="1228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07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grandrepairauto.ru/wp-content/uploads/2014/07/nereguliruemyi_p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034" y="2251390"/>
            <a:ext cx="4919737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787682" y="3347866"/>
            <a:ext cx="4860032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14.2.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Если перед нерегулируемым пешеходным переходом остановилось или снизило скорость Тр.Ср.,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то водители других Тр.Ср., движущихся в том же направлении, также обязаны остановиться или снизить скорость.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9034" y="366927"/>
            <a:ext cx="9838491" cy="1200329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4.5…..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Не должны выходить из-за стоящего транспортного средства или иного препятствия,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ограничивающего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обзорность, не убедившись в отсутствии приближающихся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транспортных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средств.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24800" y="3347866"/>
            <a:ext cx="45719" cy="702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5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www.e1.ru/articles/images/007/472/7472/300x223_Peshehody_Kamensk-Ural~sk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771" y="450709"/>
            <a:ext cx="9958841" cy="6048062"/>
          </a:xfrm>
          <a:prstGeom prst="roundRect">
            <a:avLst>
              <a:gd name="adj" fmla="val 16667"/>
            </a:avLst>
          </a:prstGeom>
          <a:ln w="7620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02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://otvet.imgsmail.ru/download/999477454f4987871aa71fcf207d5d92_i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2316" y="1905000"/>
            <a:ext cx="4801141" cy="4430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32316" y="547599"/>
            <a:ext cx="9950084" cy="83099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4.5….При переходе дороги вне пешеходного перехода пешеходы, кроме того, не должны создавать помех для движения транспортных средств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349" y="4022411"/>
            <a:ext cx="4480449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13.1.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При повороте направо или налево водитель обязан уступить дорогу пешеходам и велосипедистам, пересекающим проезжую часть дороги, на которую он поворачивает.</a:t>
            </a:r>
          </a:p>
        </p:txBody>
      </p:sp>
    </p:spTree>
    <p:extLst>
      <p:ext uri="{BB962C8B-B14F-4D97-AF65-F5344CB8AC3E}">
        <p14:creationId xmlns:p14="http://schemas.microsoft.com/office/powerpoint/2010/main" val="11460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7287" y="4354285"/>
            <a:ext cx="4733660" cy="22424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4311021"/>
            <a:ext cx="4550230" cy="2285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287" y="1611085"/>
            <a:ext cx="4733660" cy="2416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http://ershovcity.ru/up/pdd/ticket/38_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799" y="1611085"/>
            <a:ext cx="4550229" cy="24166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603914" y="513182"/>
            <a:ext cx="9819324" cy="64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Переход проезжей части вне пешеходного перехода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9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62966" y="320079"/>
            <a:ext cx="9941645" cy="156966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14.6.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Водитель должен уступить дорогу пешеходам, идущим к стоящему в месте остановки маршрутному транспортному средству или от него (со стороны дверей), если посадка и высадка производятся с проезжей части или с посадочной площадки, расположенной на ней.</a:t>
            </a:r>
          </a:p>
        </p:txBody>
      </p:sp>
      <p:pic>
        <p:nvPicPr>
          <p:cNvPr id="5" name="Picture 4" descr="http://b1.m24.ru/c/90923.483x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5337" y="2557368"/>
            <a:ext cx="4769274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http://natalianakonechnaja.com/wp-content/uploads/2011/01/top-560x2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3762" y="2521364"/>
            <a:ext cx="4885888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18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44523" y="335340"/>
            <a:ext cx="9866241" cy="156966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14.7.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Приближаясь к остановившемуся транспортному средству с включенной аварийной сигнализацией, имеющему опознавательные знаки "Перевозка детей", водитель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должен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снизить скорость, при необходимости остановиться и пропустить детей.</a:t>
            </a:r>
          </a:p>
        </p:txBody>
      </p:sp>
      <p:pic>
        <p:nvPicPr>
          <p:cNvPr id="5" name="Picture 2" descr="http://avtoshkola-beslan-dosaaf.ru/files/ex/uploads/999/1425473071-tema14_im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207" y="2531327"/>
            <a:ext cx="4759442" cy="3608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http://monolith.in.ua/wp-content/themes/monolith/images/pdd-russia/razdel-14/punkt-14-7-peshehodnye-perehody-pdd-russ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7278" y="2531327"/>
            <a:ext cx="4847334" cy="3608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96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Объект 2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6676" y="3258093"/>
            <a:ext cx="3121402" cy="2186619"/>
          </a:xfrm>
          <a:prstGeom prst="roundRect">
            <a:avLst>
              <a:gd name="adj" fmla="val 16667"/>
            </a:avLst>
          </a:prstGeom>
          <a:ln w="76200">
            <a:solidFill>
              <a:srgbClr val="CC33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Овал 3"/>
          <p:cNvSpPr/>
          <p:nvPr/>
        </p:nvSpPr>
        <p:spPr>
          <a:xfrm>
            <a:off x="1571038" y="459096"/>
            <a:ext cx="912388" cy="915681"/>
          </a:xfrm>
          <a:prstGeom prst="ellipse">
            <a:avLst/>
          </a:prstGeom>
          <a:solidFill>
            <a:srgbClr val="F2F80C"/>
          </a:solidFill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1" y="459097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682" y="707571"/>
            <a:ext cx="1328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10" y="1905000"/>
            <a:ext cx="3298222" cy="4627265"/>
          </a:xfrm>
          <a:prstGeom prst="rect">
            <a:avLst/>
          </a:prstGeom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4828478" y="1982599"/>
            <a:ext cx="6758630" cy="8250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7507" y="2038217"/>
            <a:ext cx="6680571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 их  отсутствии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бочине</a:t>
            </a:r>
            <a:r>
              <a:rPr lang="ru-RU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».   </a:t>
            </a:r>
            <a:endParaRPr lang="ru-RU" sz="40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4041927" y="2576007"/>
            <a:ext cx="786551" cy="170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901939" y="2806720"/>
            <a:ext cx="1883297" cy="16135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927225" y="2807658"/>
            <a:ext cx="1901253" cy="27754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8478" y="3194110"/>
            <a:ext cx="3100453" cy="2195154"/>
          </a:xfrm>
          <a:prstGeom prst="roundRect">
            <a:avLst>
              <a:gd name="adj" fmla="val 16667"/>
            </a:avLst>
          </a:prstGeom>
          <a:ln w="57150">
            <a:solidFill>
              <a:srgbClr val="CC33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551" y="4543474"/>
            <a:ext cx="735054" cy="7389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69214" y="2038217"/>
            <a:ext cx="2973125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«</a:t>
            </a:r>
            <a:r>
              <a:rPr kumimoji="0" lang="ru-RU" sz="4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Тротуар</a:t>
            </a: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»</a:t>
            </a:r>
            <a:endParaRPr kumimoji="0" lang="ru-RU" sz="4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8" descr="http://www.pdd24.com/pdd/img/z4.5.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4284" y="4173081"/>
            <a:ext cx="1078283" cy="1078284"/>
          </a:xfrm>
          <a:prstGeom prst="rect">
            <a:avLst/>
          </a:prstGeom>
          <a:noFill/>
        </p:spPr>
      </p:pic>
      <p:pic>
        <p:nvPicPr>
          <p:cNvPr id="22" name="Picture 10" descr="http://www.pdd24.com/pdd/img/z4.5.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4276" y="5389264"/>
            <a:ext cx="1143000" cy="1143001"/>
          </a:xfrm>
          <a:prstGeom prst="rect">
            <a:avLst/>
          </a:prstGeom>
          <a:noFill/>
        </p:spPr>
      </p:pic>
      <p:pic>
        <p:nvPicPr>
          <p:cNvPr id="23" name="Picture 12" descr="http://www.pdd24.com/pdd/img/z4.5.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668" y="2940875"/>
            <a:ext cx="1115776" cy="1115777"/>
          </a:xfrm>
          <a:prstGeom prst="rect">
            <a:avLst/>
          </a:prstGeom>
          <a:noFill/>
        </p:spPr>
      </p:pic>
      <p:cxnSp>
        <p:nvCxnSpPr>
          <p:cNvPr id="10" name="Прямая со стрелкой 9"/>
          <p:cNvCxnSpPr>
            <a:endCxn id="7173" idx="1"/>
          </p:cNvCxnSpPr>
          <p:nvPr/>
        </p:nvCxnSpPr>
        <p:spPr>
          <a:xfrm flipV="1">
            <a:off x="2555776" y="893753"/>
            <a:ext cx="823044" cy="356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8820" y="31495"/>
            <a:ext cx="8307659" cy="172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39578" y="1588529"/>
            <a:ext cx="564415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7" name="Picture 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9065" y="2654684"/>
            <a:ext cx="334962" cy="69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189" name="Прямая со стрелкой 7188"/>
          <p:cNvCxnSpPr/>
          <p:nvPr/>
        </p:nvCxnSpPr>
        <p:spPr>
          <a:xfrm>
            <a:off x="2945181" y="3735659"/>
            <a:ext cx="1883297" cy="62403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1" name="TextBox 7190"/>
          <p:cNvSpPr txBox="1"/>
          <p:nvPr/>
        </p:nvSpPr>
        <p:spPr>
          <a:xfrm>
            <a:off x="4867507" y="5742878"/>
            <a:ext cx="668057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Рекомендуется движение пешеходов по обочине  навстречу движению транспортных средств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95" name="Прямая со стрелкой 7194"/>
          <p:cNvCxnSpPr/>
          <p:nvPr/>
        </p:nvCxnSpPr>
        <p:spPr>
          <a:xfrm flipV="1">
            <a:off x="10164027" y="5423410"/>
            <a:ext cx="0" cy="31946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26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8" grpId="0" animBg="1"/>
      <p:bldP spid="719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25886" y="415990"/>
            <a:ext cx="9878725" cy="1296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14.4.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Запрещается въезжать на пешеходный переход, если за ним образовался затор, который вынудит водителя остановиться на пешеходном переходе.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www.tema.ru/jjj/vafelnitsa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5885" y="2018081"/>
            <a:ext cx="9878725" cy="4572000"/>
          </a:xfrm>
          <a:prstGeom prst="roundRect">
            <a:avLst>
              <a:gd name="adj" fmla="val 16667"/>
            </a:avLst>
          </a:prstGeom>
          <a:ln w="7620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57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44856" y="400003"/>
            <a:ext cx="9859755" cy="1200329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57150">
            <a:solidFill>
              <a:srgbClr val="1F497D">
                <a:lumMod val="40000"/>
                <a:lumOff val="60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4.6.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Выйдя на проезжую часть (трамвайные пути), пешеходы не должны задерживаться или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останавливаться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если это не связано с обеспечением безопасности движения</a:t>
            </a:r>
          </a:p>
        </p:txBody>
      </p:sp>
      <p:pic>
        <p:nvPicPr>
          <p:cNvPr id="5" name="Picture 2" descr="http://www.icrosswalk.ru/upload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4856" y="2129108"/>
            <a:ext cx="4712402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http://pdd.ua/r/r/6CA5ADBA-2E1C-4118-8C09-EBBB14E961C6/5.35.1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829" y="2129107"/>
            <a:ext cx="4820782" cy="4104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7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avtonauka.ru/wp-content/uploads/2014/02/Perehod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201" y="2321332"/>
            <a:ext cx="4779370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43201" y="418705"/>
            <a:ext cx="9993628" cy="1200329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4.6…. Пешеходы, не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успевшие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закончить переход, должны остановиться на островке безопасности или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на линии, разделяющей транспортные потоки противоположных направлений. 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://content.onliner.by/news/2014/11/default/fa66e600d96b9be5f6f8053d840a4d9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4457" y="2321332"/>
            <a:ext cx="4822372" cy="4093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94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kyslogan.ru/uploads/posts/2013-03/1363852604_p18_0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981420"/>
            <a:ext cx="4799012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58279" y="547690"/>
            <a:ext cx="9846333" cy="83099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4.6…..Продолжать переход можно лишь убедившись в безопасности дальнейшего движения и с учетом сигнала светофора (регулировщика).</a:t>
            </a:r>
          </a:p>
        </p:txBody>
      </p:sp>
      <p:pic>
        <p:nvPicPr>
          <p:cNvPr id="6" name="Рисунок 5" descr="27ea5518bd81ab59a98bb69363dab5c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8279" y="1981420"/>
            <a:ext cx="4764292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5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b1.m24.ru/c/342773.9.483x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742" y="2753544"/>
            <a:ext cx="4833258" cy="3527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ttp://monolith.in.ua/wp-content/themes/monolith/images/pdd-russia/razdel-3/punkt-3_1-primenenie-specialnyh-signalov-pdd-russ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0029" y="2753544"/>
            <a:ext cx="4744583" cy="3527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43742" y="330920"/>
            <a:ext cx="10003971" cy="193899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1200" algn="l"/>
              </a:tabLst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4.7.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При приближении Тр. Ср. с включенным проблесковым маячком синего цвета (синего и красного цветов) и специальным звуковым сигналом пешеходы обязаны воздержаться от перехода дороги, а пешеходы, находящиеся на проезжей части (трамвайных путях), должны незамедлительно освободить проезжую часть (трамвайные пути).</a:t>
            </a:r>
          </a:p>
        </p:txBody>
      </p:sp>
    </p:spTree>
    <p:extLst>
      <p:ext uri="{BB962C8B-B14F-4D97-AF65-F5344CB8AC3E}">
        <p14:creationId xmlns:p14="http://schemas.microsoft.com/office/powerpoint/2010/main" val="372020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caricatura.ru/parad/eshonkulov_makhmud/pic/2195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4371" y="2253343"/>
            <a:ext cx="4582886" cy="3981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20383" y="607749"/>
            <a:ext cx="9884229" cy="83099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14.5.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Во всех случаях, в том числе и вне пешеходных переходов, водитель обязан пропустить слепых пешеходов, подающих сигнал белой тростью.</a:t>
            </a:r>
          </a:p>
        </p:txBody>
      </p:sp>
      <p:pic>
        <p:nvPicPr>
          <p:cNvPr id="6" name="Picture 6" descr="http://media-polesye.by/files/styles/image_insert_text/public/3_99.jpg?itok=5LTcuvq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6486" y="2253343"/>
            <a:ext cx="4788126" cy="3981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1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229" y="1824439"/>
            <a:ext cx="4668383" cy="2281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650740" y="358863"/>
            <a:ext cx="9853872" cy="1200329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4.8.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Ожидать маршрутное транспортное средство и такси разрешается только на приподнятых над проезжей частью посадочных площадках, а при их отсутствии - на тротуаре или обочине.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740" y="1905000"/>
            <a:ext cx="4782717" cy="4720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228" y="4371325"/>
            <a:ext cx="4668383" cy="2253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210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ПДД: Обязаности пешеходов Росси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5622" y="2199517"/>
            <a:ext cx="4862264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ПДД: Обязаности пешеходов Росси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143" y="2199517"/>
            <a:ext cx="4755469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25622" y="335340"/>
            <a:ext cx="9878990" cy="156966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местах остановок маршрутных транспортных средств, не оборудованных приподнятыми посадочными площадками, разрешается выходить на проезжую часть для посадки в транспортное средство лишь после его остановки.</a:t>
            </a:r>
          </a:p>
        </p:txBody>
      </p:sp>
    </p:spTree>
    <p:extLst>
      <p:ext uri="{BB962C8B-B14F-4D97-AF65-F5344CB8AC3E}">
        <p14:creationId xmlns:p14="http://schemas.microsoft.com/office/powerpoint/2010/main" val="419820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23119" y="260683"/>
            <a:ext cx="9881493" cy="2232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>
            <a:solidFill>
              <a:srgbClr val="CC3300"/>
            </a:solidFill>
          </a:ln>
        </p:spPr>
        <p:txBody>
          <a:bodyPr wrap="square" anchor="b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После высадки необходимо, не задерживаясь, освободить проезжую часть. При движении через проезжую часть к месту остановки маршрутного транспортного средства или от него пешеходы должны руководствоваться требованиями пунктов 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2"/>
              </a:rPr>
              <a:t>4.3 - 4.7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Правил.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i.autoportal.ua/i/pdd/cards/22/1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0829" y="2209800"/>
            <a:ext cx="4615542" cy="4027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http://glavcom.ua/media/o-00056887-n-001507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0738" y="2205046"/>
            <a:ext cx="4593874" cy="4119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936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4629" y="1872343"/>
            <a:ext cx="9971314" cy="4495800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76841" y="679780"/>
            <a:ext cx="1006928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Остановочный путь автомобиля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813" y="2198845"/>
            <a:ext cx="4934217" cy="2852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597813" y="5243054"/>
            <a:ext cx="427437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Пешеходы, перевозящие или переносящие громоздкие предметы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8790" y="5249501"/>
            <a:ext cx="430437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Лица, передвигающиеся в инвалидных колясках без двигателя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790" y="2138046"/>
            <a:ext cx="4697457" cy="2824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597813" y="549932"/>
            <a:ext cx="986843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CC3300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Пешеходы могут двигаться по </a:t>
            </a:r>
            <a:r>
              <a:rPr lang="ru-RU" sz="32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краю проезжей части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если их движение по тротуарам и обочинам создаёт помехи для других пешеходов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245126" y="1819773"/>
            <a:ext cx="3614057" cy="10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5245126" y="1567109"/>
            <a:ext cx="21771" cy="2220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828314" y="1565041"/>
            <a:ext cx="0" cy="265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867298" y="1830659"/>
            <a:ext cx="0" cy="307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43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9385" y="579864"/>
            <a:ext cx="8887523" cy="1237785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3473" y="1453376"/>
            <a:ext cx="9921139" cy="3777622"/>
          </a:xfrm>
        </p:spPr>
        <p:txBody>
          <a:bodyPr/>
          <a:lstStyle/>
          <a:p>
            <a:r>
              <a:rPr lang="ru-RU" dirty="0" smtClean="0"/>
              <a:t>1.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П 69    Правила дорожного движения Российской Федерации 2019. Официальный текст.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овые дорожные знаки и разметка/Москва: Издательство АСТ, 2019.-64 (вкл. 16)с. – (ПДД).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 Картинки «Дорожные ситуации», сеть Интернет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02317" y="680227"/>
            <a:ext cx="97642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Литература: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09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7543" y="359229"/>
            <a:ext cx="10134599" cy="37558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Статья 12.30. Нарушение Правил дорожного движения пешеходом или иным участником дорожного движения, повлекшее создание помех в движении транспортных средств либо причинение легкого или средней тяжести вреда здоровью потерпевшего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Нарушение Правил дорожного движения пешеходом, пассажиром транспортного средства или иным участником дорожного движения (за исключением водителя транспортного средства), повлекшее создание помех в движении транспортных средств, -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влечет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наложение административного штрафа в размере одной тысячи рублей.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Нарушение Правил дорожного движения пешеходом, пассажиром транспортного средства или иным участником дорожного движения (за исключением водителя транспортного средства), повлекшее по неосторожности причинение легкого или средней тяжести вреда здоровью потерпевшего,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влечет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наложение административного штрафа в размере от одной тысячи до одной тысячи пятисот рублей.</a:t>
            </a:r>
          </a:p>
        </p:txBody>
      </p:sp>
    </p:spTree>
    <p:extLst>
      <p:ext uri="{BB962C8B-B14F-4D97-AF65-F5344CB8AC3E}">
        <p14:creationId xmlns:p14="http://schemas.microsoft.com/office/powerpoint/2010/main" val="26191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400" y="798513"/>
            <a:ext cx="9852025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96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6056" y="3244334"/>
            <a:ext cx="403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https://ok.ru/video/1404617232880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75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256" y="1984917"/>
            <a:ext cx="6733548" cy="233713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0629" y="772886"/>
            <a:ext cx="118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вариант</a:t>
            </a:r>
            <a:endParaRPr lang="ru-RU" dirty="0">
              <a:solidFill>
                <a:srgbClr val="FFFF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047997" y="1494263"/>
            <a:ext cx="0" cy="490654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9156293" y="2365208"/>
            <a:ext cx="2173719" cy="0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11" name="Прямая со стрелкой 10"/>
          <p:cNvCxnSpPr/>
          <p:nvPr/>
        </p:nvCxnSpPr>
        <p:spPr>
          <a:xfrm flipV="1">
            <a:off x="4779635" y="1494263"/>
            <a:ext cx="0" cy="411666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cxnSp>
        <p:nvCxnSpPr>
          <p:cNvPr id="12" name="Прямая со стрелкой 11"/>
          <p:cNvCxnSpPr/>
          <p:nvPr/>
        </p:nvCxnSpPr>
        <p:spPr>
          <a:xfrm>
            <a:off x="10231577" y="1544443"/>
            <a:ext cx="0" cy="722972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cxnSp>
        <p:nvCxnSpPr>
          <p:cNvPr id="23" name="Прямая со стрелкой 22"/>
          <p:cNvCxnSpPr/>
          <p:nvPr/>
        </p:nvCxnSpPr>
        <p:spPr>
          <a:xfrm>
            <a:off x="9156292" y="2365208"/>
            <a:ext cx="0" cy="710465"/>
          </a:xfrm>
          <a:prstGeom prst="straightConnector1">
            <a:avLst/>
          </a:prstGeom>
          <a:noFill/>
          <a:ln w="5715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cxnSp>
        <p:nvCxnSpPr>
          <p:cNvPr id="25" name="Прямая со стрелкой 24"/>
          <p:cNvCxnSpPr>
            <a:endCxn id="29" idx="0"/>
          </p:cNvCxnSpPr>
          <p:nvPr/>
        </p:nvCxnSpPr>
        <p:spPr>
          <a:xfrm>
            <a:off x="11330013" y="2267415"/>
            <a:ext cx="0" cy="999021"/>
          </a:xfrm>
          <a:prstGeom prst="straightConnector1">
            <a:avLst/>
          </a:prstGeom>
          <a:noFill/>
          <a:ln w="5715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cxnSp>
        <p:nvCxnSpPr>
          <p:cNvPr id="26" name="Прямая со стрелкой 25"/>
          <p:cNvCxnSpPr/>
          <p:nvPr/>
        </p:nvCxnSpPr>
        <p:spPr>
          <a:xfrm flipH="1">
            <a:off x="7069873" y="4602286"/>
            <a:ext cx="1014761" cy="399746"/>
          </a:xfrm>
          <a:prstGeom prst="straightConnector1">
            <a:avLst/>
          </a:prstGeom>
          <a:noFill/>
          <a:ln w="5715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sp>
        <p:nvSpPr>
          <p:cNvPr id="27" name="Прямоугольник 26"/>
          <p:cNvSpPr/>
          <p:nvPr/>
        </p:nvSpPr>
        <p:spPr>
          <a:xfrm>
            <a:off x="4008310" y="5072743"/>
            <a:ext cx="2664296" cy="1008112"/>
          </a:xfrm>
          <a:prstGeom prst="rect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62693" y="3075673"/>
            <a:ext cx="2521462" cy="1569660"/>
          </a:xfrm>
          <a:prstGeom prst="rect">
            <a:avLst/>
          </a:prstGeom>
          <a:solidFill>
            <a:srgbClr val="C00000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 проезжей части у её края</a:t>
            </a:r>
          </a:p>
        </p:txBody>
      </p:sp>
      <p:pic>
        <p:nvPicPr>
          <p:cNvPr id="29" name="Picture 8" descr="http://www.pdd24.com/pdd/img/z4.4.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1961" y="3266436"/>
            <a:ext cx="936103" cy="93610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noFill/>
          </a:ln>
        </p:spPr>
      </p:pic>
      <p:sp>
        <p:nvSpPr>
          <p:cNvPr id="30" name="Прямоугольник 29"/>
          <p:cNvSpPr/>
          <p:nvPr/>
        </p:nvSpPr>
        <p:spPr>
          <a:xfrm>
            <a:off x="7915295" y="5002032"/>
            <a:ext cx="3815649" cy="156966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              </a:t>
            </a:r>
          </a:p>
        </p:txBody>
      </p:sp>
      <p:cxnSp>
        <p:nvCxnSpPr>
          <p:cNvPr id="31" name="Прямая со стрелкой 30"/>
          <p:cNvCxnSpPr>
            <a:stCxn id="28" idx="2"/>
          </p:cNvCxnSpPr>
          <p:nvPr/>
        </p:nvCxnSpPr>
        <p:spPr>
          <a:xfrm>
            <a:off x="9423424" y="4645333"/>
            <a:ext cx="0" cy="356699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pic>
        <p:nvPicPr>
          <p:cNvPr id="32" name="Picture 8" descr="Знак 8.4.7 Вид транспортного средст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6292" y="5325963"/>
            <a:ext cx="1272541" cy="538897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33" name="Picture 9" descr="Знак 8.4.6 Вид транспортного средств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82828" y="5298777"/>
            <a:ext cx="1344155" cy="566053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34" name="Picture 10" descr="Знак 8.17 Инвалиды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7915295" y="5325934"/>
            <a:ext cx="1156854" cy="538896"/>
          </a:xfrm>
          <a:prstGeom prst="roundRect">
            <a:avLst>
              <a:gd name="adj" fmla="val 16667"/>
            </a:avLst>
          </a:prstGeom>
          <a:solidFill>
            <a:srgbClr val="C0504D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7915295" y="5943600"/>
            <a:ext cx="3815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 ходу движения ТС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19256" y="5002032"/>
            <a:ext cx="6557200" cy="156966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идти в один ряд по  проезжей части у  её края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навстречу движению ТС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 дорогах с разделительной полосой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 внешнему краю</a:t>
            </a:r>
          </a:p>
        </p:txBody>
      </p:sp>
      <p:sp>
        <p:nvSpPr>
          <p:cNvPr id="8" name="Овал 7"/>
          <p:cNvSpPr/>
          <p:nvPr/>
        </p:nvSpPr>
        <p:spPr>
          <a:xfrm>
            <a:off x="1590797" y="500352"/>
            <a:ext cx="914400" cy="914400"/>
          </a:xfrm>
          <a:prstGeom prst="ellipse">
            <a:avLst/>
          </a:prstGeom>
          <a:solidFill>
            <a:srgbClr val="FF99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</a:rPr>
              <a:t>3</a:t>
            </a:r>
            <a:endParaRPr lang="ru-RU" sz="4800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1969" y="94745"/>
            <a:ext cx="830897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3266436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96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0" grpId="0" animBg="1"/>
      <p:bldP spid="35" grpId="0"/>
      <p:bldP spid="3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777" y="417281"/>
            <a:ext cx="5035065" cy="30770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66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b="-2"/>
          <a:stretch/>
        </p:blipFill>
        <p:spPr>
          <a:xfrm>
            <a:off x="7048768" y="446049"/>
            <a:ext cx="4455844" cy="3048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776" y="3701143"/>
            <a:ext cx="5035065" cy="28629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66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887" y="3701143"/>
            <a:ext cx="4573725" cy="2862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22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76041" y="597734"/>
            <a:ext cx="9911070" cy="584775"/>
          </a:xfrm>
          <a:prstGeom prst="rect">
            <a:avLst/>
          </a:prstGeom>
          <a:solidFill>
            <a:srgbClr val="C00000"/>
          </a:solidFill>
          <a:ln w="57150"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Светвозвращающие</a:t>
            </a:r>
            <a:r>
              <a:rPr kumimoji="0" lang="ru-RU" sz="32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предметы</a:t>
            </a:r>
          </a:p>
        </p:txBody>
      </p:sp>
      <p:pic>
        <p:nvPicPr>
          <p:cNvPr id="9" name="Picture 4" descr="Знак 5.23.2 Начало населенного пунк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715" y="4830822"/>
            <a:ext cx="168285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013999" y="4879148"/>
            <a:ext cx="14277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 и т а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 descr="Знак 5.24.2 Конец населенного пунк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9715" y="5550902"/>
            <a:ext cx="168285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041653" y="5670931"/>
            <a:ext cx="1400142" cy="33563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41653" y="5647000"/>
            <a:ext cx="144474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 и т а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4223841" y="5670931"/>
            <a:ext cx="994930" cy="472279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8" name="Прямая соединительная линия 17"/>
          <p:cNvCxnSpPr/>
          <p:nvPr/>
        </p:nvCxnSpPr>
        <p:spPr>
          <a:xfrm>
            <a:off x="8909426" y="3887609"/>
            <a:ext cx="1" cy="940869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>
            <a:off x="974725" y="1940312"/>
            <a:ext cx="0" cy="3322384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>
            <a:off x="8909427" y="4617790"/>
            <a:ext cx="0" cy="262902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cxnSp>
        <p:nvCxnSpPr>
          <p:cNvPr id="21" name="Прямая со стрелкой 20"/>
          <p:cNvCxnSpPr>
            <a:endCxn id="9" idx="1"/>
          </p:cNvCxnSpPr>
          <p:nvPr/>
        </p:nvCxnSpPr>
        <p:spPr>
          <a:xfrm>
            <a:off x="974725" y="5150421"/>
            <a:ext cx="1144990" cy="40441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cxnSp>
        <p:nvCxnSpPr>
          <p:cNvPr id="22" name="Прямая со стрелкой 21"/>
          <p:cNvCxnSpPr>
            <a:endCxn id="14" idx="3"/>
          </p:cNvCxnSpPr>
          <p:nvPr/>
        </p:nvCxnSpPr>
        <p:spPr>
          <a:xfrm flipH="1" flipV="1">
            <a:off x="5486399" y="5877833"/>
            <a:ext cx="1560513" cy="33389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075714" y="4908336"/>
            <a:ext cx="442889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CC33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Обязаны иметь при себе и обеспечивать их видимость водителями ТС</a:t>
            </a:r>
          </a:p>
        </p:txBody>
      </p:sp>
      <p:cxnSp>
        <p:nvCxnSpPr>
          <p:cNvPr id="30" name="Прямая со стрелкой 29"/>
          <p:cNvCxnSpPr>
            <a:stCxn id="8" idx="2"/>
            <a:endCxn id="24" idx="0"/>
          </p:cNvCxnSpPr>
          <p:nvPr/>
        </p:nvCxnSpPr>
        <p:spPr>
          <a:xfrm>
            <a:off x="6531576" y="1182509"/>
            <a:ext cx="8751" cy="39677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60437">
            <a:off x="1034865" y="1645770"/>
            <a:ext cx="670158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576041" y="1579285"/>
            <a:ext cx="9928571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При переходе  проезжей части дороги и   движении по обочинам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или краю проезжей части в темное время суток или в условиях недостаточной видимости пешеходам рекомендуется,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 вне населенных пунктов пешеходы обязаны иметь при себе предметы со 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светвозвращающими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элементами и обеспечивать видимость этих предметов водителями транспортных средств.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57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4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087" y="217714"/>
            <a:ext cx="10374084" cy="638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3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8430" y="228600"/>
            <a:ext cx="10352314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81865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1256</TotalTime>
  <Words>974</Words>
  <Application>Microsoft Office PowerPoint</Application>
  <PresentationFormat>Произвольный</PresentationFormat>
  <Paragraphs>141</Paragraphs>
  <Slides>43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Легкий дым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4.2.  «Организованная  пешая  колонна» </vt:lpstr>
      <vt:lpstr> Движение организованных пеших колонн   по проезжей части  разрешается только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WWW</dc:creator>
  <cp:lastModifiedBy>GordeevAV</cp:lastModifiedBy>
  <cp:revision>128</cp:revision>
  <dcterms:created xsi:type="dcterms:W3CDTF">2019-03-09T07:20:53Z</dcterms:created>
  <dcterms:modified xsi:type="dcterms:W3CDTF">2019-12-06T02:45:47Z</dcterms:modified>
</cp:coreProperties>
</file>