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12"/>
  </p:notesMasterIdLst>
  <p:sldIdLst>
    <p:sldId id="256" r:id="rId2"/>
    <p:sldId id="322" r:id="rId3"/>
    <p:sldId id="323" r:id="rId4"/>
    <p:sldId id="325" r:id="rId5"/>
    <p:sldId id="326" r:id="rId6"/>
    <p:sldId id="340" r:id="rId7"/>
    <p:sldId id="346" r:id="rId8"/>
    <p:sldId id="347" r:id="rId9"/>
    <p:sldId id="337" r:id="rId10"/>
    <p:sldId id="34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33FF"/>
    <a:srgbClr val="8064F6"/>
    <a:srgbClr val="CCCC00"/>
    <a:srgbClr val="669900"/>
    <a:srgbClr val="00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28" autoAdjust="0"/>
  </p:normalViewPr>
  <p:slideViewPr>
    <p:cSldViewPr>
      <p:cViewPr>
        <p:scale>
          <a:sx n="53" d="100"/>
          <a:sy n="53" d="100"/>
        </p:scale>
        <p:origin x="-128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004ABE9-3BC1-46C7-92CE-DB2F392A86B2}" type="datetimeFigureOut">
              <a:rPr lang="ru-RU"/>
              <a:pPr>
                <a:defRPr/>
              </a:pPr>
              <a:t>23.08.2021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B692121-BC12-4F23-8D04-2317F8CF73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0322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5736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7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FC05B-3EEA-446E-B18B-0636849308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14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40998-437B-4BF2-B236-05256247D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077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08E6B-3344-4103-94AD-DB59E4853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975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09D82-F951-485E-810D-1D84CFFFA5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057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B49A5-B116-4EE1-8EE4-818E76642D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333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19833-A23A-42B2-AE6A-069FD0201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15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A146B-C07F-40B4-B242-0D0287F6D3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17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BF56A-0416-4705-85AA-EC85F83CD8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75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368D9-C4A4-4A8D-AE03-A473461BF7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17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2C550-F0DD-45C2-BC95-ACC0935DBE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84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3F526-8540-46E0-A61F-657B6EF639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716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0312F-719A-40F5-B2D3-AFF858D5AC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07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C4BE1-E771-45BB-87C5-7161BFF63E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92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847BC-29F7-4AD4-8B80-9EA7A84806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77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9309F-1DF9-4814-8EAA-2E8B414C5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6A0EF181-7E95-48A2-83FA-AC5104416D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632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632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632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5632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5633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5633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5633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5633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  <p:sldLayoutId id="2147484024" r:id="rId13"/>
    <p:sldLayoutId id="2147484025" r:id="rId14"/>
    <p:sldLayoutId id="2147484026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idacts.ru/slovari/professionalnoe-obrazovanie-slovar-klyuchevye-ponjatija-terminy-aktualnaja-leksika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79512" y="3212976"/>
            <a:ext cx="8712968" cy="23042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>
              <a:defRPr/>
            </a:pPr>
            <a:r>
              <a:rPr lang="ru-RU" sz="3600" kern="10" dirty="0">
                <a:ln w="9525">
                  <a:solidFill>
                    <a:schemeClr val="bg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33FF">
                        <a:alpha val="98000"/>
                      </a:srgb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ru-RU" sz="4000" kern="10" dirty="0">
                <a:ln w="9525">
                  <a:solidFill>
                    <a:schemeClr val="bg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33FF">
                        <a:alpha val="98000"/>
                      </a:srgb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«</a:t>
            </a:r>
            <a:r>
              <a:rPr lang="ru-RU" sz="4000" b="1" dirty="0">
                <a:ln>
                  <a:solidFill>
                    <a:schemeClr val="bg2">
                      <a:lumMod val="20000"/>
                      <a:lumOff val="80000"/>
                    </a:schemeClr>
                  </a:solidFill>
                </a:ln>
                <a:latin typeface="Arial" pitchFamily="34" charset="0"/>
              </a:rPr>
              <a:t>Непосредственное участие</a:t>
            </a:r>
          </a:p>
          <a:p>
            <a:pPr algn="ctr">
              <a:defRPr/>
            </a:pPr>
            <a:r>
              <a:rPr lang="ru-RU" sz="4000" b="1" dirty="0">
                <a:ln>
                  <a:solidFill>
                    <a:schemeClr val="bg2">
                      <a:lumMod val="20000"/>
                      <a:lumOff val="80000"/>
                    </a:schemeClr>
                  </a:solidFill>
                </a:ln>
                <a:latin typeface="Arial" pitchFamily="34" charset="0"/>
              </a:rPr>
              <a:t> менеджеров в групповой работе</a:t>
            </a:r>
          </a:p>
          <a:p>
            <a:pPr algn="ctr">
              <a:defRPr/>
            </a:pPr>
            <a:r>
              <a:rPr lang="ru-RU" sz="4000" b="1" dirty="0">
                <a:ln>
                  <a:solidFill>
                    <a:schemeClr val="bg2">
                      <a:lumMod val="20000"/>
                      <a:lumOff val="80000"/>
                    </a:schemeClr>
                  </a:solidFill>
                </a:ln>
                <a:latin typeface="Arial" pitchFamily="34" charset="0"/>
              </a:rPr>
              <a:t> – условие достижения </a:t>
            </a:r>
          </a:p>
          <a:p>
            <a:pPr algn="ctr">
              <a:defRPr/>
            </a:pPr>
            <a:r>
              <a:rPr lang="ru-RU" sz="4000" b="1" dirty="0">
                <a:ln>
                  <a:solidFill>
                    <a:schemeClr val="bg2">
                      <a:lumMod val="20000"/>
                      <a:lumOff val="80000"/>
                    </a:schemeClr>
                  </a:solidFill>
                </a:ln>
                <a:latin typeface="Arial" pitchFamily="34" charset="0"/>
              </a:rPr>
              <a:t>согласованности и целостности</a:t>
            </a:r>
            <a:r>
              <a:rPr lang="ru-RU" sz="4000" kern="10" dirty="0">
                <a:ln w="9525">
                  <a:solidFill>
                    <a:schemeClr val="bg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33FF">
                        <a:alpha val="98000"/>
                      </a:srgb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»</a:t>
            </a:r>
            <a:endParaRPr lang="ru-RU" sz="3600" kern="10" dirty="0">
              <a:ln w="9525">
                <a:solidFill>
                  <a:schemeClr val="bg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gradFill rotWithShape="1">
                <a:gsLst>
                  <a:gs pos="0">
                    <a:srgbClr val="3333FF">
                      <a:alpha val="98000"/>
                    </a:srgbClr>
                  </a:gs>
                  <a:gs pos="100000">
                    <a:schemeClr val="accent1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pic>
        <p:nvPicPr>
          <p:cNvPr id="3075" name="Picture 7" descr="Image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549275"/>
            <a:ext cx="28575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4119563" y="639763"/>
            <a:ext cx="441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3687763" y="784225"/>
            <a:ext cx="462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3779838" y="1196975"/>
            <a:ext cx="47466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b="1"/>
              <a:t>Муниципальное бюджетное</a:t>
            </a:r>
          </a:p>
          <a:p>
            <a:pPr algn="ctr" eaLnBrk="1" hangingPunct="1"/>
            <a:r>
              <a:rPr lang="ru-RU" altLang="ru-RU" sz="2000" b="1"/>
              <a:t> общеобразовательное</a:t>
            </a:r>
          </a:p>
          <a:p>
            <a:pPr algn="ctr" eaLnBrk="1" hangingPunct="1"/>
            <a:r>
              <a:rPr lang="ru-RU" altLang="ru-RU" sz="2000" b="1"/>
              <a:t>      учреждение «СОШ № 47» г.Читы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323850" y="692150"/>
            <a:ext cx="8642350" cy="54721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mtClean="0"/>
              <a:t>   Групповая работа в школе является уникальным ресурсом, который необходим для динамичной жизни и успешного развития образовательной организации в условиях возрастающей конкуренции. </a:t>
            </a:r>
          </a:p>
        </p:txBody>
      </p:sp>
      <p:pic>
        <p:nvPicPr>
          <p:cNvPr id="12291" name="Picture 1" descr="C:\Users\ADMIN\Desktop\5fd24295d7aeec5f2502aa381795fad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284538"/>
            <a:ext cx="4951413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1"/>
          <p:cNvSpPr>
            <a:spLocks noChangeArrowheads="1"/>
          </p:cNvSpPr>
          <p:nvPr/>
        </p:nvSpPr>
        <p:spPr bwMode="auto">
          <a:xfrm>
            <a:off x="4500563" y="620713"/>
            <a:ext cx="388778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i="1"/>
              <a:t>Собраться вместе</a:t>
            </a:r>
          </a:p>
          <a:p>
            <a:pPr eaLnBrk="1" hangingPunct="1"/>
            <a:r>
              <a:rPr lang="ru-RU" altLang="ru-RU" b="1" i="1"/>
              <a:t> есть начало,</a:t>
            </a:r>
          </a:p>
          <a:p>
            <a:pPr eaLnBrk="1" hangingPunct="1"/>
            <a:r>
              <a:rPr lang="ru-RU" altLang="ru-RU" b="1" i="1"/>
              <a:t> cохраниться вместе</a:t>
            </a:r>
          </a:p>
          <a:p>
            <a:pPr eaLnBrk="1" hangingPunct="1"/>
            <a:r>
              <a:rPr lang="ru-RU" altLang="ru-RU" b="1" i="1"/>
              <a:t> есть прогресс, </a:t>
            </a:r>
          </a:p>
          <a:p>
            <a:pPr eaLnBrk="1" hangingPunct="1"/>
            <a:r>
              <a:rPr lang="ru-RU" altLang="ru-RU" b="1" i="1"/>
              <a:t>pаботать вместе</a:t>
            </a:r>
          </a:p>
          <a:p>
            <a:pPr eaLnBrk="1" hangingPunct="1"/>
            <a:r>
              <a:rPr lang="ru-RU" altLang="ru-RU" b="1" i="1"/>
              <a:t> есть успех.</a:t>
            </a:r>
            <a:r>
              <a:rPr lang="ru-RU" altLang="ru-RU"/>
              <a:t>  </a:t>
            </a:r>
            <a:br>
              <a:rPr lang="ru-RU" altLang="ru-RU"/>
            </a:br>
            <a:r>
              <a:rPr lang="ru-RU" altLang="ru-RU"/>
              <a:t>                                   </a:t>
            </a:r>
            <a:r>
              <a:rPr lang="ru-RU" altLang="ru-RU" i="1"/>
              <a:t>Генри Форд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850" y="2565400"/>
            <a:ext cx="8569325" cy="42783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cap="all" dirty="0">
                <a:solidFill>
                  <a:srgbClr val="0000CC"/>
                </a:solidFill>
                <a:latin typeface="Arial" pitchFamily="34" charset="0"/>
              </a:rPr>
              <a:t>МЕНЕДЖЕР ОБРАЗОВАНИЯ </a:t>
            </a:r>
            <a:r>
              <a:rPr lang="ru-RU" b="1" cap="all" dirty="0">
                <a:solidFill>
                  <a:srgbClr val="0000CC"/>
                </a:solidFill>
                <a:latin typeface="Arial" pitchFamily="34" charset="0"/>
              </a:rPr>
              <a:t>– </a:t>
            </a:r>
          </a:p>
          <a:p>
            <a:pPr>
              <a:defRPr/>
            </a:pPr>
            <a:endParaRPr lang="ru-RU" cap="all" dirty="0">
              <a:solidFill>
                <a:srgbClr val="0000CC"/>
              </a:solidFill>
              <a:latin typeface="Arial" pitchFamily="34" charset="0"/>
            </a:endParaRPr>
          </a:p>
          <a:p>
            <a:pPr>
              <a:defRPr/>
            </a:pPr>
            <a:r>
              <a:rPr lang="ru-RU" sz="2000" b="1" dirty="0">
                <a:solidFill>
                  <a:srgbClr val="0000CC"/>
                </a:solidFill>
                <a:latin typeface="Arial" pitchFamily="34" charset="0"/>
              </a:rPr>
              <a:t>работник, профессионально осуществляющий функции управления образованием на основе современных научных методов руководства. Существует три группы (уровня), менеджеров образования. К первой группе (высший уровень) относится административный персонал образовательных учреждений и органов управления образованием; вторую группу (средний уровень) составляют руководители методических, юридических, финансово-экономических и иных служб системы образования; третья группа — учитель как организатор управления учебно-познавательной деятельностью учащихся.</a:t>
            </a:r>
          </a:p>
          <a:p>
            <a:pPr>
              <a:defRPr/>
            </a:pPr>
            <a:endParaRPr lang="ru-RU" b="1" dirty="0">
              <a:latin typeface="Arial" pitchFamily="34" charset="0"/>
            </a:endParaRPr>
          </a:p>
          <a:p>
            <a:pPr>
              <a:defRPr/>
            </a:pPr>
            <a:r>
              <a:rPr lang="ru-RU" b="1" i="1" dirty="0">
                <a:latin typeface="Arial" pitchFamily="34" charset="0"/>
              </a:rPr>
              <a:t>Источник: </a:t>
            </a:r>
            <a:r>
              <a:rPr lang="ru-RU" b="1" i="1" dirty="0">
                <a:latin typeface="Arial" pitchFamily="34" charset="0"/>
                <a:hlinkClick r:id="rId2"/>
              </a:rPr>
              <a:t>Профессиональное образование. Словарь</a:t>
            </a:r>
            <a:endParaRPr lang="ru-RU" b="1" i="1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0" y="404813"/>
            <a:ext cx="91440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00CC"/>
                </a:solidFill>
              </a:rPr>
              <a:t>Менеджер современной школы</a:t>
            </a:r>
            <a:r>
              <a:rPr lang="ru-RU" altLang="ru-RU" sz="2400"/>
              <a:t> – это: 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2400"/>
              <a:t>творческая личность, способная преодолевать стереотипы и находить нетрадиционные пути решения стоящих перед школой задач, создавать и использовать инновационные управленческие технологии;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2400"/>
              <a:t>личность, постоянно работающая над собой, над своими профессиональными и личностными качествами;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2400"/>
              <a:t>стратег, видящий перспективу развития своей школы на несколько лет вперед;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2400"/>
              <a:t>личность, вдохновляющая своим примером педагогический коллектив;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ru-RU" sz="2400"/>
              <a:t>человек, способный  сформировать команду педагогов, умеющий сам работать в команде, эффективно используя принципы  управления, которые, в современном трактовании,   переносят центр тяжести с административного воздействия на человека на социально  - психологические способы и повышают значимость человеческих отношений.</a:t>
            </a:r>
          </a:p>
          <a:p>
            <a:pPr eaLnBrk="1" hangingPunct="1">
              <a:buFont typeface="Arial" charset="0"/>
              <a:buChar char="•"/>
            </a:pPr>
            <a:endParaRPr lang="ru-RU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idx="1"/>
          </p:nvPr>
        </p:nvSpPr>
        <p:spPr>
          <a:xfrm>
            <a:off x="468313" y="549275"/>
            <a:ext cx="8229600" cy="3886200"/>
          </a:xfrm>
        </p:spPr>
        <p:txBody>
          <a:bodyPr/>
          <a:lstStyle/>
          <a:p>
            <a:r>
              <a:rPr lang="ru-RU" altLang="ru-RU" sz="2000" b="1" smtClean="0">
                <a:solidFill>
                  <a:srgbClr val="3333FF"/>
                </a:solidFill>
              </a:rPr>
              <a:t>Команда </a:t>
            </a:r>
            <a:r>
              <a:rPr lang="ru-RU" altLang="ru-RU" sz="2000" b="1" smtClean="0"/>
              <a:t>- это небольшое количество человек, имеющих общие цели, ценности и подходы к исполнению совместной деятельности; принимающих на себяответственность за конечный результат, способных изменить функционально-ролевую соотнесенность; имеющих взаимно определяющую принадлежность свою и партнеров к данной группе.</a:t>
            </a:r>
            <a:endParaRPr lang="en-US" altLang="ru-RU" sz="2000" b="1" smtClean="0"/>
          </a:p>
          <a:p>
            <a:endParaRPr lang="ru-RU" altLang="ru-RU" sz="2000" b="1" smtClean="0"/>
          </a:p>
          <a:p>
            <a:r>
              <a:rPr lang="ru-RU" altLang="ru-RU" sz="2000" b="1" smtClean="0">
                <a:solidFill>
                  <a:srgbClr val="0000CC"/>
                </a:solidFill>
              </a:rPr>
              <a:t>Пе</a:t>
            </a:r>
            <a:r>
              <a:rPr lang="ru-RU" altLang="ru-RU" sz="2000" b="1" smtClean="0">
                <a:solidFill>
                  <a:srgbClr val="3333FF"/>
                </a:solidFill>
              </a:rPr>
              <a:t>дагогическая команда </a:t>
            </a:r>
            <a:r>
              <a:rPr lang="ru-RU" altLang="ru-RU" sz="2000" b="1" smtClean="0"/>
              <a:t> - группа педагогов, организованных для совместной деятельности ради осуществления общей цели и разделяющих ответственность за полученные результаты. </a:t>
            </a:r>
            <a:endParaRPr lang="en-US" altLang="ru-RU" sz="2000" b="1" smtClean="0"/>
          </a:p>
          <a:p>
            <a:pPr>
              <a:buFont typeface="Wingdings" pitchFamily="2" charset="2"/>
              <a:buNone/>
            </a:pPr>
            <a:endParaRPr lang="ru-RU" altLang="ru-RU" sz="2000" b="1" smtClean="0"/>
          </a:p>
          <a:p>
            <a:r>
              <a:rPr lang="ru-RU" altLang="ru-RU" sz="2000" b="1" smtClean="0">
                <a:solidFill>
                  <a:srgbClr val="3333FF"/>
                </a:solidFill>
              </a:rPr>
              <a:t>Управленческая команда </a:t>
            </a:r>
            <a:r>
              <a:rPr lang="ru-RU" altLang="ru-RU" sz="2000" b="1" smtClean="0"/>
              <a:t>– это группа специалистов -единомышленников, принадлежащих к различным областям организационной деятельности и работающих совместно над решением различных проблем. </a:t>
            </a:r>
          </a:p>
          <a:p>
            <a:pPr>
              <a:buFont typeface="Wingdings" pitchFamily="2" charset="2"/>
              <a:buNone/>
            </a:pPr>
            <a:r>
              <a:rPr lang="ru-RU" altLang="ru-RU" sz="1800" smtClean="0">
                <a:solidFill>
                  <a:srgbClr val="FF0000"/>
                </a:solidFill>
              </a:rPr>
              <a:t>.</a:t>
            </a:r>
          </a:p>
          <a:p>
            <a:endParaRPr lang="ru-RU" altLang="ru-RU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0" y="476250"/>
            <a:ext cx="9144000" cy="433388"/>
          </a:xfrm>
        </p:spPr>
        <p:txBody>
          <a:bodyPr/>
          <a:lstStyle/>
          <a:p>
            <a:pPr algn="ctr">
              <a:tabLst>
                <a:tab pos="1879600" algn="l"/>
              </a:tabLst>
            </a:pPr>
            <a:r>
              <a:rPr lang="ru-RU" altLang="ru-RU" sz="2100" b="1" smtClean="0">
                <a:solidFill>
                  <a:srgbClr val="3333FF"/>
                </a:solidFill>
              </a:rPr>
              <a:t>Задачи менеджера при участии в групповой работе педагогов: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179388" y="836613"/>
            <a:ext cx="8785225" cy="580548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altLang="ru-RU" sz="2000" b="1" smtClean="0"/>
              <a:t>Координировать деятельность команды, добиваясь четкой направленности команды на решение поставленных  проблем, чтобы функционирование команды оставалось на высоком уровне.</a:t>
            </a:r>
          </a:p>
          <a:p>
            <a:pPr>
              <a:spcBef>
                <a:spcPct val="0"/>
              </a:spcBef>
            </a:pPr>
            <a:r>
              <a:rPr lang="ru-RU" altLang="ru-RU" sz="2000" b="1" smtClean="0"/>
              <a:t>Советовать при выборе варианта,  предлагая возможные решения проблемы, причем ак цент делается на поддержку, а не на контроль.</a:t>
            </a:r>
          </a:p>
          <a:p>
            <a:pPr>
              <a:spcBef>
                <a:spcPct val="0"/>
              </a:spcBef>
            </a:pPr>
            <a:r>
              <a:rPr lang="ru-RU" altLang="ru-RU" sz="2000" b="1" smtClean="0"/>
              <a:t>Обеспечить необходимые условия: время для встречи, условия для встречи и материалы, необходимые для организованной деятельности, включая данные, гибкое рабочее расписание, материалы и поддержку техническими средствами.</a:t>
            </a:r>
          </a:p>
          <a:p>
            <a:pPr>
              <a:spcBef>
                <a:spcPct val="0"/>
              </a:spcBef>
            </a:pPr>
            <a:r>
              <a:rPr lang="ru-RU" altLang="ru-RU" sz="2000" b="1" smtClean="0"/>
              <a:t>Предоставлять методологию решения задач, мотивировать команды не останавливаться на полпути при решении сложных задач,  исполнять роль наставника.</a:t>
            </a:r>
          </a:p>
          <a:p>
            <a:pPr>
              <a:spcBef>
                <a:spcPct val="0"/>
              </a:spcBef>
            </a:pPr>
            <a:r>
              <a:rPr lang="ru-RU" altLang="ru-RU" sz="2000" b="1" smtClean="0"/>
              <a:t>Помогать при выполнении решений, быстро реагировать на предложенные решения  и делать так, чтобы выгода от изменений не была приходящей.</a:t>
            </a:r>
          </a:p>
          <a:p>
            <a:pPr>
              <a:spcBef>
                <a:spcPct val="0"/>
              </a:spcBef>
            </a:pPr>
            <a:r>
              <a:rPr lang="ru-RU" altLang="ru-RU" sz="2000" b="1" smtClean="0"/>
              <a:t>Признавать  достижения команды - это постоянные обязанности менеджера при достижении качества образования.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8001000" cy="4629150"/>
          </a:xfrm>
        </p:spPr>
        <p:txBody>
          <a:bodyPr/>
          <a:lstStyle/>
          <a:p>
            <a:pPr eaLnBrk="1" hangingPunct="1"/>
            <a:r>
              <a:rPr lang="ru-RU" altLang="ru-RU" sz="2600" b="1" smtClean="0"/>
              <a:t>высокие результаты в работе;</a:t>
            </a:r>
          </a:p>
          <a:p>
            <a:pPr eaLnBrk="1" hangingPunct="1"/>
            <a:r>
              <a:rPr lang="ru-RU" altLang="ru-RU" sz="2600" b="1" smtClean="0"/>
              <a:t>высокая удовлетворенность педагогов групповой работой ;</a:t>
            </a:r>
          </a:p>
          <a:p>
            <a:pPr eaLnBrk="1" hangingPunct="1"/>
            <a:r>
              <a:rPr lang="ru-RU" altLang="ru-RU" sz="2600" b="1" smtClean="0"/>
              <a:t>большое количество предлагаемых идей и решений;</a:t>
            </a:r>
          </a:p>
          <a:p>
            <a:pPr eaLnBrk="1" hangingPunct="1"/>
            <a:r>
              <a:rPr lang="ru-RU" altLang="ru-RU" sz="2600" b="1" smtClean="0"/>
              <a:t>большое количество решенных проблем и высокое качество решений;</a:t>
            </a:r>
          </a:p>
          <a:p>
            <a:pPr eaLnBrk="1" hangingPunct="1"/>
            <a:r>
              <a:rPr lang="ru-RU" altLang="ru-RU" sz="2600" b="1" smtClean="0"/>
              <a:t>положительный эмоциональный опы</a:t>
            </a:r>
            <a:r>
              <a:rPr lang="ru-RU" altLang="ru-RU" sz="2600" smtClean="0"/>
              <a:t>т. 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ru-RU" altLang="ru-RU" sz="3200" b="1" smtClean="0">
                <a:solidFill>
                  <a:srgbClr val="3333FF"/>
                </a:solidFill>
              </a:rPr>
              <a:t>Признаки эффективной групповой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379413"/>
          </a:xfrm>
        </p:spPr>
        <p:txBody>
          <a:bodyPr/>
          <a:lstStyle/>
          <a:p>
            <a:pPr algn="ctr"/>
            <a:r>
              <a:rPr lang="ru-RU" altLang="ru-RU" sz="2000" b="1" smtClean="0">
                <a:solidFill>
                  <a:srgbClr val="3333FF"/>
                </a:solidFill>
              </a:rPr>
              <a:t>Достижения МБОУ СОШ №47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pic>
        <p:nvPicPr>
          <p:cNvPr id="9219" name="Picture 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785813"/>
            <a:ext cx="8043863" cy="573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379413"/>
          </a:xfrm>
        </p:spPr>
        <p:txBody>
          <a:bodyPr/>
          <a:lstStyle/>
          <a:p>
            <a:pPr algn="ctr"/>
            <a:r>
              <a:rPr lang="ru-RU" altLang="ru-RU" sz="2000" b="1" smtClean="0">
                <a:solidFill>
                  <a:srgbClr val="3333FF"/>
                </a:solidFill>
              </a:rPr>
              <a:t>Достижения МБОУ СОШ №47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pic>
        <p:nvPicPr>
          <p:cNvPr id="10243" name="Picture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785813"/>
            <a:ext cx="8528050" cy="607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569325" cy="5589587"/>
          </a:xfrm>
        </p:spPr>
        <p:txBody>
          <a:bodyPr/>
          <a:lstStyle/>
          <a:p>
            <a:pPr marL="0" indent="363538" algn="just" eaLnBrk="1" hangingPunct="1">
              <a:lnSpc>
                <a:spcPct val="80000"/>
              </a:lnSpc>
            </a:pPr>
            <a:r>
              <a:rPr lang="ru-RU" altLang="ru-RU" sz="2000" b="1" smtClean="0">
                <a:solidFill>
                  <a:srgbClr val="0000CC"/>
                </a:solidFill>
              </a:rPr>
              <a:t>Время: </a:t>
            </a:r>
            <a:r>
              <a:rPr lang="ru-RU" altLang="ru-RU" sz="2000" b="1" smtClean="0"/>
              <a:t>процесс командообразования «времяемкий». Для того чтобы рабочая группа стала командой, требуется немало времени.</a:t>
            </a:r>
          </a:p>
          <a:p>
            <a:pPr marL="0" indent="363538" algn="just" eaLnBrk="1" hangingPunct="1">
              <a:lnSpc>
                <a:spcPct val="80000"/>
              </a:lnSpc>
            </a:pPr>
            <a:r>
              <a:rPr lang="ru-RU" altLang="ru-RU" sz="2000" b="1" smtClean="0">
                <a:solidFill>
                  <a:srgbClr val="0000CC"/>
                </a:solidFill>
              </a:rPr>
              <a:t>Эмоционально-волевой ресурс: </a:t>
            </a:r>
            <a:r>
              <a:rPr lang="ru-RU" altLang="ru-RU" sz="2000" b="1" smtClean="0"/>
              <a:t>чтобы члены группы стали командой, требуются значительные усилия, направленные на формирование «командного духа»; возможно, потребуется дополнительное обучение членов команды.</a:t>
            </a:r>
          </a:p>
          <a:p>
            <a:pPr marL="0" indent="363538" algn="just" eaLnBrk="1" hangingPunct="1">
              <a:lnSpc>
                <a:spcPct val="80000"/>
              </a:lnSpc>
            </a:pPr>
            <a:r>
              <a:rPr lang="ru-RU" altLang="ru-RU" sz="2000" b="1" smtClean="0">
                <a:solidFill>
                  <a:srgbClr val="0000CC"/>
                </a:solidFill>
              </a:rPr>
              <a:t>«Человеческий фактор»: </a:t>
            </a:r>
            <a:r>
              <a:rPr lang="ru-RU" altLang="ru-RU" sz="2000" b="1" smtClean="0"/>
              <a:t>в команде резко возрастает ценность человека, директора школы, и каждому члену команды нужно быть к этому психологически готовым.</a:t>
            </a:r>
          </a:p>
          <a:p>
            <a:pPr marL="0" indent="363538" algn="just" eaLnBrk="1" hangingPunct="1">
              <a:lnSpc>
                <a:spcPct val="80000"/>
              </a:lnSpc>
            </a:pPr>
            <a:r>
              <a:rPr lang="ru-RU" altLang="ru-RU" sz="2000" b="1" smtClean="0">
                <a:solidFill>
                  <a:srgbClr val="0000CC"/>
                </a:solidFill>
              </a:rPr>
              <a:t>Демократичность:</a:t>
            </a:r>
            <a:r>
              <a:rPr lang="ru-RU" altLang="ru-RU" sz="2000" b="1" smtClean="0"/>
              <a:t> административно-командный стиль управления в команде «не проходит».</a:t>
            </a:r>
          </a:p>
          <a:p>
            <a:pPr marL="0" indent="363538" algn="just" eaLnBrk="1" hangingPunct="1">
              <a:lnSpc>
                <a:spcPct val="80000"/>
              </a:lnSpc>
            </a:pPr>
            <a:r>
              <a:rPr lang="ru-RU" altLang="ru-RU" sz="2000" b="1" smtClean="0">
                <a:solidFill>
                  <a:srgbClr val="0000CC"/>
                </a:solidFill>
              </a:rPr>
              <a:t>«Эксклюзивность»: </a:t>
            </a:r>
            <a:r>
              <a:rPr lang="ru-RU" altLang="ru-RU" sz="2000" b="1" smtClean="0"/>
              <a:t>модель команды не всегда пригодна для «тиражирования», каждую новую команду нужно создавать с особой тщательностью и бережностью.</a:t>
            </a:r>
          </a:p>
          <a:p>
            <a:pPr marL="0" indent="363538" algn="just" eaLnBrk="1" hangingPunct="1">
              <a:lnSpc>
                <a:spcPct val="80000"/>
              </a:lnSpc>
            </a:pPr>
            <a:r>
              <a:rPr lang="ru-RU" altLang="ru-RU" sz="2000" b="1" smtClean="0">
                <a:solidFill>
                  <a:srgbClr val="0000CC"/>
                </a:solidFill>
              </a:rPr>
              <a:t>Хрупкость:</a:t>
            </a:r>
            <a:r>
              <a:rPr lang="ru-RU" altLang="ru-RU" sz="2000" b="1" smtClean="0"/>
              <a:t> в команде многое держится на взаимоотношениях между ее членами, на «командном духе», системе ценностей, философии развития.</a:t>
            </a:r>
          </a:p>
          <a:p>
            <a:pPr marL="0" indent="363538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700" smtClean="0"/>
              <a:t/>
            </a:r>
            <a:br>
              <a:rPr lang="ru-RU" altLang="ru-RU" sz="1700" smtClean="0"/>
            </a:br>
            <a:endParaRPr lang="ru-RU" altLang="ru-RU" sz="1700" b="1" smtClean="0">
              <a:solidFill>
                <a:schemeClr val="accent2"/>
              </a:solidFill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  <a:noFill/>
        </p:spPr>
        <p:txBody>
          <a:bodyPr/>
          <a:lstStyle/>
          <a:p>
            <a:pPr algn="ctr" eaLnBrk="1" hangingPunct="1"/>
            <a:r>
              <a:rPr lang="ru-RU" altLang="ru-RU" sz="3200" b="1" smtClean="0">
                <a:solidFill>
                  <a:srgbClr val="3333FF"/>
                </a:solidFill>
              </a:rPr>
              <a:t>Проблемы  работы в команде</a:t>
            </a:r>
            <a:endParaRPr lang="ru-RU" altLang="ru-RU" sz="3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2709</TotalTime>
  <Words>657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Wingdings</vt:lpstr>
      <vt:lpstr>Calibri</vt:lpstr>
      <vt:lpstr>Arial Black</vt:lpstr>
      <vt:lpstr>Times New Roman</vt:lpstr>
      <vt:lpstr>Пиксел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 менеджера при участии в групповой работе педагогов:</vt:lpstr>
      <vt:lpstr>Признаки эффективной групповой работы</vt:lpstr>
      <vt:lpstr>Достижения МБОУ СОШ №47 </vt:lpstr>
      <vt:lpstr>Достижения МБОУ СОШ №47 </vt:lpstr>
      <vt:lpstr>Проблемы  работы в команде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GordeevAV</cp:lastModifiedBy>
  <cp:revision>235</cp:revision>
  <dcterms:created xsi:type="dcterms:W3CDTF">2007-06-08T00:38:41Z</dcterms:created>
  <dcterms:modified xsi:type="dcterms:W3CDTF">2021-08-23T04:22:29Z</dcterms:modified>
</cp:coreProperties>
</file>