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89" r:id="rId2"/>
    <p:sldId id="274" r:id="rId3"/>
    <p:sldId id="275" r:id="rId4"/>
    <p:sldId id="281" r:id="rId5"/>
    <p:sldId id="282" r:id="rId6"/>
    <p:sldId id="283" r:id="rId7"/>
    <p:sldId id="285" r:id="rId8"/>
    <p:sldId id="276" r:id="rId9"/>
    <p:sldId id="287" r:id="rId10"/>
    <p:sldId id="288" r:id="rId11"/>
    <p:sldId id="28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boto Light" panose="020B0604020202020204" charset="0"/>
      <p:regular r:id="rId20"/>
      <p: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уренок В.А." initials="Т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B9A"/>
    <a:srgbClr val="FFD777"/>
    <a:srgbClr val="FFFFCC"/>
    <a:srgbClr val="3A6D89"/>
    <a:srgbClr val="F6E4D3"/>
    <a:srgbClr val="EE6C68"/>
    <a:srgbClr val="C6ECFD"/>
    <a:srgbClr val="FFFCE7"/>
    <a:srgbClr val="F7E4D3"/>
    <a:srgbClr val="FBE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7"/>
    <p:restoredTop sz="94674"/>
  </p:normalViewPr>
  <p:slideViewPr>
    <p:cSldViewPr snapToGrid="0" snapToObjects="1" showGuides="1">
      <p:cViewPr>
        <p:scale>
          <a:sx n="62" d="100"/>
          <a:sy n="62" d="100"/>
        </p:scale>
        <p:origin x="-403" y="-2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6240E-2283-416B-9AD6-EED7F507DE3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2C7D-B13C-4435-9593-ED18880EF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5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1FB4BB-72E3-AB4E-BB2D-B839003DA70A}"/>
              </a:ext>
            </a:extLst>
          </p:cNvPr>
          <p:cNvSpPr/>
          <p:nvPr userDrawn="1"/>
        </p:nvSpPr>
        <p:spPr>
          <a:xfrm>
            <a:off x="0" y="4446372"/>
            <a:ext cx="12192000" cy="2371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anual Input 16">
            <a:extLst>
              <a:ext uri="{FF2B5EF4-FFF2-40B4-BE49-F238E27FC236}">
                <a16:creationId xmlns:a16="http://schemas.microsoft.com/office/drawing/2014/main" xmlns="" id="{1142FDB4-67A2-2740-BF02-B9EF7CAA7C4B}"/>
              </a:ext>
            </a:extLst>
          </p:cNvPr>
          <p:cNvSpPr/>
          <p:nvPr userDrawn="1"/>
        </p:nvSpPr>
        <p:spPr>
          <a:xfrm rot="5400000">
            <a:off x="1142998" y="-1143001"/>
            <a:ext cx="6857999" cy="9144001"/>
          </a:xfrm>
          <a:prstGeom prst="flowChartManualInput">
            <a:avLst/>
          </a:prstGeom>
          <a:solidFill>
            <a:srgbClr val="FCE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CD606B-6317-2646-90A2-502EA28786FD}"/>
              </a:ext>
            </a:extLst>
          </p:cNvPr>
          <p:cNvSpPr/>
          <p:nvPr userDrawn="1"/>
        </p:nvSpPr>
        <p:spPr>
          <a:xfrm>
            <a:off x="0" y="4784108"/>
            <a:ext cx="12192000" cy="2073892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194DC-5EEA-1145-AFBD-6A0AE5F932D2}"/>
              </a:ext>
            </a:extLst>
          </p:cNvPr>
          <p:cNvSpPr/>
          <p:nvPr userDrawn="1"/>
        </p:nvSpPr>
        <p:spPr>
          <a:xfrm>
            <a:off x="0" y="4566392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A4FC4D-CB3E-A240-8208-3B7C9F6EFD67}"/>
              </a:ext>
            </a:extLst>
          </p:cNvPr>
          <p:cNvSpPr/>
          <p:nvPr userDrawn="1"/>
        </p:nvSpPr>
        <p:spPr>
          <a:xfrm>
            <a:off x="0" y="4392221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12">
            <a:extLst>
              <a:ext uri="{FF2B5EF4-FFF2-40B4-BE49-F238E27FC236}">
                <a16:creationId xmlns:a16="http://schemas.microsoft.com/office/drawing/2014/main" xmlns="" id="{937F3AB1-CCCE-DA46-A7DA-A71849FEA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62" y="1109894"/>
            <a:ext cx="3465571" cy="158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AC87-5FBA-0746-8866-81230AFE4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67" y="709884"/>
            <a:ext cx="6480493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F33109-551F-1F4B-92BD-D8A3CD8D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67" y="3602038"/>
            <a:ext cx="6480493" cy="666810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5C7EA-28E5-DD41-817D-AA63577F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D46-6335-448F-A6AF-5960CB01A152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EB5D0-DFD1-8543-82E9-9A12B6B9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DC7D-AB72-DC4B-AC4E-9F198F83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976A2A-2574-9446-A155-07F788DD437E}"/>
              </a:ext>
            </a:extLst>
          </p:cNvPr>
          <p:cNvSpPr txBox="1"/>
          <p:nvPr userDrawn="1"/>
        </p:nvSpPr>
        <p:spPr>
          <a:xfrm>
            <a:off x="360967" y="4961744"/>
            <a:ext cx="1147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3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115B1-F67F-B84E-9881-C44578B0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98BF00-A794-3044-832D-174DBC61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DADC-3F4F-477B-8B77-C8B8A10A2ACB}" type="datetime1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CB7047-032F-7E4B-84A9-65DBD058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4D631C-5BE4-1C48-96B8-3C16118D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7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F173FD-94BF-014A-8BC0-1F412A08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52B-B586-4BC6-8430-157AD15E6C5B}" type="datetime1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022C9F-860C-4F4E-AE30-21B0D7FE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62392E-B3C9-2A4C-B3FB-1F414CEF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BCA4B-DE0D-D247-9455-6F4D95A4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B624-A13C-8D4F-9FD7-6EAC71D5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B00BD4-EFC8-5247-99C2-395C4C5C8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C7E9A0-135C-8541-84D8-39F59F5B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BF92-F561-4DCD-92CA-C847E1491655}" type="datetime1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90602-4CE9-DE46-BAC8-5410764B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8A64-976F-8045-B1B2-362C74C5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6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BC5D7-95E9-9C4E-8B21-F95EE22F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19BF6A-25CC-744A-84B3-63A69B0AE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E78D3-48C6-1C4D-95C0-039BAE5BA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D773C1-9855-764E-8379-E12AF668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11EA-3BE2-45D6-B5ED-EC256FBF32AE}" type="datetime1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A5F377-DE57-D74D-ADAF-254AE135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934B5D-885F-9C41-B6D0-D9BF702D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3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D10C9-DD84-924B-B1E1-AB8C41D3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2EA088-B29A-8347-AB23-2B49905EB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650FC8-E410-CA4B-AD83-B8DFA77B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9345-988F-4DF4-A5B8-A404473211A2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9562D-921E-694C-827A-DBB9E76D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860F10-17B5-B64F-AB93-610192F6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2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C0CADB-4727-854A-B1E7-CF2AED5DF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8384CA-60D4-E740-98DF-DF7B9C2B8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6A5CF-4471-7641-AE7B-DE5524B7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5A5-009F-431E-8954-65F0ABD7ED99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BBC53D-D058-434D-985E-E504D307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24EB56-C16B-3940-8E3D-62C6CC00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D9FE8-8152-1747-95C8-3563A04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6067-447A-4807-8CDD-76F2A1C83179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F77EE-DD51-0C4A-8A60-DC80CFB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976F1-5C84-7141-9165-5A8A8C9E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B9BC0A-5F18-5045-81C6-97394E343506}"/>
              </a:ext>
            </a:extLst>
          </p:cNvPr>
          <p:cNvSpPr/>
          <p:nvPr userDrawn="1"/>
        </p:nvSpPr>
        <p:spPr>
          <a:xfrm>
            <a:off x="0" y="6087785"/>
            <a:ext cx="12192000" cy="783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5D74CD-A2B5-4A4E-870E-87B864CB234B}"/>
              </a:ext>
            </a:extLst>
          </p:cNvPr>
          <p:cNvSpPr/>
          <p:nvPr userDrawn="1"/>
        </p:nvSpPr>
        <p:spPr>
          <a:xfrm>
            <a:off x="0" y="6456185"/>
            <a:ext cx="12192000" cy="416804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4A975-1751-534E-AAE0-9EA7434A7A20}"/>
              </a:ext>
            </a:extLst>
          </p:cNvPr>
          <p:cNvSpPr/>
          <p:nvPr userDrawn="1"/>
        </p:nvSpPr>
        <p:spPr>
          <a:xfrm>
            <a:off x="0" y="6255379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706D5-EA6E-7E48-93E4-3C807E2703CF}"/>
              </a:ext>
            </a:extLst>
          </p:cNvPr>
          <p:cNvSpPr/>
          <p:nvPr userDrawn="1"/>
        </p:nvSpPr>
        <p:spPr>
          <a:xfrm>
            <a:off x="0" y="6081208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75FC1-4F48-8242-8097-6FEED50A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0634208" cy="667609"/>
          </a:xfrm>
        </p:spPr>
        <p:txBody>
          <a:bodyPr anchor="t">
            <a:normAutofit/>
          </a:bodyPr>
          <a:lstStyle>
            <a:lvl1pPr>
              <a:defRPr sz="3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CB4CF-3B41-BE4F-B0DF-426D8B5E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19797"/>
            <a:ext cx="10634209" cy="4217267"/>
          </a:xfrm>
        </p:spPr>
        <p:txBody>
          <a:bodyPr/>
          <a:lstStyle>
            <a:lvl1pPr>
              <a:buClr>
                <a:srgbClr val="E48B9A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E48B9A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buClr>
                <a:srgbClr val="E48B9A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buClr>
                <a:srgbClr val="E48B9A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buClr>
                <a:srgbClr val="E48B9A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cxnSp>
        <p:nvCxnSpPr>
          <p:cNvPr id="20" name="Прямая соединительная линия 6">
            <a:extLst>
              <a:ext uri="{FF2B5EF4-FFF2-40B4-BE49-F238E27FC236}">
                <a16:creationId xmlns:a16="http://schemas.microsoft.com/office/drawing/2014/main" xmlns="" id="{F9D5EC11-F280-224C-9162-70C06B757595}"/>
              </a:ext>
            </a:extLst>
          </p:cNvPr>
          <p:cNvCxnSpPr>
            <a:cxnSpLocks/>
          </p:cNvCxnSpPr>
          <p:nvPr userDrawn="1"/>
        </p:nvCxnSpPr>
        <p:spPr>
          <a:xfrm>
            <a:off x="0" y="1144588"/>
            <a:ext cx="953589" cy="0"/>
          </a:xfrm>
          <a:prstGeom prst="line">
            <a:avLst/>
          </a:prstGeom>
          <a:ln w="50800" cap="sq">
            <a:solidFill>
              <a:srgbClr val="FCE6A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7E4FD5D5-154C-234C-B286-8790A6769B7B}"/>
              </a:ext>
            </a:extLst>
          </p:cNvPr>
          <p:cNvCxnSpPr>
            <a:cxnSpLocks/>
          </p:cNvCxnSpPr>
          <p:nvPr userDrawn="1"/>
        </p:nvCxnSpPr>
        <p:spPr>
          <a:xfrm>
            <a:off x="359795" y="-1"/>
            <a:ext cx="0" cy="1619798"/>
          </a:xfrm>
          <a:prstGeom prst="line">
            <a:avLst/>
          </a:prstGeom>
          <a:ln w="50800" cap="flat">
            <a:solidFill>
              <a:srgbClr val="FCE6A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CB0AD6CC-2173-4A4B-BCA9-DE613BEB74C4}"/>
              </a:ext>
            </a:extLst>
          </p:cNvPr>
          <p:cNvCxnSpPr>
            <a:cxnSpLocks/>
          </p:cNvCxnSpPr>
          <p:nvPr userDrawn="1"/>
        </p:nvCxnSpPr>
        <p:spPr>
          <a:xfrm>
            <a:off x="0" y="1262154"/>
            <a:ext cx="953589" cy="0"/>
          </a:xfrm>
          <a:prstGeom prst="line">
            <a:avLst/>
          </a:prstGeom>
          <a:ln w="50800" cap="sq">
            <a:solidFill>
              <a:srgbClr val="E48B9A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">
            <a:extLst>
              <a:ext uri="{FF2B5EF4-FFF2-40B4-BE49-F238E27FC236}">
                <a16:creationId xmlns:a16="http://schemas.microsoft.com/office/drawing/2014/main" xmlns="" id="{99C1C76E-DFE0-9946-AD9A-750646798508}"/>
              </a:ext>
            </a:extLst>
          </p:cNvPr>
          <p:cNvCxnSpPr>
            <a:cxnSpLocks/>
          </p:cNvCxnSpPr>
          <p:nvPr userDrawn="1"/>
        </p:nvCxnSpPr>
        <p:spPr>
          <a:xfrm>
            <a:off x="464298" y="0"/>
            <a:ext cx="0" cy="1619797"/>
          </a:xfrm>
          <a:prstGeom prst="line">
            <a:avLst/>
          </a:prstGeom>
          <a:ln w="50800" cap="flat">
            <a:solidFill>
              <a:srgbClr val="E48B9A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3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1FB4BB-72E3-AB4E-BB2D-B839003DA70A}"/>
              </a:ext>
            </a:extLst>
          </p:cNvPr>
          <p:cNvSpPr/>
          <p:nvPr userDrawn="1"/>
        </p:nvSpPr>
        <p:spPr>
          <a:xfrm>
            <a:off x="0" y="4446372"/>
            <a:ext cx="12192000" cy="2371436"/>
          </a:xfrm>
          <a:prstGeom prst="rect">
            <a:avLst/>
          </a:prstGeom>
          <a:solidFill>
            <a:srgbClr val="C6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anual Input 16">
            <a:extLst>
              <a:ext uri="{FF2B5EF4-FFF2-40B4-BE49-F238E27FC236}">
                <a16:creationId xmlns:a16="http://schemas.microsoft.com/office/drawing/2014/main" xmlns="" id="{1142FDB4-67A2-2740-BF02-B9EF7CAA7C4B}"/>
              </a:ext>
            </a:extLst>
          </p:cNvPr>
          <p:cNvSpPr/>
          <p:nvPr userDrawn="1"/>
        </p:nvSpPr>
        <p:spPr>
          <a:xfrm rot="5400000">
            <a:off x="1142998" y="-1143001"/>
            <a:ext cx="6857999" cy="9144001"/>
          </a:xfrm>
          <a:prstGeom prst="flowChartManualInput">
            <a:avLst/>
          </a:prstGeom>
          <a:solidFill>
            <a:srgbClr val="C6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CD606B-6317-2646-90A2-502EA28786FD}"/>
              </a:ext>
            </a:extLst>
          </p:cNvPr>
          <p:cNvSpPr/>
          <p:nvPr userDrawn="1"/>
        </p:nvSpPr>
        <p:spPr>
          <a:xfrm>
            <a:off x="0" y="4784108"/>
            <a:ext cx="12192000" cy="2073892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194DC-5EEA-1145-AFBD-6A0AE5F932D2}"/>
              </a:ext>
            </a:extLst>
          </p:cNvPr>
          <p:cNvSpPr/>
          <p:nvPr userDrawn="1"/>
        </p:nvSpPr>
        <p:spPr>
          <a:xfrm>
            <a:off x="0" y="4566392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A4FC4D-CB3E-A240-8208-3B7C9F6EFD67}"/>
              </a:ext>
            </a:extLst>
          </p:cNvPr>
          <p:cNvSpPr/>
          <p:nvPr userDrawn="1"/>
        </p:nvSpPr>
        <p:spPr>
          <a:xfrm>
            <a:off x="0" y="4392221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12">
            <a:extLst>
              <a:ext uri="{FF2B5EF4-FFF2-40B4-BE49-F238E27FC236}">
                <a16:creationId xmlns:a16="http://schemas.microsoft.com/office/drawing/2014/main" xmlns="" id="{937F3AB1-CCCE-DA46-A7DA-A71849FEA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62" y="1109894"/>
            <a:ext cx="3465571" cy="158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AC87-5FBA-0746-8866-81230AFE4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67" y="709884"/>
            <a:ext cx="6480493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F33109-551F-1F4B-92BD-D8A3CD8D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67" y="3602038"/>
            <a:ext cx="6480493" cy="666810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5C7EA-28E5-DD41-817D-AA63577F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CCCB-32D2-41EC-AEA9-60AF12F7B37E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EB5D0-DFD1-8543-82E9-9A12B6B9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DC7D-AB72-DC4B-AC4E-9F198F83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976A2A-2574-9446-A155-07F788DD437E}"/>
              </a:ext>
            </a:extLst>
          </p:cNvPr>
          <p:cNvSpPr txBox="1"/>
          <p:nvPr userDrawn="1"/>
        </p:nvSpPr>
        <p:spPr>
          <a:xfrm>
            <a:off x="360967" y="4961744"/>
            <a:ext cx="1147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D9FE8-8152-1747-95C8-3563A04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83AD-038B-425A-8A21-3D23B073CAAB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F77EE-DD51-0C4A-8A60-DC80CFB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976F1-5C84-7141-9165-5A8A8C9E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B9BC0A-5F18-5045-81C6-97394E343506}"/>
              </a:ext>
            </a:extLst>
          </p:cNvPr>
          <p:cNvSpPr/>
          <p:nvPr userDrawn="1"/>
        </p:nvSpPr>
        <p:spPr>
          <a:xfrm>
            <a:off x="0" y="6087785"/>
            <a:ext cx="12192000" cy="783935"/>
          </a:xfrm>
          <a:prstGeom prst="rect">
            <a:avLst/>
          </a:prstGeom>
          <a:solidFill>
            <a:srgbClr val="C6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5D74CD-A2B5-4A4E-870E-87B864CB234B}"/>
              </a:ext>
            </a:extLst>
          </p:cNvPr>
          <p:cNvSpPr/>
          <p:nvPr userDrawn="1"/>
        </p:nvSpPr>
        <p:spPr>
          <a:xfrm>
            <a:off x="0" y="6456185"/>
            <a:ext cx="12192000" cy="416804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4A975-1751-534E-AAE0-9EA7434A7A20}"/>
              </a:ext>
            </a:extLst>
          </p:cNvPr>
          <p:cNvSpPr/>
          <p:nvPr userDrawn="1"/>
        </p:nvSpPr>
        <p:spPr>
          <a:xfrm>
            <a:off x="0" y="6255379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706D5-EA6E-7E48-93E4-3C807E2703CF}"/>
              </a:ext>
            </a:extLst>
          </p:cNvPr>
          <p:cNvSpPr/>
          <p:nvPr userDrawn="1"/>
        </p:nvSpPr>
        <p:spPr>
          <a:xfrm>
            <a:off x="0" y="6081208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75FC1-4F48-8242-8097-6FEED50A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0634208" cy="667609"/>
          </a:xfrm>
        </p:spPr>
        <p:txBody>
          <a:bodyPr anchor="t">
            <a:normAutofit/>
          </a:bodyPr>
          <a:lstStyle>
            <a:lvl1pPr>
              <a:defRPr sz="3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CB4CF-3B41-BE4F-B0DF-426D8B5E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19797"/>
            <a:ext cx="10634209" cy="4217267"/>
          </a:xfrm>
        </p:spPr>
        <p:txBody>
          <a:bodyPr/>
          <a:lstStyle>
            <a:lvl1pPr>
              <a:buClr>
                <a:srgbClr val="EE6C68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EE6C68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buClr>
                <a:srgbClr val="EE6C68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buClr>
                <a:srgbClr val="EE6C68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buClr>
                <a:srgbClr val="EE6C68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cxnSp>
        <p:nvCxnSpPr>
          <p:cNvPr id="20" name="Прямая соединительная линия 6">
            <a:extLst>
              <a:ext uri="{FF2B5EF4-FFF2-40B4-BE49-F238E27FC236}">
                <a16:creationId xmlns:a16="http://schemas.microsoft.com/office/drawing/2014/main" xmlns="" id="{F9D5EC11-F280-224C-9162-70C06B757595}"/>
              </a:ext>
            </a:extLst>
          </p:cNvPr>
          <p:cNvCxnSpPr>
            <a:cxnSpLocks/>
          </p:cNvCxnSpPr>
          <p:nvPr userDrawn="1"/>
        </p:nvCxnSpPr>
        <p:spPr>
          <a:xfrm>
            <a:off x="0" y="1144588"/>
            <a:ext cx="953589" cy="0"/>
          </a:xfrm>
          <a:prstGeom prst="line">
            <a:avLst/>
          </a:prstGeom>
          <a:ln w="50800" cap="sq">
            <a:solidFill>
              <a:srgbClr val="C6ECFD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7E4FD5D5-154C-234C-B286-8790A6769B7B}"/>
              </a:ext>
            </a:extLst>
          </p:cNvPr>
          <p:cNvCxnSpPr>
            <a:cxnSpLocks/>
          </p:cNvCxnSpPr>
          <p:nvPr userDrawn="1"/>
        </p:nvCxnSpPr>
        <p:spPr>
          <a:xfrm>
            <a:off x="359795" y="-1"/>
            <a:ext cx="0" cy="1619798"/>
          </a:xfrm>
          <a:prstGeom prst="line">
            <a:avLst/>
          </a:prstGeom>
          <a:ln w="50800" cap="flat">
            <a:solidFill>
              <a:srgbClr val="C6ECFD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CB0AD6CC-2173-4A4B-BCA9-DE613BEB74C4}"/>
              </a:ext>
            </a:extLst>
          </p:cNvPr>
          <p:cNvCxnSpPr>
            <a:cxnSpLocks/>
          </p:cNvCxnSpPr>
          <p:nvPr userDrawn="1"/>
        </p:nvCxnSpPr>
        <p:spPr>
          <a:xfrm>
            <a:off x="0" y="1262154"/>
            <a:ext cx="953589" cy="0"/>
          </a:xfrm>
          <a:prstGeom prst="line">
            <a:avLst/>
          </a:prstGeom>
          <a:ln w="50800" cap="sq">
            <a:solidFill>
              <a:srgbClr val="EE6C68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">
            <a:extLst>
              <a:ext uri="{FF2B5EF4-FFF2-40B4-BE49-F238E27FC236}">
                <a16:creationId xmlns:a16="http://schemas.microsoft.com/office/drawing/2014/main" xmlns="" id="{99C1C76E-DFE0-9946-AD9A-750646798508}"/>
              </a:ext>
            </a:extLst>
          </p:cNvPr>
          <p:cNvCxnSpPr>
            <a:cxnSpLocks/>
          </p:cNvCxnSpPr>
          <p:nvPr userDrawn="1"/>
        </p:nvCxnSpPr>
        <p:spPr>
          <a:xfrm>
            <a:off x="464298" y="0"/>
            <a:ext cx="0" cy="1619797"/>
          </a:xfrm>
          <a:prstGeom prst="line">
            <a:avLst/>
          </a:prstGeom>
          <a:ln w="50800" cap="flat">
            <a:solidFill>
              <a:srgbClr val="EE6C68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7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1FB4BB-72E3-AB4E-BB2D-B839003DA70A}"/>
              </a:ext>
            </a:extLst>
          </p:cNvPr>
          <p:cNvSpPr/>
          <p:nvPr userDrawn="1"/>
        </p:nvSpPr>
        <p:spPr>
          <a:xfrm>
            <a:off x="0" y="4446372"/>
            <a:ext cx="12192000" cy="2371436"/>
          </a:xfrm>
          <a:prstGeom prst="rect">
            <a:avLst/>
          </a:prstGeom>
          <a:solidFill>
            <a:srgbClr val="F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anual Input 16">
            <a:extLst>
              <a:ext uri="{FF2B5EF4-FFF2-40B4-BE49-F238E27FC236}">
                <a16:creationId xmlns:a16="http://schemas.microsoft.com/office/drawing/2014/main" xmlns="" id="{1142FDB4-67A2-2740-BF02-B9EF7CAA7C4B}"/>
              </a:ext>
            </a:extLst>
          </p:cNvPr>
          <p:cNvSpPr/>
          <p:nvPr userDrawn="1"/>
        </p:nvSpPr>
        <p:spPr>
          <a:xfrm rot="5400000">
            <a:off x="1142998" y="-1143001"/>
            <a:ext cx="6857999" cy="9144001"/>
          </a:xfrm>
          <a:prstGeom prst="flowChartManualInput">
            <a:avLst/>
          </a:prstGeom>
          <a:solidFill>
            <a:srgbClr val="F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CD606B-6317-2646-90A2-502EA28786FD}"/>
              </a:ext>
            </a:extLst>
          </p:cNvPr>
          <p:cNvSpPr/>
          <p:nvPr userDrawn="1"/>
        </p:nvSpPr>
        <p:spPr>
          <a:xfrm>
            <a:off x="0" y="4784108"/>
            <a:ext cx="12192000" cy="2073892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194DC-5EEA-1145-AFBD-6A0AE5F932D2}"/>
              </a:ext>
            </a:extLst>
          </p:cNvPr>
          <p:cNvSpPr/>
          <p:nvPr userDrawn="1"/>
        </p:nvSpPr>
        <p:spPr>
          <a:xfrm>
            <a:off x="0" y="4566392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A4FC4D-CB3E-A240-8208-3B7C9F6EFD67}"/>
              </a:ext>
            </a:extLst>
          </p:cNvPr>
          <p:cNvSpPr/>
          <p:nvPr userDrawn="1"/>
        </p:nvSpPr>
        <p:spPr>
          <a:xfrm>
            <a:off x="0" y="4392221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12">
            <a:extLst>
              <a:ext uri="{FF2B5EF4-FFF2-40B4-BE49-F238E27FC236}">
                <a16:creationId xmlns:a16="http://schemas.microsoft.com/office/drawing/2014/main" xmlns="" id="{937F3AB1-CCCE-DA46-A7DA-A71849FEA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62" y="1109894"/>
            <a:ext cx="3465571" cy="158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AC87-5FBA-0746-8866-81230AFE4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67" y="709884"/>
            <a:ext cx="6480493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F33109-551F-1F4B-92BD-D8A3CD8D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67" y="3602038"/>
            <a:ext cx="6480493" cy="666810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5C7EA-28E5-DD41-817D-AA63577F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DB8-53B8-4321-9825-65F8682FC0F5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EB5D0-DFD1-8543-82E9-9A12B6B9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DC7D-AB72-DC4B-AC4E-9F198F83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976A2A-2574-9446-A155-07F788DD437E}"/>
              </a:ext>
            </a:extLst>
          </p:cNvPr>
          <p:cNvSpPr txBox="1"/>
          <p:nvPr userDrawn="1"/>
        </p:nvSpPr>
        <p:spPr>
          <a:xfrm>
            <a:off x="360967" y="4961744"/>
            <a:ext cx="1147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43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D9FE8-8152-1747-95C8-3563A04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5E9-B3BF-4ADC-8CE4-8041810F8D66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F77EE-DD51-0C4A-8A60-DC80CFB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976F1-5C84-7141-9165-5A8A8C9E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B9BC0A-5F18-5045-81C6-97394E343506}"/>
              </a:ext>
            </a:extLst>
          </p:cNvPr>
          <p:cNvSpPr/>
          <p:nvPr userDrawn="1"/>
        </p:nvSpPr>
        <p:spPr>
          <a:xfrm>
            <a:off x="0" y="6075085"/>
            <a:ext cx="12192000" cy="783935"/>
          </a:xfrm>
          <a:prstGeom prst="rect">
            <a:avLst/>
          </a:prstGeom>
          <a:solidFill>
            <a:srgbClr val="F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5D74CD-A2B5-4A4E-870E-87B864CB234B}"/>
              </a:ext>
            </a:extLst>
          </p:cNvPr>
          <p:cNvSpPr/>
          <p:nvPr userDrawn="1"/>
        </p:nvSpPr>
        <p:spPr>
          <a:xfrm>
            <a:off x="0" y="6456185"/>
            <a:ext cx="12192000" cy="416804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4A975-1751-534E-AAE0-9EA7434A7A20}"/>
              </a:ext>
            </a:extLst>
          </p:cNvPr>
          <p:cNvSpPr/>
          <p:nvPr userDrawn="1"/>
        </p:nvSpPr>
        <p:spPr>
          <a:xfrm>
            <a:off x="0" y="6255379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706D5-EA6E-7E48-93E4-3C807E2703CF}"/>
              </a:ext>
            </a:extLst>
          </p:cNvPr>
          <p:cNvSpPr/>
          <p:nvPr userDrawn="1"/>
        </p:nvSpPr>
        <p:spPr>
          <a:xfrm>
            <a:off x="0" y="6081208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75FC1-4F48-8242-8097-6FEED50A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0634208" cy="667609"/>
          </a:xfrm>
        </p:spPr>
        <p:txBody>
          <a:bodyPr anchor="t">
            <a:normAutofit/>
          </a:bodyPr>
          <a:lstStyle>
            <a:lvl1pPr>
              <a:defRPr sz="3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CB4CF-3B41-BE4F-B0DF-426D8B5E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19797"/>
            <a:ext cx="10634209" cy="4217267"/>
          </a:xfrm>
        </p:spPr>
        <p:txBody>
          <a:bodyPr/>
          <a:lstStyle>
            <a:lvl1pPr>
              <a:buClr>
                <a:srgbClr val="3A6D89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3A6D89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buClr>
                <a:srgbClr val="3A6D89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buClr>
                <a:srgbClr val="3A6D89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buClr>
                <a:srgbClr val="3A6D89"/>
              </a:buCl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cxnSp>
        <p:nvCxnSpPr>
          <p:cNvPr id="20" name="Прямая соединительная линия 6">
            <a:extLst>
              <a:ext uri="{FF2B5EF4-FFF2-40B4-BE49-F238E27FC236}">
                <a16:creationId xmlns:a16="http://schemas.microsoft.com/office/drawing/2014/main" xmlns="" id="{F9D5EC11-F280-224C-9162-70C06B757595}"/>
              </a:ext>
            </a:extLst>
          </p:cNvPr>
          <p:cNvCxnSpPr>
            <a:cxnSpLocks/>
          </p:cNvCxnSpPr>
          <p:nvPr userDrawn="1"/>
        </p:nvCxnSpPr>
        <p:spPr>
          <a:xfrm>
            <a:off x="0" y="1144588"/>
            <a:ext cx="953589" cy="0"/>
          </a:xfrm>
          <a:prstGeom prst="line">
            <a:avLst/>
          </a:prstGeom>
          <a:ln w="50800" cap="sq">
            <a:solidFill>
              <a:srgbClr val="F6E4D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7E4FD5D5-154C-234C-B286-8790A6769B7B}"/>
              </a:ext>
            </a:extLst>
          </p:cNvPr>
          <p:cNvCxnSpPr>
            <a:cxnSpLocks/>
          </p:cNvCxnSpPr>
          <p:nvPr userDrawn="1"/>
        </p:nvCxnSpPr>
        <p:spPr>
          <a:xfrm>
            <a:off x="359795" y="-1"/>
            <a:ext cx="0" cy="1619798"/>
          </a:xfrm>
          <a:prstGeom prst="line">
            <a:avLst/>
          </a:prstGeom>
          <a:ln w="50800" cap="flat">
            <a:solidFill>
              <a:srgbClr val="F6E4D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CB0AD6CC-2173-4A4B-BCA9-DE613BEB74C4}"/>
              </a:ext>
            </a:extLst>
          </p:cNvPr>
          <p:cNvCxnSpPr>
            <a:cxnSpLocks/>
          </p:cNvCxnSpPr>
          <p:nvPr userDrawn="1"/>
        </p:nvCxnSpPr>
        <p:spPr>
          <a:xfrm>
            <a:off x="0" y="1262154"/>
            <a:ext cx="953589" cy="0"/>
          </a:xfrm>
          <a:prstGeom prst="line">
            <a:avLst/>
          </a:prstGeom>
          <a:ln w="50800" cap="sq">
            <a:solidFill>
              <a:srgbClr val="3A6D89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">
            <a:extLst>
              <a:ext uri="{FF2B5EF4-FFF2-40B4-BE49-F238E27FC236}">
                <a16:creationId xmlns:a16="http://schemas.microsoft.com/office/drawing/2014/main" xmlns="" id="{99C1C76E-DFE0-9946-AD9A-750646798508}"/>
              </a:ext>
            </a:extLst>
          </p:cNvPr>
          <p:cNvCxnSpPr>
            <a:cxnSpLocks/>
          </p:cNvCxnSpPr>
          <p:nvPr userDrawn="1"/>
        </p:nvCxnSpPr>
        <p:spPr>
          <a:xfrm>
            <a:off x="464298" y="0"/>
            <a:ext cx="0" cy="1619797"/>
          </a:xfrm>
          <a:prstGeom prst="line">
            <a:avLst/>
          </a:prstGeom>
          <a:ln w="50800" cap="flat">
            <a:solidFill>
              <a:srgbClr val="3A6D89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47DCE-7F84-0047-834B-03A1234F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78C2DA-EE3D-D04B-A65E-F6A57A56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68946-785E-6643-B201-01B0A110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99BE-09D7-4BE2-8742-39A547926BF2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29D9C1-CF25-AE4D-B863-3B2BC9C4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8C1B8-7CDD-6F48-8F5D-0FF2330D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9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3E6D9-E5EC-7840-B40F-B82316B7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8B1CB-DD72-0E48-B58C-DBC70303D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B7FD5E-937E-4240-ACD6-074C00E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E99130-6365-E242-964B-926A3AEA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D9A4-0544-49E2-8972-F192A5BFBB7F}" type="datetime1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9BF8A-FADA-1E43-9EDE-E89675DE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3C8979-005D-6648-9337-609D8CCD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4B971-210B-FF4A-AD0E-441C84BF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78D163-8E59-164F-B573-BC1BB097C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575D06-A968-D84E-8B53-BE45CA58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2861ED-5A32-D948-9B74-143F58A22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1C03DF-0A72-E04B-93B5-3DF4634A2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361BB7-63C3-6D43-808F-04C0F1BF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229D-435E-4343-A87D-BDA2319CCBD1}" type="datetime1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752178-167F-4A47-BAD4-53F75127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30950B-25C3-5F41-B77A-A778413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2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B3160A-3564-B54E-A90C-AE53A92B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3F18D5-7834-FF43-B268-EDD1A2489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CAC4C-1D1C-BE4C-A061-4ADCD3BFF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C165-023F-4E0F-9D8E-D6CDF855C74A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376D48-1D65-1543-8CFF-0374D2663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DDDFF-BEEE-B442-91DC-7C4DA9691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71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1" r:id="rId4"/>
    <p:sldLayoutId id="2147483649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3366" y="3374180"/>
            <a:ext cx="443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Мастер-класс для обучающихся 7-8 класса.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3528" y="4698164"/>
            <a:ext cx="3777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Королёва Наталья Владимировна</a:t>
            </a:r>
          </a:p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МБОУ СОШ № 8 г. Читы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143" y="6191853"/>
            <a:ext cx="1121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Использованы материалы </a:t>
            </a:r>
            <a:r>
              <a:rPr lang="ru-RU" dirty="0" smtClean="0"/>
              <a:t>Проекта </a:t>
            </a:r>
            <a:r>
              <a:rPr lang="ru-RU" dirty="0"/>
              <a:t>«Содействие повышению уровня финансовой грамотности населения и развитию финансового образования в Российской </a:t>
            </a:r>
            <a:r>
              <a:rPr lang="ru-RU" dirty="0" smtClean="0"/>
              <a:t>Федерации».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82977" y="2407849"/>
            <a:ext cx="8266566" cy="667609"/>
          </a:xfrm>
        </p:spPr>
        <p:txBody>
          <a:bodyPr/>
          <a:lstStyle/>
          <a:p>
            <a:r>
              <a:rPr lang="ru-RU" b="1" dirty="0" smtClean="0"/>
              <a:t>Наличные и электронные деньги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17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РЕШАЕМ ЖИЗНЕННЫЕ СИТУАЦИИ. (Работа по карточкам)</a:t>
            </a:r>
            <a:br>
              <a:rPr lang="ru-RU" sz="2400" dirty="0" smtClean="0"/>
            </a:br>
            <a:r>
              <a:rPr lang="ru-RU" sz="2400" dirty="0" smtClean="0"/>
              <a:t>ПРАВИЛА БЕЗОПАСНОСТИ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25AEB1-8327-AA45-BB07-F9B077531AE4}"/>
              </a:ext>
            </a:extLst>
          </p:cNvPr>
          <p:cNvSpPr txBox="1"/>
          <p:nvPr/>
        </p:nvSpPr>
        <p:spPr>
          <a:xfrm>
            <a:off x="1614940" y="1015525"/>
            <a:ext cx="6625545" cy="508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EE6C68"/>
              </a:buClr>
            </a:pPr>
            <a:r>
              <a:rPr lang="ru-RU" sz="24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ОПАСНО: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Сохранять данные карты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Не выходить из личных кабинетов и браузеров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Вводить коды на ненадежных сайтах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Распространять  личные данные, в </a:t>
            </a:r>
            <a:r>
              <a:rPr lang="ru-RU" sz="2000" b="1" dirty="0" err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т.ч</a:t>
            </a: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номера телефонов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Не проверять условия приложений и подписок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Не использовать антивирус</a:t>
            </a:r>
          </a:p>
          <a:p>
            <a:pPr marL="572400" lvl="1" indent="-5724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Не проверять условия тарифов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10</a:t>
            </a:fld>
            <a:endParaRPr lang="ru-RU"/>
          </a:p>
        </p:txBody>
      </p:sp>
      <p:pic>
        <p:nvPicPr>
          <p:cNvPr id="5123" name="Picture 3" descr="C:\Users\Masha\Desktop\МК ФИН ГРАМ\для презентаций\иконки\pacc press\pacc-icons-29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801" y="2217738"/>
            <a:ext cx="2026416" cy="20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y 19">
            <a:extLst>
              <a:ext uri="{FF2B5EF4-FFF2-40B4-BE49-F238E27FC236}">
                <a16:creationId xmlns:a16="http://schemas.microsoft.com/office/drawing/2014/main" xmlns="" id="{9AD0046B-2B35-F546-8A34-FA533A1A83BA}"/>
              </a:ext>
            </a:extLst>
          </p:cNvPr>
          <p:cNvSpPr>
            <a:spLocks noChangeAspect="1"/>
          </p:cNvSpPr>
          <p:nvPr/>
        </p:nvSpPr>
        <p:spPr>
          <a:xfrm>
            <a:off x="8792199" y="2444777"/>
            <a:ext cx="1772179" cy="1772179"/>
          </a:xfrm>
          <a:prstGeom prst="mathMultiply">
            <a:avLst/>
          </a:prstGeom>
          <a:solidFill>
            <a:srgbClr val="E48B9A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4" name="Picture 4" descr="C:\Users\Masha\Desktop\МК ФИН ГРАМ\для презентаций\иконки\pacc press\pacc-icons-3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724" y="416984"/>
            <a:ext cx="1781704" cy="17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sha\Desktop\МК ФИН ГРАМ\для презентаций\иконки\pacc press\pacc-icons-3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149" y="4141715"/>
            <a:ext cx="1734703" cy="17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1133676-F337-B74E-AE32-2B924D75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ИТОГИ. О ЧЕМ МЫ ГОВОРИЛИ?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11</a:t>
            </a:fld>
            <a:endParaRPr lang="ru-R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97F4BFD-9EB7-A448-9B57-ADE17CAA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867103"/>
            <a:ext cx="10500359" cy="5228897"/>
          </a:xfrm>
        </p:spPr>
        <p:txBody>
          <a:bodyPr>
            <a:noAutofit/>
          </a:bodyPr>
          <a:lstStyle/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Преимущества наличных денег и трудности, связанные с их использованием</a:t>
            </a:r>
          </a:p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Как отличить фальшивые деньги</a:t>
            </a:r>
          </a:p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Что делать с испорченными купюрами</a:t>
            </a:r>
          </a:p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Зачем сохранять чеки</a:t>
            </a:r>
          </a:p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Преимущества электронных денег и трудности, связанные с их использованием</a:t>
            </a:r>
          </a:p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Почему и как можно лишиться электронных денег</a:t>
            </a:r>
          </a:p>
          <a:p>
            <a:pPr marL="572400" lvl="1" indent="-572400">
              <a:lnSpc>
                <a:spcPct val="150000"/>
              </a:lnSpc>
            </a:pPr>
            <a:r>
              <a:rPr lang="ru-RU" sz="2100" b="1" dirty="0">
                <a:ea typeface="Roboto Light" panose="02000000000000000000" pitchFamily="2" charset="0"/>
              </a:rPr>
              <a:t>Как обезопасить свои электронные кошельки от случайных трат и мошенников</a:t>
            </a:r>
          </a:p>
        </p:txBody>
      </p:sp>
    </p:spTree>
    <p:extLst>
      <p:ext uri="{BB962C8B-B14F-4D97-AF65-F5344CB8AC3E}">
        <p14:creationId xmlns:p14="http://schemas.microsoft.com/office/powerpoint/2010/main" val="38718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ЗАЧЕМ НУЖНЫ ДЕНЬГИ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2</a:t>
            </a:fld>
            <a:endParaRPr lang="ru-RU"/>
          </a:p>
        </p:txBody>
      </p:sp>
      <p:sp>
        <p:nvSpPr>
          <p:cNvPr id="13" name="Sun 26">
            <a:extLst>
              <a:ext uri="{FF2B5EF4-FFF2-40B4-BE49-F238E27FC236}">
                <a16:creationId xmlns:a16="http://schemas.microsoft.com/office/drawing/2014/main" xmlns="" id="{CC5CCA1B-DD96-D24E-B430-063E476F5340}"/>
              </a:ext>
            </a:extLst>
          </p:cNvPr>
          <p:cNvSpPr/>
          <p:nvPr/>
        </p:nvSpPr>
        <p:spPr>
          <a:xfrm>
            <a:off x="7608451" y="1715586"/>
            <a:ext cx="2453194" cy="2453194"/>
          </a:xfrm>
          <a:prstGeom prst="sun">
            <a:avLst/>
          </a:prstGeom>
          <a:solidFill>
            <a:srgbClr val="FFD77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Наши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потребности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27">
            <a:extLst>
              <a:ext uri="{FF2B5EF4-FFF2-40B4-BE49-F238E27FC236}">
                <a16:creationId xmlns:a16="http://schemas.microsoft.com/office/drawing/2014/main" xmlns="" id="{7468D162-B0C8-EE44-87ED-4D2E7C2F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55" y="4313982"/>
            <a:ext cx="1225868" cy="550753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xmlns="" id="{D94A2E96-077D-D446-AC68-B9EAE32F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677" y="1656259"/>
            <a:ext cx="992110" cy="793688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xmlns="" id="{0D298FEC-FBE7-9A41-BA90-970B7A2A2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677" y="3187185"/>
            <a:ext cx="1003342" cy="793688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xmlns="" id="{A9F99A3F-0F5E-CD48-B284-6315C6FFEE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402" y="717248"/>
            <a:ext cx="1072217" cy="850380"/>
          </a:xfrm>
          <a:prstGeom prst="rect">
            <a:avLst/>
          </a:prstGeom>
        </p:spPr>
      </p:pic>
      <p:pic>
        <p:nvPicPr>
          <p:cNvPr id="18" name="Picture 31">
            <a:extLst>
              <a:ext uri="{FF2B5EF4-FFF2-40B4-BE49-F238E27FC236}">
                <a16:creationId xmlns:a16="http://schemas.microsoft.com/office/drawing/2014/main" xmlns="" id="{A998A370-42CB-B74F-A696-D8A63436D6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013" y="1715586"/>
            <a:ext cx="624542" cy="793688"/>
          </a:xfrm>
          <a:prstGeom prst="rect">
            <a:avLst/>
          </a:prstGeom>
        </p:spPr>
      </p:pic>
      <p:pic>
        <p:nvPicPr>
          <p:cNvPr id="19" name="Picture 33">
            <a:extLst>
              <a:ext uri="{FF2B5EF4-FFF2-40B4-BE49-F238E27FC236}">
                <a16:creationId xmlns:a16="http://schemas.microsoft.com/office/drawing/2014/main" xmlns="" id="{299D5A02-0725-3F42-A579-5F61479EC0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013" y="3131003"/>
            <a:ext cx="809886" cy="907072"/>
          </a:xfrm>
          <a:prstGeom prst="rect">
            <a:avLst/>
          </a:prstGeom>
        </p:spPr>
      </p:pic>
      <p:sp>
        <p:nvSpPr>
          <p:cNvPr id="21" name="Стрелка влево 20"/>
          <p:cNvSpPr/>
          <p:nvPr/>
        </p:nvSpPr>
        <p:spPr>
          <a:xfrm rot="10800000">
            <a:off x="5114058" y="2499635"/>
            <a:ext cx="1250350" cy="54249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4" y="2477210"/>
            <a:ext cx="1603247" cy="693194"/>
          </a:xfrm>
          <a:prstGeom prst="rect">
            <a:avLst/>
          </a:prstGeom>
          <a:solidFill>
            <a:srgbClr val="FFD777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Деньги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7556" y="4386500"/>
            <a:ext cx="4000499" cy="15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Потребность –то, в чем мы нуждаемся, без чего невозможно или затруднительно обойтись</a:t>
            </a:r>
            <a:endParaRPr lang="ru-RU" sz="2000" b="1" dirty="0"/>
          </a:p>
        </p:txBody>
      </p:sp>
      <p:pic>
        <p:nvPicPr>
          <p:cNvPr id="1029" name="Picture 5" descr="C:\Users\Masha\Desktop\МК ФИН ГРАМ\для презентаций\иконки\pacc press\pacc-icons-12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883" y="3711380"/>
            <a:ext cx="1532594" cy="15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лево 34"/>
          <p:cNvSpPr/>
          <p:nvPr/>
        </p:nvSpPr>
        <p:spPr>
          <a:xfrm rot="13290407">
            <a:off x="4034582" y="3359452"/>
            <a:ext cx="884987" cy="46047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8309593" flipH="1">
            <a:off x="2134531" y="3359452"/>
            <a:ext cx="884987" cy="46047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ВОЗМОЖНОСТИ И ОГРАНИЧЕНИЯ ИСПОЛЬЗОВАНИЯ НАЛИЧНЫХ</a:t>
            </a:r>
            <a:endParaRPr lang="ru-RU" sz="3600" dirty="0"/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DE9F0515-A67A-4749-B8E2-4244222C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35" y="1557535"/>
            <a:ext cx="1625350" cy="592143"/>
          </a:xfrm>
          <a:prstGeom prst="rect">
            <a:avLst/>
          </a:prstGeom>
        </p:spPr>
      </p:pic>
      <p:sp>
        <p:nvSpPr>
          <p:cNvPr id="20" name="Multiply 19">
            <a:extLst>
              <a:ext uri="{FF2B5EF4-FFF2-40B4-BE49-F238E27FC236}">
                <a16:creationId xmlns:a16="http://schemas.microsoft.com/office/drawing/2014/main" xmlns="" id="{9AD0046B-2B35-F546-8A34-FA533A1A83BA}"/>
              </a:ext>
            </a:extLst>
          </p:cNvPr>
          <p:cNvSpPr>
            <a:spLocks noChangeAspect="1"/>
          </p:cNvSpPr>
          <p:nvPr/>
        </p:nvSpPr>
        <p:spPr>
          <a:xfrm>
            <a:off x="8045935" y="1309352"/>
            <a:ext cx="1278750" cy="1036937"/>
          </a:xfrm>
          <a:prstGeom prst="mathMultiply">
            <a:avLst/>
          </a:prstGeom>
          <a:solidFill>
            <a:srgbClr val="E48B9A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25AEB1-8327-AA45-BB07-F9B077531AE4}"/>
              </a:ext>
            </a:extLst>
          </p:cNvPr>
          <p:cNvSpPr txBox="1"/>
          <p:nvPr/>
        </p:nvSpPr>
        <p:spPr>
          <a:xfrm>
            <a:off x="6413500" y="2439059"/>
            <a:ext cx="4711699" cy="3117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lvl="0" indent="-5715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Личная встреча</a:t>
            </a:r>
          </a:p>
          <a:p>
            <a:pPr marL="571500" lvl="0" indent="-5715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Чеки</a:t>
            </a:r>
          </a:p>
          <a:p>
            <a:pPr marL="571500" lvl="0" indent="-5715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Ожидание</a:t>
            </a:r>
          </a:p>
          <a:p>
            <a:pPr marL="571500" lvl="0" indent="-5715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Расчет суммы покупки</a:t>
            </a:r>
          </a:p>
          <a:p>
            <a:pPr marL="571500" lvl="0" indent="-571500">
              <a:lnSpc>
                <a:spcPct val="150000"/>
              </a:lnSpc>
              <a:buClr>
                <a:srgbClr val="EE6C68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Фальшивые и неплатежеспособные </a:t>
            </a:r>
            <a:r>
              <a:rPr lang="ru-RU" sz="22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купюры</a:t>
            </a:r>
            <a:endParaRPr lang="ru-RU" sz="2200" b="1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3</a:t>
            </a:fld>
            <a:endParaRPr lang="ru-R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97F4BFD-9EB7-A448-9B57-ADE17CAA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20" y="2456221"/>
            <a:ext cx="4328160" cy="3100030"/>
          </a:xfrm>
        </p:spPr>
        <p:txBody>
          <a:bodyPr>
            <a:noAutofit/>
          </a:bodyPr>
          <a:lstStyle/>
          <a:p>
            <a:pPr marL="572400" lvl="1" indent="-572400">
              <a:lnSpc>
                <a:spcPct val="150000"/>
              </a:lnSpc>
              <a:spcBef>
                <a:spcPts val="0"/>
              </a:spcBef>
              <a:buClr>
                <a:srgbClr val="EE6C68"/>
              </a:buClr>
            </a:pPr>
            <a:r>
              <a:rPr lang="ru-RU" sz="2200" b="1" dirty="0" smtClean="0">
                <a:ea typeface="Roboto Light" panose="02000000000000000000" pitchFamily="2" charset="0"/>
              </a:rPr>
              <a:t>Не принимают карты</a:t>
            </a:r>
          </a:p>
          <a:p>
            <a:pPr marL="572400" lvl="1" indent="-572400">
              <a:lnSpc>
                <a:spcPct val="150000"/>
              </a:lnSpc>
              <a:spcBef>
                <a:spcPts val="0"/>
              </a:spcBef>
              <a:buClr>
                <a:srgbClr val="EE6C68"/>
              </a:buClr>
            </a:pPr>
            <a:r>
              <a:rPr lang="ru-RU" sz="2200" b="1" dirty="0" smtClean="0">
                <a:ea typeface="Roboto Light" panose="02000000000000000000" pitchFamily="2" charset="0"/>
              </a:rPr>
              <a:t>Нет интернета</a:t>
            </a:r>
          </a:p>
          <a:p>
            <a:pPr marL="572400" lvl="1" indent="-572400">
              <a:lnSpc>
                <a:spcPct val="150000"/>
              </a:lnSpc>
              <a:spcBef>
                <a:spcPts val="0"/>
              </a:spcBef>
              <a:buClr>
                <a:srgbClr val="EE6C68"/>
              </a:buClr>
            </a:pPr>
            <a:r>
              <a:rPr lang="ru-RU" sz="2200" b="1" dirty="0" smtClean="0">
                <a:ea typeface="Roboto Light" panose="02000000000000000000" pitchFamily="2" charset="0"/>
              </a:rPr>
              <a:t>Брать карту опасно</a:t>
            </a:r>
          </a:p>
          <a:p>
            <a:pPr marL="572400" lvl="1" indent="-572400">
              <a:lnSpc>
                <a:spcPct val="150000"/>
              </a:lnSpc>
              <a:spcBef>
                <a:spcPts val="0"/>
              </a:spcBef>
              <a:buClr>
                <a:srgbClr val="EE6C68"/>
              </a:buClr>
            </a:pPr>
            <a:r>
              <a:rPr lang="ru-RU" sz="2200" b="1" dirty="0" smtClean="0">
                <a:ea typeface="Roboto Light" panose="02000000000000000000" pitchFamily="2" charset="0"/>
              </a:rPr>
              <a:t>Нет уверенности в продавце</a:t>
            </a:r>
          </a:p>
          <a:p>
            <a:pPr marL="572400" lvl="1" indent="-572400">
              <a:lnSpc>
                <a:spcPct val="150000"/>
              </a:lnSpc>
              <a:spcBef>
                <a:spcPts val="0"/>
              </a:spcBef>
              <a:buClr>
                <a:srgbClr val="EE6C68"/>
              </a:buClr>
            </a:pPr>
            <a:r>
              <a:rPr lang="ru-RU" sz="2200" b="1" dirty="0" smtClean="0">
                <a:ea typeface="Roboto Light" panose="02000000000000000000" pitchFamily="2" charset="0"/>
              </a:rPr>
              <a:t>В транспорте</a:t>
            </a:r>
          </a:p>
          <a:p>
            <a:pPr marL="572400" lvl="1" indent="-572400">
              <a:lnSpc>
                <a:spcPct val="150000"/>
              </a:lnSpc>
              <a:spcBef>
                <a:spcPts val="0"/>
              </a:spcBef>
              <a:buClr>
                <a:srgbClr val="EE6C68"/>
              </a:buClr>
              <a:buFont typeface="Wingdings" pitchFamily="2" charset="2"/>
              <a:buChar char="ü"/>
            </a:pPr>
            <a:endParaRPr lang="ru-RU" sz="2200" dirty="0">
              <a:ea typeface="Roboto Light" panose="02000000000000000000" pitchFamily="2" charset="0"/>
            </a:endParaRPr>
          </a:p>
          <a:p>
            <a:endParaRPr lang="ru-RU" sz="2200" dirty="0"/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DE9F0515-A67A-4749-B8E2-4244222C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609378"/>
            <a:ext cx="1625350" cy="7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ФАЛЬШИВЫЕ КУПЮРЫ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4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655100" y="934757"/>
            <a:ext cx="8987499" cy="4954308"/>
            <a:chOff x="3555277" y="1693816"/>
            <a:chExt cx="8809742" cy="441565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555277" y="1693816"/>
              <a:ext cx="8809742" cy="4415655"/>
              <a:chOff x="-112629" y="2885919"/>
              <a:chExt cx="9625925" cy="4615556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3242" y="4462642"/>
                <a:ext cx="5095928" cy="2225487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886369" y="5173209"/>
                <a:ext cx="432048" cy="1156029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000" b="1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112629" y="2897789"/>
                <a:ext cx="4131649" cy="11685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При </a:t>
                </a:r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наклоне появляются голубые и желтые (радужные) полосы. В ультрафиолете видны красные и зеленые полосы</a:t>
                </a: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2627784" y="4212341"/>
                <a:ext cx="432048" cy="954107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79512" y="4212341"/>
                <a:ext cx="3312368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18"/>
              <p:cNvSpPr/>
              <p:nvPr/>
            </p:nvSpPr>
            <p:spPr>
              <a:xfrm>
                <a:off x="2387216" y="5013176"/>
                <a:ext cx="324313" cy="907986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000" b="1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35597" y="6905317"/>
                <a:ext cx="5595314" cy="59615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При наклоне в окне фигурной формы появляется радужный блеск и число «1000» </a:t>
                </a: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604064" y="6899708"/>
                <a:ext cx="4636565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Прямоугольник 23"/>
              <p:cNvSpPr/>
              <p:nvPr/>
            </p:nvSpPr>
            <p:spPr>
              <a:xfrm>
                <a:off x="-112629" y="4398586"/>
                <a:ext cx="1892957" cy="59615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Рельефное изображение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691680" y="5248080"/>
                <a:ext cx="360000" cy="773208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000" b="1"/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79512" y="5013176"/>
                <a:ext cx="1512168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 flipV="1">
                <a:off x="1544555" y="5013176"/>
                <a:ext cx="147125" cy="234906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Прямоугольник 27"/>
              <p:cNvSpPr/>
              <p:nvPr/>
            </p:nvSpPr>
            <p:spPr>
              <a:xfrm>
                <a:off x="3903993" y="2885919"/>
                <a:ext cx="2430015" cy="59615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При наклоне блестящая полоса перемещается вверх и вниз</a:t>
                </a: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965549" y="4186151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 flipV="1">
                <a:off x="5173435" y="4186152"/>
                <a:ext cx="334669" cy="980296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Прямоугольник 30"/>
              <p:cNvSpPr/>
              <p:nvPr/>
            </p:nvSpPr>
            <p:spPr>
              <a:xfrm>
                <a:off x="6530908" y="3194300"/>
                <a:ext cx="2846368" cy="33695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Рельефная надпись</a:t>
                </a: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473504" y="3563761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рямоугольник 32"/>
              <p:cNvSpPr/>
              <p:nvPr/>
            </p:nvSpPr>
            <p:spPr>
              <a:xfrm>
                <a:off x="5604196" y="4573336"/>
                <a:ext cx="1111794" cy="312051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000" b="1"/>
              </a:p>
            </p:txBody>
          </p:sp>
          <p:cxnSp>
            <p:nvCxnSpPr>
              <p:cNvPr id="34" name="Прямая соединительная линия 33"/>
              <p:cNvCxnSpPr>
                <a:stCxn id="33" idx="0"/>
              </p:cNvCxnSpPr>
              <p:nvPr/>
            </p:nvCxnSpPr>
            <p:spPr>
              <a:xfrm flipV="1">
                <a:off x="6160093" y="3559396"/>
                <a:ext cx="633015" cy="101394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6867528" y="3554309"/>
                <a:ext cx="2367312" cy="166283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На просвет просматривается водяной знак (портрет Ярослава Мудрого)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920866" y="5466460"/>
                <a:ext cx="795124" cy="519983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000" b="1"/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6876256" y="5179742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6715990" y="5187446"/>
                <a:ext cx="171482" cy="271827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38"/>
              <p:cNvSpPr/>
              <p:nvPr/>
            </p:nvSpPr>
            <p:spPr>
              <a:xfrm>
                <a:off x="6867528" y="5780692"/>
                <a:ext cx="2645768" cy="14750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Микроперфорация. На просвет видно число «1000», выполненное рядами микроотверстий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5600791" y="5470476"/>
                <a:ext cx="168537" cy="515967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000" b="1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887472" y="7409302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780544" y="5966958"/>
                <a:ext cx="1106928" cy="1442344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6026103" y="4520893"/>
              <a:ext cx="308423" cy="992776"/>
            </a:xfrm>
            <a:prstGeom prst="line">
              <a:avLst/>
            </a:prstGeom>
            <a:ln w="28575">
              <a:solidFill>
                <a:srgbClr val="1F8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6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СМОЖЕШЬ ОТЛИЧИТЬ ФАЛЬШИВКУ?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5</a:t>
            </a:fld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402285" y="3346499"/>
            <a:ext cx="4093028" cy="2462136"/>
          </a:xfrm>
          <a:prstGeom prst="rect">
            <a:avLst/>
          </a:prstGeom>
          <a:solidFill>
            <a:srgbClr val="FFD777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Получить информацию о защитных признаках и самостоятельно проверить подлинность банкнот можно с помощью мобильного приложения </a:t>
            </a: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«Банкноты </a:t>
            </a:r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Банка </a:t>
            </a: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России»</a:t>
            </a:r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Masha\Desktop\МК ФИН ГРАМ\Безимени-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3496" y="1478506"/>
            <a:ext cx="3736975" cy="1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sha\Desktop\МК ФИН ГРАМ\Безимени-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7362" y="924048"/>
            <a:ext cx="3736974" cy="16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98" y="1387070"/>
            <a:ext cx="3918858" cy="3918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086" y="5305928"/>
            <a:ext cx="452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Проверим ваши 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6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НЕПЛАТЕЖЕСПОСОБНЫЕ КУПЮРЫ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6</a:t>
            </a:fld>
            <a:endParaRPr lang="ru-RU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D97F4BFD-9EB7-A448-9B57-ADE17CAA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737" y="1162598"/>
            <a:ext cx="4529463" cy="21466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/>
              <a:t>Их можно поменять, если:</a:t>
            </a:r>
          </a:p>
          <a:p>
            <a:pPr lvl="1" indent="-458788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ea typeface="Roboto Light" panose="02000000000000000000" pitchFamily="2" charset="0"/>
              </a:rPr>
              <a:t>Размер более 55%</a:t>
            </a:r>
          </a:p>
          <a:p>
            <a:pPr lvl="1" indent="-458788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ea typeface="Roboto Light" panose="02000000000000000000" pitchFamily="2" charset="0"/>
              </a:rPr>
              <a:t>Складывается из кусков</a:t>
            </a:r>
          </a:p>
          <a:p>
            <a:pPr lvl="1" indent="-458788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ea typeface="Roboto Light" panose="02000000000000000000" pitchFamily="2" charset="0"/>
              </a:rPr>
              <a:t>Работают защитные </a:t>
            </a:r>
            <a:r>
              <a:rPr lang="ru-RU" b="1" dirty="0" smtClean="0">
                <a:ea typeface="Roboto Light" panose="02000000000000000000" pitchFamily="2" charset="0"/>
              </a:rPr>
              <a:t>механизмы</a:t>
            </a:r>
            <a:endParaRPr lang="ru-RU" dirty="0"/>
          </a:p>
        </p:txBody>
      </p:sp>
      <p:pic>
        <p:nvPicPr>
          <p:cNvPr id="18" name="Рисунок 4">
            <a:extLst>
              <a:ext uri="{FF2B5EF4-FFF2-40B4-BE49-F238E27FC236}">
                <a16:creationId xmlns:a16="http://schemas.microsoft.com/office/drawing/2014/main" xmlns="" id="{42218E6C-61E8-9741-9D5A-AAAC028615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57" y="1324879"/>
            <a:ext cx="3469049" cy="1687547"/>
          </a:xfrm>
          <a:prstGeom prst="rect">
            <a:avLst/>
          </a:prstGeom>
        </p:spPr>
      </p:pic>
      <p:pic>
        <p:nvPicPr>
          <p:cNvPr id="19" name="Рисунок 8">
            <a:extLst>
              <a:ext uri="{FF2B5EF4-FFF2-40B4-BE49-F238E27FC236}">
                <a16:creationId xmlns:a16="http://schemas.microsoft.com/office/drawing/2014/main" xmlns="" id="{5B9EB97B-5361-2A4F-AD04-6A6A091D3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89" y="1940575"/>
            <a:ext cx="3154122" cy="1534349"/>
          </a:xfrm>
          <a:prstGeom prst="rect">
            <a:avLst/>
          </a:prstGeom>
        </p:spPr>
      </p:pic>
      <p:pic>
        <p:nvPicPr>
          <p:cNvPr id="20" name="Рисунок 6">
            <a:extLst>
              <a:ext uri="{FF2B5EF4-FFF2-40B4-BE49-F238E27FC236}">
                <a16:creationId xmlns:a16="http://schemas.microsoft.com/office/drawing/2014/main" xmlns="" id="{F6A2762A-E4E5-3E40-AD1A-00C0C82D3B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15" y="2750190"/>
            <a:ext cx="3154122" cy="1534349"/>
          </a:xfrm>
          <a:prstGeom prst="rect">
            <a:avLst/>
          </a:prstGeom>
        </p:spPr>
      </p:pic>
      <p:pic>
        <p:nvPicPr>
          <p:cNvPr id="21" name="Рисунок 9">
            <a:extLst>
              <a:ext uri="{FF2B5EF4-FFF2-40B4-BE49-F238E27FC236}">
                <a16:creationId xmlns:a16="http://schemas.microsoft.com/office/drawing/2014/main" xmlns="" id="{603341C8-765E-554A-86B6-000F248F10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75" y="3562459"/>
            <a:ext cx="3154122" cy="1534349"/>
          </a:xfrm>
          <a:prstGeom prst="rect">
            <a:avLst/>
          </a:prstGeom>
        </p:spPr>
      </p:pic>
      <p:pic>
        <p:nvPicPr>
          <p:cNvPr id="22" name="Рисунок 10">
            <a:extLst>
              <a:ext uri="{FF2B5EF4-FFF2-40B4-BE49-F238E27FC236}">
                <a16:creationId xmlns:a16="http://schemas.microsoft.com/office/drawing/2014/main" xmlns="" id="{03216F94-7BBB-A443-B468-7A5552115B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141" y="4003057"/>
            <a:ext cx="3154122" cy="153434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D967D69-F3F3-AB46-83B5-8824E4D83B54}"/>
              </a:ext>
            </a:extLst>
          </p:cNvPr>
          <p:cNvSpPr txBox="1">
            <a:spLocks/>
          </p:cNvSpPr>
          <p:nvPr/>
        </p:nvSpPr>
        <p:spPr>
          <a:xfrm>
            <a:off x="568800" y="3428517"/>
            <a:ext cx="4783053" cy="2631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Если купюры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порвали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залили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постирали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Подожгли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Нанесли надпись</a:t>
            </a:r>
          </a:p>
        </p:txBody>
      </p:sp>
      <p:pic>
        <p:nvPicPr>
          <p:cNvPr id="24" name="Рисунок 11">
            <a:extLst>
              <a:ext uri="{FF2B5EF4-FFF2-40B4-BE49-F238E27FC236}">
                <a16:creationId xmlns:a16="http://schemas.microsoft.com/office/drawing/2014/main" xmlns="" id="{298FA915-B268-B048-9ADF-903E3AA7D5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88" y="4582339"/>
            <a:ext cx="3154122" cy="15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Интерактив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РАСЧЕТ СУММЫ ПОКУПКИ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7</a:t>
            </a:fld>
            <a:endParaRPr lang="ru-RU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6371915-9A2E-884E-A5CD-60731B59ACB8}"/>
              </a:ext>
            </a:extLst>
          </p:cNvPr>
          <p:cNvSpPr/>
          <p:nvPr/>
        </p:nvSpPr>
        <p:spPr>
          <a:xfrm>
            <a:off x="855840" y="1512552"/>
            <a:ext cx="7222649" cy="1744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Класс на каникулах решил отправиться в театр. </a:t>
            </a:r>
            <a:endParaRPr lang="ru-RU" sz="2400" b="1" dirty="0" smtClean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Билет </a:t>
            </a:r>
            <a:r>
              <a:rPr lang="ru-RU" sz="24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для взрослого стоит 850 рублей. </a:t>
            </a:r>
            <a:endParaRPr lang="ru-RU" sz="2400" b="1" dirty="0" smtClean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Стоимость </a:t>
            </a:r>
            <a:r>
              <a:rPr lang="ru-RU" sz="24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школьного билета составляет 50% стоимости билета для взрослого.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66AA27E-B879-BA45-972E-B1996BC4E33F}"/>
              </a:ext>
            </a:extLst>
          </p:cNvPr>
          <p:cNvSpPr/>
          <p:nvPr/>
        </p:nvSpPr>
        <p:spPr>
          <a:xfrm>
            <a:off x="719591" y="3931233"/>
            <a:ext cx="7222649" cy="1718733"/>
          </a:xfrm>
          <a:prstGeom prst="rect">
            <a:avLst/>
          </a:prstGeom>
          <a:solidFill>
            <a:srgbClr val="FCE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 сколько обойдется покупка билетов на группу из 15 школьников и 3 взрослых, если им предоставили дополнительную скидку в 10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%?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Masha\Desktop\МК ФИН ГРАМ\для презентаций\иконки\pacc press\pacc-icons-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2193" y="2009774"/>
            <a:ext cx="2492095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РАСЧЕТ СКИДКИ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8</a:t>
            </a:fld>
            <a:endParaRPr lang="ru-RU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6371915-9A2E-884E-A5CD-60731B59ACB8}"/>
              </a:ext>
            </a:extLst>
          </p:cNvPr>
          <p:cNvSpPr/>
          <p:nvPr/>
        </p:nvSpPr>
        <p:spPr>
          <a:xfrm>
            <a:off x="1073625" y="2111841"/>
            <a:ext cx="6437517" cy="12518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Наушники с гарнитурой стоят 1950р</a:t>
            </a:r>
            <a:r>
              <a:rPr lang="ru-RU" sz="28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 распродаже цену снизили на 40</a:t>
            </a:r>
            <a:r>
              <a:rPr lang="ru-RU" sz="28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%.</a:t>
            </a:r>
            <a:endParaRPr lang="ru-RU" sz="2800" b="1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66AA27E-B879-BA45-972E-B1996BC4E33F}"/>
              </a:ext>
            </a:extLst>
          </p:cNvPr>
          <p:cNvSpPr/>
          <p:nvPr/>
        </p:nvSpPr>
        <p:spPr>
          <a:xfrm>
            <a:off x="1073626" y="3862917"/>
            <a:ext cx="6437516" cy="1219200"/>
          </a:xfrm>
          <a:prstGeom prst="rect">
            <a:avLst/>
          </a:prstGeom>
          <a:solidFill>
            <a:srgbClr val="FCE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Сколько теперь придется за них заплатить? </a:t>
            </a:r>
          </a:p>
        </p:txBody>
      </p:sp>
      <p:pic>
        <p:nvPicPr>
          <p:cNvPr id="3074" name="Picture 2" descr="C:\Users\Masha\Desktop\МК ФИН ГРАМ\для презентаций\иконки\pacc press\pacc-icons-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643" y="1437325"/>
            <a:ext cx="3503612" cy="35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БЕЗНАЛИЧНЫЕ (ЭЛЕКТРОННЫЕ) ДЕНЬГИ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t>9</a:t>
            </a:fld>
            <a:endParaRPr lang="ru-RU"/>
          </a:p>
        </p:txBody>
      </p:sp>
      <p:pic>
        <p:nvPicPr>
          <p:cNvPr id="28" name="Picture 3" descr="C:\Users\Masha\Desktop\МК ФИН ГРАМ\для презентаций\иконки\pacc press\pacc-icons-1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63" y="1338827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95192" y="4197746"/>
            <a:ext cx="241788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электронные кошельки (телефон, игровые деньги…)</a:t>
            </a:r>
            <a:endParaRPr lang="ru-RU" sz="2000" b="1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2585544" y="2852073"/>
            <a:ext cx="3090041" cy="1495953"/>
          </a:xfrm>
          <a:prstGeom prst="snip1Rect">
            <a:avLst/>
          </a:prstGeom>
          <a:solidFill>
            <a:srgbClr val="FFE9BD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Безналичные </a:t>
            </a:r>
            <a:r>
              <a:rPr lang="ru-RU" sz="2800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электронные) деньги</a:t>
            </a:r>
            <a:endParaRPr lang="ru-RU" sz="2800" b="1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4458" y="1079978"/>
            <a:ext cx="347614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Платежные терминалы</a:t>
            </a:r>
            <a:endParaRPr lang="ru-RU" sz="2000" b="1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026" y="4348027"/>
            <a:ext cx="1899336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Банковская карта родителей</a:t>
            </a:r>
          </a:p>
        </p:txBody>
      </p:sp>
      <p:pic>
        <p:nvPicPr>
          <p:cNvPr id="27" name="Picture 2" descr="C:\Users\Masha\Desktop\МК ФИН ГРАМ\для презентаций\иконки\pacc press\pacc-icons-3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79" y="3084914"/>
            <a:ext cx="1376363" cy="13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Masha\Desktop\МК ФИН ГРАМ\для презентаций\иконки\pacc press\pacc-icons-26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659" y="3159878"/>
            <a:ext cx="969125" cy="9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195687" y="1508670"/>
            <a:ext cx="3450353" cy="954107"/>
          </a:xfrm>
          <a:prstGeom prst="rect">
            <a:avLst/>
          </a:prstGeom>
          <a:solidFill>
            <a:srgbClr val="FFE9BD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Электронные деньги</a:t>
            </a:r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3810414" y="2310634"/>
            <a:ext cx="449248" cy="469127"/>
          </a:xfrm>
          <a:prstGeom prst="downArrow">
            <a:avLst>
              <a:gd name="adj1" fmla="val 64648"/>
              <a:gd name="adj2" fmla="val 42622"/>
            </a:avLst>
          </a:prstGeom>
          <a:solidFill>
            <a:srgbClr val="FFE9BD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dk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5926128" y="3302802"/>
            <a:ext cx="449248" cy="651689"/>
          </a:xfrm>
          <a:prstGeom prst="downArrow">
            <a:avLst>
              <a:gd name="adj1" fmla="val 64648"/>
              <a:gd name="adj2" fmla="val 42622"/>
            </a:avLst>
          </a:prstGeom>
          <a:solidFill>
            <a:srgbClr val="FFE9BD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dk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5400000">
            <a:off x="1876737" y="3391078"/>
            <a:ext cx="449248" cy="651689"/>
          </a:xfrm>
          <a:prstGeom prst="downArrow">
            <a:avLst>
              <a:gd name="adj1" fmla="val 64648"/>
              <a:gd name="adj2" fmla="val 42622"/>
            </a:avLst>
          </a:prstGeom>
          <a:solidFill>
            <a:srgbClr val="FFE9BD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dk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8756" y="5675522"/>
            <a:ext cx="189933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виды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762281" y="4426932"/>
            <a:ext cx="449248" cy="469127"/>
          </a:xfrm>
          <a:prstGeom prst="downArrow">
            <a:avLst>
              <a:gd name="adj1" fmla="val 64648"/>
              <a:gd name="adj2" fmla="val 42622"/>
            </a:avLst>
          </a:prstGeom>
          <a:solidFill>
            <a:srgbClr val="FFE9BD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dk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98204" y="4855858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E9BD"/>
                </a:solidFill>
              </a:rPr>
              <a:t>?</a:t>
            </a:r>
            <a:endParaRPr lang="ru-RU" sz="6600" b="1" dirty="0">
              <a:solidFill>
                <a:srgbClr val="FFE9B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31951" y="2334325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DD99"/>
                </a:solidFill>
              </a:rPr>
              <a:t>+</a:t>
            </a:r>
            <a:endParaRPr lang="ru-RU" sz="9600" b="1" dirty="0">
              <a:solidFill>
                <a:srgbClr val="FFDD99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31951" y="4061153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DD99"/>
                </a:solidFill>
              </a:rPr>
              <a:t>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18503" y="2907113"/>
            <a:ext cx="2822331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7012" lvl="1">
              <a:spcAft>
                <a:spcPts val="1200"/>
              </a:spcAft>
              <a:buClr>
                <a:srgbClr val="E48B9A"/>
              </a:buClr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Быстрое совершение покупок</a:t>
            </a:r>
          </a:p>
          <a:p>
            <a:pPr marL="227012" lvl="1">
              <a:spcAft>
                <a:spcPts val="1200"/>
              </a:spcAft>
              <a:buClr>
                <a:srgbClr val="E48B9A"/>
              </a:buClr>
            </a:pPr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Покупки на больших расстояниях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64494" y="4510892"/>
            <a:ext cx="2822331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2pPr marL="542925" lvl="1" indent="-315913">
              <a:spcAft>
                <a:spcPts val="1200"/>
              </a:spcAft>
              <a:buClr>
                <a:srgbClr val="E48B9A"/>
              </a:buClr>
              <a:buFont typeface="Wingdings" panose="05000000000000000000" pitchFamily="2" charset="2"/>
              <a:buChar char="v"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r>
              <a:rPr lang="ru-RU" b="1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Не видим и не чувствуем операции с электронными деньгами</a:t>
            </a:r>
          </a:p>
        </p:txBody>
      </p:sp>
    </p:spTree>
    <p:extLst>
      <p:ext uri="{BB962C8B-B14F-4D97-AF65-F5344CB8AC3E}">
        <p14:creationId xmlns:p14="http://schemas.microsoft.com/office/powerpoint/2010/main" val="38118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13136</TotalTime>
  <Words>449</Words>
  <Application>Microsoft Office PowerPoint</Application>
  <PresentationFormat>Произвольный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 Light</vt:lpstr>
      <vt:lpstr>Roboto</vt:lpstr>
      <vt:lpstr>Wingdings</vt:lpstr>
      <vt:lpstr>Office Theme</vt:lpstr>
      <vt:lpstr>Наличные и электронные деньги</vt:lpstr>
      <vt:lpstr>ЗАЧЕМ НУЖНЫ ДЕНЬГИ</vt:lpstr>
      <vt:lpstr>ВОЗМОЖНОСТИ И ОГРАНИЧЕНИЯ ИСПОЛЬЗОВАНИЯ НАЛИЧНЫХ</vt:lpstr>
      <vt:lpstr>ФАЛЬШИВЫЕ КУПЮРЫ</vt:lpstr>
      <vt:lpstr>СМОЖЕШЬ ОТЛИЧИТЬ ФАЛЬШИВКУ?</vt:lpstr>
      <vt:lpstr>НЕПЛАТЕЖЕСПОСОБНЫЕ КУПЮРЫ</vt:lpstr>
      <vt:lpstr>Интерактив. РАСЧЕТ СУММЫ ПОКУПКИ</vt:lpstr>
      <vt:lpstr>РАСЧЕТ СКИДКИ</vt:lpstr>
      <vt:lpstr>БЕЗНАЛИЧНЫЕ (ЭЛЕКТРОННЫЕ) ДЕНЬГИ</vt:lpstr>
      <vt:lpstr>РЕШАЕМ ЖИЗНЕННЫЕ СИТУАЦИИ. (Работа по карточкам) ПРАВИЛА БЕЗОПАСНОСТИ</vt:lpstr>
      <vt:lpstr>ИТОГИ. О ЧЕМ МЫ ГОВОРИЛИ?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деньги,  и что от них ожидать?</dc:title>
  <dc:creator>Microsoft Office User</dc:creator>
  <cp:lastModifiedBy>GordeevAV</cp:lastModifiedBy>
  <cp:revision>106</cp:revision>
  <dcterms:created xsi:type="dcterms:W3CDTF">2019-11-07T13:06:38Z</dcterms:created>
  <dcterms:modified xsi:type="dcterms:W3CDTF">2021-08-24T03:11:29Z</dcterms:modified>
</cp:coreProperties>
</file>