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91" r:id="rId4"/>
    <p:sldId id="292" r:id="rId5"/>
    <p:sldId id="293" r:id="rId6"/>
    <p:sldId id="257" r:id="rId7"/>
    <p:sldId id="278" r:id="rId8"/>
    <p:sldId id="282" r:id="rId9"/>
    <p:sldId id="26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318B-9885-4FD4-868C-5118C7727A1D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B40A-6FE9-4942-A69D-C2F8D4A7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A4AE-EC4C-4A4D-86CB-9B8E09536C0A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E5FE-F207-4C54-8CBA-3457E85C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7355-0BEF-4615-9ABD-A58976709135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4903B-8383-478A-A068-9C8BCEBCD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47932-76E1-4A81-A4F9-5B47A5A950BF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7840-16CF-44B8-8444-EF13BF43B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3FD9-A099-4D6E-BD85-87468A3C0047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3A60-DCD0-411C-8508-27967887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3FBC-4A56-49C7-81E8-25D8E88EC384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F49D-855B-483A-902D-1C396CF57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5828-FE10-415B-8852-5F38BDAB52F4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0205-0377-4E7D-A6C2-1B04AEAED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5911-AEEE-4C24-B6BC-58FACEBF291A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4C2B-04C2-43CD-85E0-6BF30EAB2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2964-825D-4B23-9A4B-95A513CE5FB5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AEF7-A960-4948-82A3-3ABC75246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8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8EE0-E0D9-45D7-B5B1-F946ABE9DDC1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3101-FB64-4F25-A9D4-5D63B4D79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8A9B-CF74-4873-8877-334430D22FE4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2980-D2AE-4B5D-93F7-5AB938B66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CC7CF-5FC4-497F-A6CB-766CA3D350AB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8C471-9990-460E-968E-7E465776D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3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XfLQvTVQQRFRX2wy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5334000"/>
            <a:ext cx="3810000" cy="13716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Портнягина Ирина Юрьевна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Учитель истории 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	обществознания.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latin typeface="Arial" charset="0"/>
              </a:rPr>
              <a:t>МБОУ</a:t>
            </a:r>
            <a:r>
              <a:rPr lang="ru-RU" altLang="ru-RU" sz="2000" b="1" smtClean="0"/>
              <a:t> </a:t>
            </a:r>
            <a:r>
              <a:rPr lang="ru-RU" altLang="ru-RU" sz="2000" b="1" smtClean="0">
                <a:latin typeface="Arial" charset="0"/>
              </a:rPr>
              <a:t>МЯГ</a:t>
            </a:r>
            <a:r>
              <a:rPr lang="ru-RU" altLang="ru-RU" sz="2000" b="1" smtClean="0"/>
              <a:t> № </a:t>
            </a:r>
            <a:r>
              <a:rPr lang="ru-RU" altLang="ru-RU" sz="2000" b="1" smtClean="0">
                <a:latin typeface="Arial" charset="0"/>
              </a:rPr>
              <a:t>4</a:t>
            </a:r>
            <a:r>
              <a:rPr lang="ru-RU" altLang="ru-RU" sz="2000" b="1" smtClean="0"/>
              <a:t>, г.Чита.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228600" y="152400"/>
            <a:ext cx="8763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Calibri" charset="-52"/>
              </a:rPr>
              <a:t>Опыт распространения практики изучения курса финансовой грамотности.</a:t>
            </a:r>
          </a:p>
        </p:txBody>
      </p:sp>
      <p:pic>
        <p:nvPicPr>
          <p:cNvPr id="3077" name="Picture 2" descr="D:\Мама\Документы на поощрение 2018 год\Портнягина И.Ю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286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F:\мои файлы\рабочие программы и др\19-20 г.г\финнансы\Материалы и программа\финансы фото\Банк День Открытых Дверей\IMG_68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F:\мои файлы\рабочие программы и др\19-20 г.г\финнансы\Материалы и программа\финансы фото\Банк День Открытых Дверей\IMG_68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6248400" y="152400"/>
            <a:ext cx="2743200" cy="3754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/>
              <a:t>Курс «Основы финансовой грамотности» является важным средством просвещения учащихся 9-х классов и развития у них базовых финансовых установок: благосостояние, финансовая безопасность, принципы управления семейным бюджетом, кредитование и страхование. Знание основ финансовой грамотности позволит предотвратить такие финансовые риски как банкротство, бедность, финансовое мошенничество.</a:t>
            </a:r>
          </a:p>
        </p:txBody>
      </p:sp>
      <p:pic>
        <p:nvPicPr>
          <p:cNvPr id="4099" name="Рисунок 9" descr="http://www.vladtime.ru/uploads/posts/2016-11/1478170512_2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94042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" y="381000"/>
            <a:ext cx="59436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libri" charset="-52"/>
              </a:rPr>
              <a:t>Разработана программа курса </a:t>
            </a:r>
          </a:p>
          <a:p>
            <a:pPr algn="ctr" eaLnBrk="1" hangingPunct="1"/>
            <a:r>
              <a:rPr lang="ru-RU" altLang="ru-RU" b="1">
                <a:latin typeface="Calibri" charset="-52"/>
              </a:rPr>
              <a:t>«Основы финансовой грамотности»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04800" y="4267200"/>
            <a:ext cx="8458200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Содержание программы существенно расширяет и дополняет знания  старшеклассников об управлении семейным бюджетом и личными финансами, функционировании фондового рынка и банковской системы, полученные при изучении базовых курсов обществознания и технологии, а выполнение творческих работ, практических заданий и итогового проекта позволит подросткам приобрести опыт принятия экономических решений в области управления личными финансами, применить полученные знания в реальной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4114800" cy="175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Обучение финансовой грамотности продиктовано временем, так как финансовый рынок предоставляет огромный выбор возможностей по управлению денежными ресурсами. Сущность курса продиктована развитием финансовой системы и появлением широкого спектра новых сложных экономических продуктов и услуг, которые ставят перед людьми задачи, к решению которых они зачастую не всегда бывают готовы.</a:t>
            </a:r>
          </a:p>
        </p:txBody>
      </p:sp>
      <p:pic>
        <p:nvPicPr>
          <p:cNvPr id="5123" name="Picture 4" descr="F:\мои файлы\рабочие программы и др\19-20 г.г\финнансы\Материалы и программа\финансы фото\100CANON\IMG_6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724400" y="2743200"/>
            <a:ext cx="4114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Обучение основам финансовой грамотности в школе является актуальным, так как создает условия для развития личности подростка, мотивации к обучению, для формирования социального и профессионального самоопределения. </a:t>
            </a:r>
          </a:p>
        </p:txBody>
      </p:sp>
      <p:pic>
        <p:nvPicPr>
          <p:cNvPr id="5125" name="Picture 5" descr="F:\мои файлы\рабочие программы и др\19-20 г.г\финнансы\Материалы и программа\финансы фото\100CANON\IMG_68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45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F:\мои файлы\рабочие программы и др\19-20 г.г\финнансы\Материалы и программа\финансы фото\100CANON\IMG_68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52400" y="5319713"/>
            <a:ext cx="88392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Актуальность курса «Основы финансовой грамотности» продиктована особенностями развития финансового рынка на современном этапе: с одной стороны, информационные технологии открыли доступ к финансовым продуктам и услугам,  широким слоям населения, с другой стороны — легкость доступа к финансовому рынку для неподготовленного потребителя приводит к дезориентации в вопросах собственной ответственности за принятие решений. Это, в свою очередь, приводит к непосильной кредитной нагрузке, «жизни не по средствам». Кроме того, отсутствие понимания важности финансового планирования с помощью накопительных, страховых, пенсионных программ может создавать дополнительные проблемы у населения.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4114800"/>
            <a:ext cx="1524000" cy="10620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Цель: формирование специальных компетенций в области управления личными финансами</a:t>
            </a:r>
          </a:p>
          <a:p>
            <a:pPr>
              <a:defRPr/>
            </a:pPr>
            <a:r>
              <a:rPr lang="ru-RU" sz="1050" dirty="0"/>
              <a:t> у учащихся школ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76200" y="304800"/>
            <a:ext cx="8915400" cy="24622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Задачи курса:</a:t>
            </a:r>
            <a:endParaRPr lang="ru-RU" altLang="ru-RU" sz="1400"/>
          </a:p>
          <a:p>
            <a:pPr eaLnBrk="1" hangingPunct="1"/>
            <a:r>
              <a:rPr lang="ru-RU" altLang="ru-RU" sz="1400"/>
              <a:t>- повысить уровень финансовой и экономической образованности, грамотности школьников;</a:t>
            </a:r>
          </a:p>
          <a:p>
            <a:pPr eaLnBrk="1" hangingPunct="1"/>
            <a:r>
              <a:rPr lang="ru-RU" altLang="ru-RU" sz="1400"/>
              <a:t>- сформировать у школьников систему знаний о финансовых институтах современного общества и инструментах управления личными финансами;</a:t>
            </a:r>
          </a:p>
          <a:p>
            <a:pPr eaLnBrk="1" hangingPunct="1"/>
            <a:r>
              <a:rPr lang="ru-RU" altLang="ru-RU" sz="1400"/>
              <a:t>- овладеть умением получать и критически осмысливать экономическую информацию, анализировать, систематизировать полученные данные;</a:t>
            </a:r>
          </a:p>
          <a:p>
            <a:pPr eaLnBrk="1" hangingPunct="1"/>
            <a:r>
              <a:rPr lang="ru-RU" altLang="ru-RU" sz="1400"/>
              <a:t>- умение обращаться с банковской картой, оплачивать платежи через банкомат, отслеживать и контролировать коммунальные платежи, вычислять проценты по вкладу, сравнивать кредитные продукты, анализировать структуру расходов, пользоваться сетью Интернет для оплаты товаров, определять подлинность денежных единиц;</a:t>
            </a:r>
          </a:p>
          <a:p>
            <a:pPr eaLnBrk="1" hangingPunct="1"/>
            <a:r>
              <a:rPr lang="ru-RU" altLang="ru-RU" sz="1400"/>
              <a:t>- сформировать ответственность за принятие экономических решений.</a:t>
            </a:r>
          </a:p>
        </p:txBody>
      </p:sp>
      <p:pic>
        <p:nvPicPr>
          <p:cNvPr id="6147" name="Picture 8" descr="F:\мои файлы\рабочие программы и др\19-20 г.г\финнансы\Материалы и программа\финансы фото\Мои фото разные с мероприятий\09-12-2019_07-57-14\P1050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3703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F:\мои файлы\рабочие программы и др\19-20 г.г\финнансы\Материалы и программа\финансы фото\Мои фото разные с мероприятий\09-12-2019_08-04-17\P10502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26243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8392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Курс «Основы финансовой грамотности» рассчитан на 35 часов в 9 классе. Результативность работы отслеживается через проверку применения полученных знаний в обычной жизни, проведение деловых игр, викторин, отзывы родителей, педагогов, проверка знаний по тестам…</a:t>
            </a:r>
          </a:p>
          <a:p>
            <a:pPr eaLnBrk="1" hangingPunct="1"/>
            <a:r>
              <a:rPr lang="ru-RU" altLang="ru-RU" sz="1400"/>
              <a:t>Мотивация изучения финансовой грамотности обучающимися формируется через интерактивные приёмы работы. Все занятия носят практико - ориентированный характер и позволяют научиться решать жизненные проблемы. </a:t>
            </a:r>
          </a:p>
        </p:txBody>
      </p:sp>
      <p:pic>
        <p:nvPicPr>
          <p:cNvPr id="7171" name="Picture 11" descr="F:\мои файлы\рабочие программы и др\19-20 г.г\финнансы\Материалы и программа\финансы фото\Мои фото разные с мероприятий\20191112_1143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67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2" descr="F:\мои файлы\рабочие программы и др\19-20 г.г\финнансы\Материалы и программа\финансы фото\Мои фото разные с мероприятий\20191112_115913(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057400" y="1676400"/>
            <a:ext cx="4267200" cy="28622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В гимназии разработаны Контрольно-измерительные </a:t>
            </a:r>
          </a:p>
          <a:p>
            <a:pPr eaLnBrk="1" hangingPunct="1"/>
            <a:r>
              <a:rPr lang="ru-RU" altLang="ru-RU" sz="1200"/>
              <a:t>материалы итоговой диагностической работы по курсу «Основы финансовой грамотности». </a:t>
            </a:r>
          </a:p>
          <a:p>
            <a:pPr eaLnBrk="1" hangingPunct="1"/>
            <a:r>
              <a:rPr lang="ru-RU" altLang="ru-RU" sz="1200"/>
              <a:t>Содержание работы охватывает учебный материал согласно программе.</a:t>
            </a:r>
          </a:p>
          <a:p>
            <a:pPr eaLnBrk="1" hangingPunct="1"/>
            <a:r>
              <a:rPr lang="ru-RU" altLang="ru-RU" sz="1200"/>
              <a:t>Основные модули:</a:t>
            </a:r>
          </a:p>
          <a:p>
            <a:pPr eaLnBrk="1" hangingPunct="1"/>
            <a:r>
              <a:rPr lang="ru-RU" altLang="ru-RU" sz="1200"/>
              <a:t>Модуль 1. «Личное финансовое планирование».</a:t>
            </a:r>
          </a:p>
          <a:p>
            <a:pPr eaLnBrk="1" hangingPunct="1"/>
            <a:r>
              <a:rPr lang="ru-RU" altLang="ru-RU" sz="1200"/>
              <a:t>Модуль 2. «Депозит».</a:t>
            </a:r>
          </a:p>
          <a:p>
            <a:pPr eaLnBrk="1" hangingPunct="1"/>
            <a:r>
              <a:rPr lang="ru-RU" altLang="ru-RU" sz="1200"/>
              <a:t>Модуль 3. «Кредит».</a:t>
            </a:r>
          </a:p>
          <a:p>
            <a:pPr eaLnBrk="1" hangingPunct="1"/>
            <a:r>
              <a:rPr lang="ru-RU" altLang="ru-RU" sz="1200"/>
              <a:t>Модуль 4. «Расчетно-кассовые операции».</a:t>
            </a:r>
          </a:p>
          <a:p>
            <a:pPr eaLnBrk="1" hangingPunct="1"/>
            <a:r>
              <a:rPr lang="ru-RU" altLang="ru-RU" sz="1200"/>
              <a:t>Модуль 5. «Страхование».</a:t>
            </a:r>
          </a:p>
          <a:p>
            <a:pPr eaLnBrk="1" hangingPunct="1"/>
            <a:r>
              <a:rPr lang="ru-RU" altLang="ru-RU" sz="1200"/>
              <a:t>Модуль 6. «Инвестиции».</a:t>
            </a:r>
          </a:p>
          <a:p>
            <a:pPr eaLnBrk="1" hangingPunct="1"/>
            <a:r>
              <a:rPr lang="ru-RU" altLang="ru-RU" sz="1200"/>
              <a:t>Модуль 7. «Пенсии».</a:t>
            </a:r>
          </a:p>
          <a:p>
            <a:pPr eaLnBrk="1" hangingPunct="1"/>
            <a:r>
              <a:rPr lang="ru-RU" altLang="ru-RU" sz="1200"/>
              <a:t>Модуль 8. «Налоги».</a:t>
            </a:r>
          </a:p>
          <a:p>
            <a:pPr eaLnBrk="1" hangingPunct="1"/>
            <a:r>
              <a:rPr lang="ru-RU" altLang="ru-RU" sz="1200"/>
              <a:t>Модуль 9. «Пирамиды и финансовое мошенничество».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28600" y="4038600"/>
            <a:ext cx="1600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/>
              <a:t>Разработаны критерии оценивания к Кимам.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228600" y="4648200"/>
            <a:ext cx="2819400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Ежегодно в начале  учебного года</a:t>
            </a:r>
          </a:p>
          <a:p>
            <a:pPr eaLnBrk="1" hangingPunct="1"/>
            <a:r>
              <a:rPr lang="ru-RU" altLang="ru-RU" sz="1200"/>
              <a:t> и в конце проводится диагностика. </a:t>
            </a:r>
          </a:p>
          <a:p>
            <a:pPr eaLnBrk="1" hangingPunct="1"/>
            <a:r>
              <a:rPr lang="ru-RU" altLang="ru-RU" sz="1200"/>
              <a:t>Составляется отчет как опорной </a:t>
            </a:r>
          </a:p>
          <a:p>
            <a:pPr eaLnBrk="1" hangingPunct="1"/>
            <a:r>
              <a:rPr lang="ru-RU" altLang="ru-RU" sz="1200"/>
              <a:t>школы края.</a:t>
            </a:r>
          </a:p>
        </p:txBody>
      </p:sp>
      <p:graphicFrame>
        <p:nvGraphicFramePr>
          <p:cNvPr id="7176" name="Содержимое 5"/>
          <p:cNvGraphicFramePr>
            <a:graphicFrameLocks/>
          </p:cNvGraphicFramePr>
          <p:nvPr/>
        </p:nvGraphicFramePr>
        <p:xfrm>
          <a:off x="3124200" y="4724400"/>
          <a:ext cx="586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5" imgW="5864860" imgH="1828959" progId="Excel.Chart.8">
                  <p:embed/>
                </p:oleObj>
              </mc:Choice>
              <mc:Fallback>
                <p:oleObj r:id="rId5" imgW="5864860" imgH="1828959" progId="Excel.Chart.8">
                  <p:embed/>
                  <p:pic>
                    <p:nvPicPr>
                      <p:cNvPr id="0" name="Содержимое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24400"/>
                        <a:ext cx="58674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228600" y="5638800"/>
            <a:ext cx="2362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В качестве проверки усвоения материала в гимназии проводятся разгадывание викторины, деловые игры и проекты.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4876800"/>
            <a:ext cx="968375" cy="25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/>
              <a:t>2020-2021г.г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4267200" cy="7381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/>
              <a:t>Участие во Всероссийском конкурсе</a:t>
            </a:r>
          </a:p>
          <a:p>
            <a:pPr algn="just" eaLnBrk="1" hangingPunct="1"/>
            <a:r>
              <a:rPr lang="ru-RU" altLang="ru-RU" sz="1400"/>
              <a:t>методических разработок по финансовой грамотности в 2019-2020 учебном году. 3 место. </a:t>
            </a:r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3124200" y="3962400"/>
            <a:ext cx="58674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В гимназии накоплена база методических разработок по финансовой грамотности. Темы: Бюджет семьи; Валюта; Деньги.</a:t>
            </a:r>
          </a:p>
          <a:p>
            <a:pPr eaLnBrk="1" hangingPunct="1"/>
            <a:r>
              <a:rPr lang="ru-RU" altLang="ru-RU" sz="1400"/>
              <a:t>Деловые игры проводятся во внеурочное время  и вызывают особый интерес у обучающихся.</a:t>
            </a:r>
          </a:p>
        </p:txBody>
      </p:sp>
      <p:pic>
        <p:nvPicPr>
          <p:cNvPr id="8196" name="Picture 13" descr="F:\мои файлы\рабочие программы и др\19-20 г.г\финнансы\Материалы и программа\ким\Кимы. по финансовой грамотности\Сертификат_1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3660775" cy="2586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3505200" y="2895600"/>
            <a:ext cx="39624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Встреча с участниками всероссийского конкурса в Москве.</a:t>
            </a:r>
          </a:p>
          <a:p>
            <a:pPr eaLnBrk="1" hangingPunct="1"/>
            <a:r>
              <a:rPr lang="ru-RU" altLang="ru-RU" sz="1400"/>
              <a:t>Круглый стол по проблемам внедрения курса финансовой грамотности в школы. </a:t>
            </a:r>
          </a:p>
        </p:txBody>
      </p:sp>
      <p:pic>
        <p:nvPicPr>
          <p:cNvPr id="8198" name="Picture 14" descr="F:\мои файлы\рабочие программы и др\19-20 г.г\финнансы\Материалы и программа\финансы фото\Конкурс мо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6" descr="F:\мои файлы\рабочие программы и др\19-20 г.г\финнансы\Материалы и программа\финансы фото\Мои фото разные с мероприятий\20190311_0940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4844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457200" y="4724400"/>
            <a:ext cx="199707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/>
              <a:t>Москва. ЦБ РФ. Круглый стол.</a:t>
            </a:r>
          </a:p>
        </p:txBody>
      </p:sp>
      <p:pic>
        <p:nvPicPr>
          <p:cNvPr id="8201" name="Picture 17" descr="F:\мои файлы\рабочие программы и др\19-20 г.г\финнансы\Материалы и программа\финансы фото\Своя игра Валюта\20181113_1304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74700">
            <a:off x="2863850" y="4916488"/>
            <a:ext cx="13906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 descr="F:\мои файлы\рабочие программы и др\19-20 г.г\финнансы\Материалы и программа\финансы фото\Своя игра Валюта\20181113_1306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1555">
            <a:off x="7312025" y="4792663"/>
            <a:ext cx="14700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0" descr="F:\мои файлы\рабочие программы и др\19-20 г.г\финнансы\Материалы и программа\финансы фото\100CANON\IMG_68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1" descr="F:\мои файлы\рабочие программы и др\19-20 г.г\финнансы\Материалы и программа\финансы фото\100CANON\IMG_68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25527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Box 18"/>
          <p:cNvSpPr txBox="1">
            <a:spLocks noChangeArrowheads="1"/>
          </p:cNvSpPr>
          <p:nvPr/>
        </p:nvSpPr>
        <p:spPr bwMode="auto">
          <a:xfrm>
            <a:off x="228600" y="6611938"/>
            <a:ext cx="11874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/>
              <a:t>Игры. Квесты….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152400" y="3200400"/>
            <a:ext cx="86868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Ежегодно учащиеся гимназии принимают участие в Онлайн-уроках по финансовой грамотности, </a:t>
            </a:r>
          </a:p>
          <a:p>
            <a:pPr eaLnBrk="1" hangingPunct="1"/>
            <a:r>
              <a:rPr lang="ru-RU" altLang="ru-RU" sz="1400"/>
              <a:t>организатором которых выступает Центральный банк Российской Федерации. В  режиме реального времени учащиеся узнают о личном финансовом планировании, инвестировании и страховании, о взаимодействии с налоговыми органами и пенсионной системе, об особенностях кредитования и банковских вкладах, о кибермошеничестве, о правилах безопасности на финансовом рынке и др. </a:t>
            </a:r>
          </a:p>
          <a:p>
            <a:pPr eaLnBrk="1" hangingPunct="1"/>
            <a:r>
              <a:rPr lang="ru-RU" altLang="ru-RU" sz="1400"/>
              <a:t>В ходе таких уроков ребята с интересом отвечают на вопросы лекторов. </a:t>
            </a:r>
            <a:endParaRPr lang="ru-RU" altLang="ru-RU">
              <a:latin typeface="Calibri" charset="-52"/>
            </a:endParaRPr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5867400" y="4953000"/>
            <a:ext cx="3048000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Ребята составляют отчет после онлайн урока, по итогам которого оформляется учителем сводный отчет, который отправляется в ЦБ РФ. Школа получает сертификат.</a:t>
            </a:r>
          </a:p>
        </p:txBody>
      </p:sp>
      <p:pic>
        <p:nvPicPr>
          <p:cNvPr id="1030" name="Picture 22" descr="F:\мои файлы\рабочие программы и др\19-20 г.г\финнансы\Материалы и программа\финансы фото\онлайн урок\20181122_112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939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5" descr="F:\мои файлы\рабочие программы и др\19-20 г.г\финнансы\Материалы и программа\финансы фото\онлайн урок\IMG_26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3" descr="F:\мои файлы\рабочие программы и др\19-20 г.г\финнансы\Материалы и программа\финансы фото\онлайн урок\20181116_0941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209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152400" y="4724400"/>
          <a:ext cx="22098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24400"/>
                        <a:ext cx="220980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2"/>
          <p:cNvGraphicFramePr>
            <a:graphicFrameLocks noChangeAspect="1"/>
          </p:cNvGraphicFramePr>
          <p:nvPr/>
        </p:nvGraphicFramePr>
        <p:xfrm>
          <a:off x="2590800" y="4724400"/>
          <a:ext cx="23622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DF" r:id="rId8" imgW="0" imgH="0" progId="FoxitReader.Document">
                  <p:embed/>
                </p:oleObj>
              </mc:Choice>
              <mc:Fallback>
                <p:oleObj name="PDF" r:id="rId8" imgW="0" imgH="0" progId="FoxitReader.Document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24400"/>
                        <a:ext cx="236220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72390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Распространение педагогического опыта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6172200"/>
            <a:ext cx="56388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Выход с методическими разработками в школы города и края. Проведение деловых игр, </a:t>
            </a:r>
            <a:r>
              <a:rPr lang="ru-RU" sz="1600" dirty="0" err="1">
                <a:latin typeface="+mn-lt"/>
                <a:cs typeface="+mn-cs"/>
              </a:rPr>
              <a:t>квестов</a:t>
            </a:r>
            <a:r>
              <a:rPr lang="ru-RU" sz="1600" dirty="0">
                <a:latin typeface="+mn-lt"/>
                <a:cs typeface="+mn-cs"/>
              </a:rPr>
              <a:t> совместно с учащимися.</a:t>
            </a:r>
          </a:p>
        </p:txBody>
      </p:sp>
      <p:pic>
        <p:nvPicPr>
          <p:cNvPr id="9220" name="Picture 28" descr="F:\мои файлы\рабочие программы и др\19-20 г.г\финнансы\Материалы и программа\финансы фото\Мои фото разные с мероприятий\20191112_1142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20955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9" descr="F:\мои файлы\рабочие программы и др\19-20 г.г\финнансы\Материалы и программа\финансы фото\Мои фото разные с мероприятий\20191112_1159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0" descr="F:\мои файлы\рабочие программы и др\19-20 г.г\финнансы\Материалы и программа\финансы фото\Мои фото разные с мероприятий\20191112_1217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322638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4"/>
          <p:cNvSpPr txBox="1">
            <a:spLocks noChangeArrowheads="1"/>
          </p:cNvSpPr>
          <p:nvPr/>
        </p:nvSpPr>
        <p:spPr bwMode="auto">
          <a:xfrm>
            <a:off x="5715000" y="3352800"/>
            <a:ext cx="24987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Средняя школа. с. Засопка.</a:t>
            </a:r>
          </a:p>
        </p:txBody>
      </p:sp>
      <p:pic>
        <p:nvPicPr>
          <p:cNvPr id="9224" name="Picture 32" descr="F:\мои файлы\рабочие программы и др\19-20 г.г\финнансы\Материалы и программа\финансы фото\петровск фото\IMG_00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1592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7"/>
          <p:cNvSpPr txBox="1">
            <a:spLocks noChangeArrowheads="1"/>
          </p:cNvSpPr>
          <p:nvPr/>
        </p:nvSpPr>
        <p:spPr bwMode="auto">
          <a:xfrm>
            <a:off x="457200" y="5791200"/>
            <a:ext cx="421005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г.Петровск Забайкальский. Встреча. Игра. Круглый стол.</a:t>
            </a:r>
          </a:p>
        </p:txBody>
      </p:sp>
      <p:pic>
        <p:nvPicPr>
          <p:cNvPr id="9226" name="Picture 31" descr="F:\мои файлы\рабочие программы и др\19-20 г.г\финнансы\Материалы и программа\финансы фото\Мои фото разные с мероприятий\20191112_1243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Calibri" charset="-52"/>
              </a:rPr>
              <a:t>Курсы по финансовой грамотности. Участие в апробации методических разработок Центрального Банка РФ. </a:t>
            </a: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304800" y="1295400"/>
            <a:ext cx="84582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 В рамках инновационного проекта: </a:t>
            </a:r>
            <a:r>
              <a:rPr lang="ru-RU" altLang="ru-RU" u="sng"/>
              <a:t>Системно - деятельностный подход как способ формирования предприимчивого поведения и мышления учащихся, через преподавание курса "Финансовая грамотность"</a:t>
            </a:r>
            <a:r>
              <a:rPr lang="ru-RU" altLang="ru-RU"/>
              <a:t>, как опорная школа по внедрению основ финансовой грамотности в образовательный процесс, в декабре 2020 года приняли участие в апробации 4 методических разработок по финансовой грамотности: </a:t>
            </a:r>
          </a:p>
          <a:p>
            <a:pPr eaLnBrk="1" hangingPunct="1"/>
            <a:r>
              <a:rPr lang="ru-RU" altLang="ru-RU" u="sng"/>
              <a:t>- "История Российской Федерации в банкнотах", автор Анисимова А.Б.</a:t>
            </a:r>
            <a:endParaRPr lang="ru-RU" altLang="ru-RU"/>
          </a:p>
          <a:p>
            <a:pPr eaLnBrk="1" hangingPunct="1"/>
            <a:r>
              <a:rPr lang="ru-RU" altLang="ru-RU" u="sng"/>
              <a:t>- "Приключения Буратино в стране финансов", автор Митусова Л.В.</a:t>
            </a:r>
            <a:endParaRPr lang="ru-RU" altLang="ru-RU"/>
          </a:p>
          <a:p>
            <a:pPr eaLnBrk="1" hangingPunct="1"/>
            <a:r>
              <a:rPr lang="ru-RU" altLang="ru-RU" u="sng"/>
              <a:t>- "Лесная ярмарка", автор Наумова Н.Н.</a:t>
            </a:r>
            <a:endParaRPr lang="ru-RU" altLang="ru-RU"/>
          </a:p>
          <a:p>
            <a:pPr eaLnBrk="1" hangingPunct="1">
              <a:buFontTx/>
              <a:buChar char="-"/>
            </a:pPr>
            <a:r>
              <a:rPr lang="ru-RU" altLang="ru-RU" u="sng"/>
              <a:t>Экономическая квест-игра «Дом вести – не лапти плести», автор Рудоманова Е.А.</a:t>
            </a:r>
            <a:endParaRPr lang="ru-RU" altLang="ru-RU"/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04800" y="4572000"/>
            <a:ext cx="84582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После проведения апробации по каждому проведённому уроку заполнена анкета обратной связи в формате Googleforms. Ссылка на анкету обратной связи:  </a:t>
            </a:r>
            <a:r>
              <a:rPr lang="ru-RU" altLang="ru-RU" u="sng">
                <a:hlinkClick r:id="rId2"/>
              </a:rPr>
              <a:t>https://forms.gle/XfLQvTVQQRFRX2wy7</a:t>
            </a:r>
            <a:r>
              <a:rPr lang="ru-RU" altLang="ru-RU"/>
              <a:t>. </a:t>
            </a:r>
          </a:p>
          <a:p>
            <a:pPr eaLnBrk="1" hangingPunct="1"/>
            <a:r>
              <a:rPr lang="ru-RU" altLang="ru-RU"/>
              <a:t>В апробации успешно приняли участие с классами учителя:</a:t>
            </a:r>
          </a:p>
          <a:p>
            <a:pPr eaLnBrk="1" hangingPunct="1"/>
            <a:r>
              <a:rPr lang="ru-RU" altLang="ru-RU"/>
              <a:t>Портнягина И.Ю.,  Мухина О.К., Щелеметьева Ю.В., Черепанова Н.А., </a:t>
            </a:r>
          </a:p>
          <a:p>
            <a:pPr eaLnBrk="1" hangingPunct="1"/>
            <a:r>
              <a:rPr lang="ru-RU" altLang="ru-RU"/>
              <a:t>Жигмитдоржиева Х.Д.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991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Office Theme</vt:lpstr>
      <vt:lpstr>Диаграмма Microsoft Excel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финансовой грамотности</dc:title>
  <dc:creator>Ирина</dc:creator>
  <cp:lastModifiedBy>GordeevAV</cp:lastModifiedBy>
  <cp:revision>129</cp:revision>
  <dcterms:created xsi:type="dcterms:W3CDTF">2017-09-20T16:20:14Z</dcterms:created>
  <dcterms:modified xsi:type="dcterms:W3CDTF">2021-08-24T03:12:11Z</dcterms:modified>
</cp:coreProperties>
</file>