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84" r:id="rId5"/>
    <p:sldId id="287" r:id="rId6"/>
    <p:sldId id="286" r:id="rId7"/>
    <p:sldId id="288" r:id="rId8"/>
    <p:sldId id="289" r:id="rId9"/>
    <p:sldId id="306" r:id="rId10"/>
    <p:sldId id="290" r:id="rId11"/>
    <p:sldId id="298" r:id="rId12"/>
    <p:sldId id="299" r:id="rId13"/>
    <p:sldId id="300" r:id="rId14"/>
    <p:sldId id="301" r:id="rId15"/>
    <p:sldId id="302" r:id="rId16"/>
    <p:sldId id="291" r:id="rId17"/>
    <p:sldId id="303" r:id="rId18"/>
    <p:sldId id="293" r:id="rId19"/>
    <p:sldId id="294" r:id="rId20"/>
    <p:sldId id="305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138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Подготовительная группа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E8-487B-9B3D-CB54E9B0FB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E8-487B-9B3D-CB54E9B0FB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E8-487B-9B3D-CB54E9B0FB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E8-487B-9B3D-CB54E9B0FBB4}"/>
              </c:ext>
            </c:extLst>
          </c:dPt>
          <c:cat>
            <c:strRef>
              <c:f>Лист1!$A$2:$A$5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8.0000000000000029E-2</c:v>
                </c:pt>
                <c:pt idx="1">
                  <c:v>0.68000000000000038</c:v>
                </c:pt>
                <c:pt idx="2">
                  <c:v>0.24000000000000005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E4-4A32-9F58-C441BB70E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Подготовительная группа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E8-487B-9B3D-CB54E9B0FBB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E8-487B-9B3D-CB54E9B0FBB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E8-487B-9B3D-CB54E9B0FBB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E8-487B-9B3D-CB54E9B0FBB4}"/>
              </c:ext>
            </c:extLst>
          </c:dPt>
          <c:cat>
            <c:strRef>
              <c:f>Лист1!$A$2:$A$5</c:f>
              <c:strCache>
                <c:ptCount val="3"/>
                <c:pt idx="0">
                  <c:v>высокий 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0.78</c:v>
                </c:pt>
                <c:pt idx="1">
                  <c:v>0.2</c:v>
                </c:pt>
                <c:pt idx="2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E4-4A32-9F58-C441BB70E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25F-F3E0-4FFA-93E0-DCC9DF483E46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725F-F3E0-4FFA-93E0-DCC9DF483E46}" type="datetimeFigureOut">
              <a:rPr lang="ru-RU" smtClean="0"/>
              <a:pPr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F5461-8D04-4E58-AFAD-532DF4D24F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08504" cy="335699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общеразвивающего вида № 63»</a:t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Креативная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269804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             </a:t>
            </a:r>
          </a:p>
          <a:p>
            <a:pPr algn="just"/>
            <a:r>
              <a:rPr lang="ru-RU" dirty="0" smtClean="0"/>
              <a:t>                   </a:t>
            </a:r>
          </a:p>
          <a:p>
            <a:pPr algn="just"/>
            <a:r>
              <a:rPr lang="ru-RU" dirty="0" smtClean="0"/>
              <a:t>                 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                                        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Мария Игоревна Рождественская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LEFaKxFvcWI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31" y="3645024"/>
            <a:ext cx="3645236" cy="2651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проблемных ситуаций.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сюжетно – ролевых игр, моделирующих жизненные ситуации: «Банк», «Кафе», «Супермаркет», «Кондитерская фабрика», «Ателье», «Путешествие».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развивающих игр: «Пятый лишний», «Подбери витрину для магазина», «Кому что нужно для работы» и др.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литературы: Ш. Перро «Кот в сапогах»,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С.Маршак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«Двенадцать месяцев»,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К.Чуковский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«Муха – цокотуха»,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И.А.Крылов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«Стрекоза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муровей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А.Н.Толстой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«Золотой ключик», Э Успенский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И.Агрон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«Бизнес крокодила Гены» и др.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из цикла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«Азбука финансовой грамотности»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раскраски «Финансовая грамотность в мудрости народной»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Экономические КВН, викторины</a:t>
            </a:r>
          </a:p>
          <a:p>
            <a:pPr>
              <a:buFontTx/>
              <a:buChar char="-"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20190130_152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5641" y="654320"/>
            <a:ext cx="3792009" cy="3340576"/>
          </a:xfrm>
          <a:prstGeom prst="rect">
            <a:avLst/>
          </a:prstGeom>
          <a:noFill/>
        </p:spPr>
      </p:pic>
      <p:pic>
        <p:nvPicPr>
          <p:cNvPr id="1027" name="Picture 3" descr="C:\Users\ASUS\Desktop\20191113_0954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2643182"/>
            <a:ext cx="6845196" cy="38504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642918"/>
            <a:ext cx="4143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 наших родителей»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928802"/>
            <a:ext cx="4000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 викторина «По дорогам сказок»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7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20191115_1013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57166"/>
            <a:ext cx="5207036" cy="2928958"/>
          </a:xfrm>
          <a:prstGeom prst="rect">
            <a:avLst/>
          </a:prstGeom>
          <a:noFill/>
        </p:spPr>
      </p:pic>
      <p:pic>
        <p:nvPicPr>
          <p:cNvPr id="2051" name="Picture 3" descr="C:\Users\ASUS\Desktop\20190123_1542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2928934"/>
            <a:ext cx="6149801" cy="34592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86512" y="714356"/>
            <a:ext cx="2643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3929066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«Деньги нашей группы»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SUS\Desktop\IMG-24b32f9eeeb5356519a7885c6a9add67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429000"/>
            <a:ext cx="5683256" cy="3196832"/>
          </a:xfrm>
          <a:prstGeom prst="rect">
            <a:avLst/>
          </a:prstGeom>
          <a:noFill/>
        </p:spPr>
      </p:pic>
      <p:pic>
        <p:nvPicPr>
          <p:cNvPr id="3074" name="Picture 2" descr="C:\Users\ASUS\Desktop\IMG-78f9289d9d255f979f5c86383a379256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5572164" cy="41791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15074" y="785794"/>
            <a:ext cx="27146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«Биржа труда» (с участием родителей)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20200211_1625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7143800" cy="3857651"/>
          </a:xfrm>
          <a:prstGeom prst="rect">
            <a:avLst/>
          </a:prstGeom>
          <a:noFill/>
        </p:spPr>
      </p:pic>
      <p:pic>
        <p:nvPicPr>
          <p:cNvPr id="4099" name="Picture 3" descr="C:\Users\ASUS\Desktop\20200220_1601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2428868"/>
            <a:ext cx="5929354" cy="39290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643446"/>
            <a:ext cx="21431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Квест-игра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«Путешествие Буратино»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esktop\IMG-04ff604a680cc4839c486e195130b3be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5286412" cy="3151187"/>
          </a:xfrm>
          <a:prstGeom prst="rect">
            <a:avLst/>
          </a:prstGeom>
          <a:noFill/>
        </p:spPr>
      </p:pic>
      <p:pic>
        <p:nvPicPr>
          <p:cNvPr id="5123" name="Picture 3" descr="C:\Users\ASUS\Desktop\IMG-7097a5693f9070b47d8f9552eaaaa887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2928934"/>
            <a:ext cx="5210857" cy="3643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286256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«Банк»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1071546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плаката на экономическую тему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творческих работ (аукцион товаров, выставка рисунков – иллюстрация к пословице, поговорке, сказке )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открытие собственной фирмы (придумать фирменный знак, рекламу)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«Гость группы» (знакомство с профессиями)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стенды, буклеты.</a:t>
            </a:r>
          </a:p>
          <a:p>
            <a:pPr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Брейн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ринг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инансовая безопасность»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Виктория\Desktop\IMG-9269cb86328577e123b18b15bac339da-V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357562"/>
            <a:ext cx="3024336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4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SUS\Desktop\IMG-e7ac97d89a57927a91604c4de633ce00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42852"/>
            <a:ext cx="3714776" cy="5881686"/>
          </a:xfrm>
          <a:prstGeom prst="rect">
            <a:avLst/>
          </a:prstGeom>
          <a:noFill/>
        </p:spPr>
      </p:pic>
      <p:pic>
        <p:nvPicPr>
          <p:cNvPr id="6146" name="Picture 2" descr="C:\Users\ASUS\Desktop\20180403_1842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3428992" y="3000372"/>
            <a:ext cx="5429288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ds-63-chita.a2b2.ru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556792"/>
            <a:ext cx="8123326" cy="45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 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утешествие Буратино».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Вручение диплома об окончании школы.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monety-opt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926" y="3429000"/>
            <a:ext cx="3342387" cy="3085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10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14422"/>
            <a:ext cx="8784976" cy="54549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способствовать формированию основ финансовой грамотности у детей старшего дошкольного возраста.</a:t>
            </a:r>
          </a:p>
          <a:p>
            <a:pPr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детей со сложным миром предметов и вещей (как результата труда человека), человеческих взаимоотношений;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про взаимосвязь между этическими и экономическими  категориями: деньги, труд, товар, цена, с одной стороны, и честность, щедрость, экономичность – с другой;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 с элементарными экономическими понятиями, со способами зарабатывания денег и разумной их трате;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обуждать здоровый интерес к деньгам, учить бережному отношению с деньгами;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чить решать простейшие экономические задачи;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логическое мышление, наблюдательность, пополнять активный  словарный запас, умение делать умозаключение.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Аменд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А.Ф., </a:t>
            </a:r>
            <a:r>
              <a:rPr lang="ru-RU" sz="5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Саламатов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А.А. Формирование нравственных представлений дошкольников в процессе экономического воспитания // Детский сад от А до Я. 2003. №4. с.55.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Аношина Л.М. Экономическое воспитание старших дошкольников в процессе ознакомления с новыми профессиями // Детский сад от А до Я. 2003. №4. с.103.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Алиева Т. Экономика: жизнь и игра // Обруч. 1999. №1. с.3.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Белка и компания. Экономика для детей в сказках, играх и задачах. Самара: Корпорация «Федоров», 1995. – с 112: ил. [Иллюстрации, игровые задания: Т. </a:t>
            </a:r>
            <a:r>
              <a:rPr lang="ru-RU" sz="5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Проснякова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Белокашина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С.В. Экономика и дети. Пословицы и поговорки // Дошкольная педагогика. 2009. №7. с.8.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Белокашина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С.В. Экономика для дошкольников // Дошкольная педагогика. 2009. №8. с.63.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Власова И.В. Готовим ребенка к жизни // Детский сад от А до Я. 2003. №4. с.140.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Власова И.В., Прохорова Н.П. Ключ к сердцу ребенка // Детский сад от А до Я. 2003. №4. с.121.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Дошкольникам об экономике: пособие для педагогов учреждений, обеспечивающих получение дошкольного образования / Е.Н. </a:t>
            </a:r>
            <a:r>
              <a:rPr lang="ru-RU" sz="5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Табих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– Минск: </a:t>
            </a:r>
            <a:r>
              <a:rPr lang="ru-RU" sz="5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5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</a:t>
            </a: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., 2007. – 48 с.: ил.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Играем в экономику: комплексные занятия, сюжетно-ролевые игры и дидактические игры / авт.- сост. Л.Г. Киреева. – Волгоград: Учитель, 2008г. – 169 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50030/0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39401" cy="580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141763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реализации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дополнительное образование (кружки)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финансовой грамотности» ( подготовительная группа, срок реализации – 1 год)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блоки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625" y="1017274"/>
            <a:ext cx="8229600" cy="5323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               Труд и продукт.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Деньги и стоимость.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Реклама: желание и возможности.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Полезные навыки и привычки </a:t>
            </a:r>
          </a:p>
          <a:p>
            <a:pPr marL="0" indent="0">
              <a:buNone/>
            </a:pPr>
            <a:r>
              <a:rPr lang="ru-RU" dirty="0" smtClean="0"/>
              <a:t>                       в быту</a:t>
            </a:r>
            <a:endParaRPr lang="ru-RU" dirty="0"/>
          </a:p>
        </p:txBody>
      </p:sp>
      <p:sp>
        <p:nvSpPr>
          <p:cNvPr id="10" name="AutoShape 2" descr="https://www.toyway.ru/upload/iblock/61c/Keenway_302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 descr="https://www.toyway.ru/upload/iblock/61c/Keenway_3025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129760"/>
            <a:ext cx="1777365" cy="1145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nedviginform.ru/wp-content/uploads/2017/09/rossijskie-dengi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2003966"/>
            <a:ext cx="1870834" cy="1251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2dsl.ru/wp-content/uploads/2014/02/17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130422"/>
            <a:ext cx="175514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www.wikihow.com/images_en/thumb/1/12/Survive-a-School-or-Workplace-Shooting-Step-8-Version-4.jpg/v4-728px-Survive-a-School-or-Workplace-Shooting-Step-8-Version-4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461" y="4293096"/>
            <a:ext cx="2376264" cy="1676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32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декватно употребляют в играх, занятиях, общении со сверстниками и взрослыми значимые экономические понятия;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современные профессии, содержание их деятельности;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 поломки, порчи вещей, игрушек, игр проявляют заботу, пытаются исправить свою или чужую оплошность;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любят трудиться, делать полезные предметы для себя и радовать других;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ережно, рационально, экономно используются расходные материалы для игр и занятий;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роявляют интерес к экономической деятельности взрослых;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нают российские деньги, некоторые названия валют ближнего и дальнего зарубежья;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онимают суть процесса обмена валюты.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детей (начало реализации программы дополнительного образования)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162610"/>
              </p:ext>
            </p:extLst>
          </p:nvPr>
        </p:nvGraphicFramePr>
        <p:xfrm>
          <a:off x="323850" y="20605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 родителей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806657"/>
              </p:ext>
            </p:extLst>
          </p:nvPr>
        </p:nvGraphicFramePr>
        <p:xfrm>
          <a:off x="434975" y="836613"/>
          <a:ext cx="8229601" cy="51545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073129">
                  <a:extLst>
                    <a:ext uri="{9D8B030D-6E8A-4147-A177-3AD203B41FA5}">
                      <a16:colId xmlns:a16="http://schemas.microsoft.com/office/drawing/2014/main" xmlns="" val="3168227169"/>
                    </a:ext>
                  </a:extLst>
                </a:gridCol>
                <a:gridCol w="1578236">
                  <a:extLst>
                    <a:ext uri="{9D8B030D-6E8A-4147-A177-3AD203B41FA5}">
                      <a16:colId xmlns:a16="http://schemas.microsoft.com/office/drawing/2014/main" xmlns="" val="2807636804"/>
                    </a:ext>
                  </a:extLst>
                </a:gridCol>
                <a:gridCol w="216024">
                  <a:extLst>
                    <a:ext uri="{9D8B030D-6E8A-4147-A177-3AD203B41FA5}">
                      <a16:colId xmlns:a16="http://schemas.microsoft.com/office/drawing/2014/main" xmlns="" val="1294241610"/>
                    </a:ext>
                  </a:extLst>
                </a:gridCol>
                <a:gridCol w="1362212">
                  <a:extLst>
                    <a:ext uri="{9D8B030D-6E8A-4147-A177-3AD203B41FA5}">
                      <a16:colId xmlns:a16="http://schemas.microsoft.com/office/drawing/2014/main" xmlns="" val="35077387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6836837"/>
                  </a:ext>
                </a:extLst>
              </a:tr>
              <a:tr h="457200"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вы считаете, надо ли проводить с ребёнком дошкольного возраста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работу по финансовой грамотности?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4639523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02986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 ваш ребёнок знает о деньгах? Отличает ли он различные монеты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банкноты?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что за деньги можно совершить покупку. Не различают «дорого» или нет. Руководствуются только «хочу»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3212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Умеет ли Ваш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ребёнок сам расплачиваться в магазине наличными?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 умеет,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 чувствует себя неуверенно, несколько раз переспрашивает: «Сколько должны дать сдачи?»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8313353"/>
                  </a:ext>
                </a:extLst>
              </a:tr>
              <a:tr h="45558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Получает ли Ваш  ребёнок карманные деньги?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3775056"/>
                  </a:ext>
                </a:extLst>
              </a:tr>
              <a:tr h="185420"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 поощряете своего ребёнка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деньгами?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5122134"/>
                  </a:ext>
                </a:extLst>
              </a:tr>
              <a:tr h="1854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4824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523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799249"/>
              </p:ext>
            </p:extLst>
          </p:nvPr>
        </p:nvGraphicFramePr>
        <p:xfrm>
          <a:off x="457200" y="1556792"/>
          <a:ext cx="8229600" cy="24739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78896">
                  <a:extLst>
                    <a:ext uri="{9D8B030D-6E8A-4147-A177-3AD203B41FA5}">
                      <a16:colId xmlns:a16="http://schemas.microsoft.com/office/drawing/2014/main" xmlns="" val="3352423698"/>
                    </a:ext>
                  </a:extLst>
                </a:gridCol>
                <a:gridCol w="3250704">
                  <a:extLst>
                    <a:ext uri="{9D8B030D-6E8A-4147-A177-3AD203B41FA5}">
                      <a16:colId xmlns:a16="http://schemas.microsoft.com/office/drawing/2014/main" xmlns="" val="2197704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1216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Обсуждаете ли Вы  с ребёнком финансовые вопросы?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Какие именно?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Связано с приобретением игрушек ( «Давай купим не сейчас, а попозже?», «Давай подумаем, тебе это действительно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нужно»)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2421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Привлекаете ли Вы ребёнка к составлению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семейного бюджета?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561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4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детей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(конец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дополнительного образования)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162610"/>
              </p:ext>
            </p:extLst>
          </p:nvPr>
        </p:nvGraphicFramePr>
        <p:xfrm>
          <a:off x="323850" y="20605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0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1175</TotalTime>
  <Words>852</Words>
  <Application>Microsoft Office PowerPoint</Application>
  <PresentationFormat>Экран (4:3)</PresentationFormat>
  <Paragraphs>106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МБДОУ «Детский сад общеразвивающего вида № 63»    Креативная экономика</vt:lpstr>
      <vt:lpstr>Подготовительный этап</vt:lpstr>
      <vt:lpstr>Подготовительный этап</vt:lpstr>
      <vt:lpstr>Обязательные блоки</vt:lpstr>
      <vt:lpstr>Ожидаемые результаты</vt:lpstr>
      <vt:lpstr>Диагностика детей (начало реализации программы дополнительного образования)</vt:lpstr>
      <vt:lpstr>Анкета для родителей</vt:lpstr>
      <vt:lpstr>Презентация PowerPoint</vt:lpstr>
      <vt:lpstr>Диагностика детей (конец реализации программы дополнительного образования)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ds-63-chita.a2b2.ru</vt:lpstr>
      <vt:lpstr>Заключительный этап</vt:lpstr>
      <vt:lpstr>Список литературы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ИТОГОВОЕ ЗАНЯТИЕ  ПО ОБУЧЕНИЮ ДЕТЕЙ ФИНАНСОВОЙ ГРАМОТНОСТИ «Люди и денежные знаки»</dc:title>
  <dc:creator>user</dc:creator>
  <cp:lastModifiedBy>GordeevAV</cp:lastModifiedBy>
  <cp:revision>118</cp:revision>
  <dcterms:created xsi:type="dcterms:W3CDTF">2018-08-17T20:05:00Z</dcterms:created>
  <dcterms:modified xsi:type="dcterms:W3CDTF">2021-08-24T03:12:25Z</dcterms:modified>
</cp:coreProperties>
</file>