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1" autoAdjust="0"/>
    <p:restoredTop sz="94660"/>
  </p:normalViewPr>
  <p:slideViewPr>
    <p:cSldViewPr snapToGrid="0" showGuides="1">
      <p:cViewPr>
        <p:scale>
          <a:sx n="62" d="100"/>
          <a:sy n="62" d="100"/>
        </p:scale>
        <p:origin x="-499" y="-2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D3F42E-D3F7-4AAF-8BC2-B98CB250B6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B8D402E6-1A39-4193-B230-B97851D79B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5FA4699-7270-4149-AB19-95B6C9827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D9A4-2991-45CA-B02C-8691287BB888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6B9D920-97B8-4007-9BE8-D31DAC45E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F723101-D3F7-4143-9043-A04F43BC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1904-2237-4794-8D77-5DFD53361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43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0401E1-18EB-4F0B-8CA9-83217D606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9E59EC3-41E4-433A-ACCC-0B3EE217B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F7737DC-31B8-43B3-8BE7-B91D3C06C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D9A4-2991-45CA-B02C-8691287BB888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239CC0C-2A8F-484E-80DF-8D93DE65C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E5CC750-27DC-4941-A41D-6634F1FCA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1904-2237-4794-8D77-5DFD53361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97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A07A094-2E19-42DB-8DF7-540B059E93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8E27486-1975-4917-AA39-858CE1A98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4126A0C-D840-47A5-9FC9-A95C8566D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D9A4-2991-45CA-B02C-8691287BB888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4071CB8-7234-47F0-8EFF-A40F3686E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9BFF0AA-0240-4A3A-9CC5-430F30B50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1904-2237-4794-8D77-5DFD53361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07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54425B-E1E5-499A-BBC7-D275EA353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372A67D-FD81-42BC-B0A2-BB59B56C4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1230A29-2A05-4C12-8B72-B907E945D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D9A4-2991-45CA-B02C-8691287BB888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46A0FF8-7325-405D-886F-97D564A99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7423633-9D0D-4D50-939B-B2810F61B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1904-2237-4794-8D77-5DFD53361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35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27DDE3C-679E-45A5-9EB2-D7B3EC651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11DE923-6197-4A3E-B688-76705951C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C8BF810-261D-48B3-916A-529BA0D5F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D9A4-2991-45CA-B02C-8691287BB888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2CEFD20-CA5D-49B8-A42C-E6CA37B99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7DE8761-A279-421F-9594-5B383956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1904-2237-4794-8D77-5DFD53361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528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D991A18-AC58-414E-A4B5-108550454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B62D4E1-1EE6-49C7-A420-3CD7C5955A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8C73090-4612-4183-B0AE-093917A1F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EF93E3D-8FDF-4B2A-BEFB-15FF3E367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D9A4-2991-45CA-B02C-8691287BB888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0EC0DB8-C902-420D-98FB-04F9782D5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C0CABCD-0B3F-4296-BC3F-E70AF150C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1904-2237-4794-8D77-5DFD53361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39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EEB5D4-4EC1-47C0-9303-F5F96EE98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A0BEE5A-A4D2-4C2C-A018-379E95317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50B7F78-0CCB-49CC-8B88-6BB707D470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BB16355F-94F4-4293-ADEE-1666F8D8F5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D3813FF-96B2-4729-A9E5-5D60160DF6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AEF05F9D-C942-46F5-836D-02BD3DD44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D9A4-2991-45CA-B02C-8691287BB888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7E07EBA-8453-4702-BF06-D58C2F253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C109BA01-1697-4EAA-9F1B-F73BB35E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1904-2237-4794-8D77-5DFD53361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11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498076C-7A42-49F5-B5E4-D3F25843A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EBE1FBE-096D-4698-B628-83269EB90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D9A4-2991-45CA-B02C-8691287BB888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2C0497A-C95C-41B8-AAF1-F5F0EA6CD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31F17F7-C5BF-414B-8B73-7D9ACC690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1904-2237-4794-8D77-5DFD53361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505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DF724D50-AD87-4D23-8D66-6C37B7070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D9A4-2991-45CA-B02C-8691287BB888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63344A64-4E57-43E7-A4CD-6F0EAA6C9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48A35BA-E9C4-4E08-8FD8-E0A13F211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1904-2237-4794-8D77-5DFD53361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727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CB9EC1-25D8-42EC-9371-5DA88157D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0FD82BE-F8FB-4B3C-B276-54E4AF8B1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C278D3F-E8D0-4AF2-AB0E-AD379153EB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505CC2B-EB51-42A7-B2E5-3DF1D73D3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D9A4-2991-45CA-B02C-8691287BB888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C233517-A76C-4311-9788-B9962E4D9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08F2035-AF71-4326-8061-651AF1455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1904-2237-4794-8D77-5DFD53361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891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59B469-31D3-4D95-AF57-AB4A87FCB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4677489F-87D4-4247-BA2E-3BB58942A7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64266C8-9FC8-4653-8608-7A0D4F87D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6561DAD-DF43-4BFD-B482-9F07888AD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D9A4-2991-45CA-B02C-8691287BB888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F897D46-C109-46DB-8DAF-2DCB91791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F19B23D-FABA-435B-B6BE-F3700FE6D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1904-2237-4794-8D77-5DFD53361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672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BBA18A-DDB6-4215-BE44-13537417E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EFBF3E8-68AA-4570-9710-89B98E19A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1EAFDAE-AE7D-4ACB-9060-42F942B363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5D9A4-2991-45CA-B02C-8691287BB888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0C513AC-AEBC-40E0-B1CC-482C7CAE9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3188EFE-4462-425F-AA69-D87259CA31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11904-2237-4794-8D77-5DFD53361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786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3F8CDF-D67B-402A-9715-44AC69AE2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530312"/>
            <a:ext cx="10363200" cy="2539415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СОВРЕМЕННЫЕ ТРЕБОВАНИЯ К ПРОФЕССИОНАЛЬНОЙ ГОТОВНОСТИ ПЕДАГОГА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C5B9575-7306-4DA8-A6E1-617CF67A61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84"/>
            <a:ext cx="9144000" cy="36933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ДОПОЛНИТЕЛЬНОЕ ОБРАЗОВАНИЕ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7651086-972B-402D-A39E-F849008E3C40}"/>
              </a:ext>
            </a:extLst>
          </p:cNvPr>
          <p:cNvSpPr txBox="1"/>
          <p:nvPr/>
        </p:nvSpPr>
        <p:spPr>
          <a:xfrm flipH="1">
            <a:off x="9557656" y="5811837"/>
            <a:ext cx="2049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МБУ ДО </a:t>
            </a:r>
            <a:r>
              <a:rPr lang="ru-RU" b="1" dirty="0" err="1"/>
              <a:t>ЦДЮТиК</a:t>
            </a:r>
            <a:r>
              <a:rPr lang="ru-RU" b="1" dirty="0"/>
              <a:t>,</a:t>
            </a:r>
          </a:p>
          <a:p>
            <a:r>
              <a:rPr lang="ru-RU" b="1" dirty="0"/>
              <a:t>Кузикова О.А.</a:t>
            </a:r>
          </a:p>
        </p:txBody>
      </p:sp>
    </p:spTree>
    <p:extLst>
      <p:ext uri="{BB962C8B-B14F-4D97-AF65-F5344CB8AC3E}">
        <p14:creationId xmlns:p14="http://schemas.microsoft.com/office/powerpoint/2010/main" val="3627107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3F8CDF-D67B-402A-9715-44AC69AE2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166869"/>
            <a:ext cx="8969827" cy="369332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ОБРАЗ СОВРЕМЕННОГО ПЕДАГОГА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7651086-972B-402D-A39E-F849008E3C40}"/>
              </a:ext>
            </a:extLst>
          </p:cNvPr>
          <p:cNvSpPr txBox="1"/>
          <p:nvPr/>
        </p:nvSpPr>
        <p:spPr>
          <a:xfrm flipH="1">
            <a:off x="10142217" y="6312579"/>
            <a:ext cx="2049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МБУ ДО </a:t>
            </a:r>
            <a:r>
              <a:rPr lang="ru-RU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ЦДЮТиК</a:t>
            </a:r>
            <a:endParaRPr lang="ru-RU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C21995CB-A951-4EAE-90B5-7EA7CA65E290}"/>
              </a:ext>
            </a:extLst>
          </p:cNvPr>
          <p:cNvSpPr txBox="1">
            <a:spLocks/>
          </p:cNvSpPr>
          <p:nvPr/>
        </p:nvSpPr>
        <p:spPr>
          <a:xfrm>
            <a:off x="283029" y="854330"/>
            <a:ext cx="11459792" cy="5486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ea typeface="Calibri" panose="020F0502020204030204" pitchFamily="34" charset="0"/>
              </a:rPr>
              <a:t>СОВРЕМЕННЫЙ ПЕДАГОГ</a:t>
            </a:r>
            <a:endParaRPr lang="ru-RU" sz="3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267E59B-7FE1-462C-B766-A94C84319D6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48159" y="1519891"/>
            <a:ext cx="3095681" cy="4483779"/>
          </a:xfrm>
          <a:prstGeom prst="rect">
            <a:avLst/>
          </a:prstGeom>
        </p:spPr>
      </p:pic>
      <p:sp>
        <p:nvSpPr>
          <p:cNvPr id="12" name="Подзаголовок 16">
            <a:extLst>
              <a:ext uri="{FF2B5EF4-FFF2-40B4-BE49-F238E27FC236}">
                <a16:creationId xmlns:a16="http://schemas.microsoft.com/office/drawing/2014/main" xmlns="" id="{666ECA4B-EB67-422E-BA36-D4C5BABBC6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9144" y="5729358"/>
            <a:ext cx="9093712" cy="54862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000" b="1" dirty="0">
                <a:effectLst/>
                <a:ea typeface="Calibri" panose="020F0502020204030204" pitchFamily="34" charset="0"/>
              </a:rPr>
              <a:t>hard</a:t>
            </a:r>
            <a:r>
              <a:rPr lang="ru-RU" sz="3000" b="1" dirty="0">
                <a:effectLst/>
                <a:ea typeface="Calibri" panose="020F0502020204030204" pitchFamily="34" charset="0"/>
              </a:rPr>
              <a:t>/</a:t>
            </a:r>
            <a:r>
              <a:rPr lang="en-US" sz="3000" b="1" dirty="0">
                <a:effectLst/>
                <a:ea typeface="Calibri" panose="020F0502020204030204" pitchFamily="34" charset="0"/>
              </a:rPr>
              <a:t>soft skills</a:t>
            </a:r>
            <a:r>
              <a:rPr lang="ru-RU" sz="3000" b="1" dirty="0">
                <a:effectLst/>
                <a:ea typeface="Calibri" panose="020F0502020204030204" pitchFamily="34" charset="0"/>
              </a:rPr>
              <a:t>,   4К компетенции,   широкий кругозор</a:t>
            </a:r>
            <a:endParaRPr lang="ru-RU" sz="3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259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3F8CDF-D67B-402A-9715-44AC69AE2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166869"/>
            <a:ext cx="8969827" cy="369332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ОБРАЗ СОВРЕМЕННОГО ПЕДАГОГА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7651086-972B-402D-A39E-F849008E3C40}"/>
              </a:ext>
            </a:extLst>
          </p:cNvPr>
          <p:cNvSpPr txBox="1"/>
          <p:nvPr/>
        </p:nvSpPr>
        <p:spPr>
          <a:xfrm flipH="1">
            <a:off x="10142217" y="6312579"/>
            <a:ext cx="2049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МБУ ДО </a:t>
            </a:r>
            <a:r>
              <a:rPr lang="ru-RU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ЦДЮТиК</a:t>
            </a:r>
            <a:endParaRPr lang="ru-RU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C21995CB-A951-4EAE-90B5-7EA7CA65E290}"/>
              </a:ext>
            </a:extLst>
          </p:cNvPr>
          <p:cNvSpPr txBox="1">
            <a:spLocks/>
          </p:cNvSpPr>
          <p:nvPr/>
        </p:nvSpPr>
        <p:spPr>
          <a:xfrm>
            <a:off x="283029" y="854330"/>
            <a:ext cx="11459792" cy="5486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ea typeface="Calibri" panose="020F0502020204030204" pitchFamily="34" charset="0"/>
              </a:rPr>
              <a:t>СОВРЕМЕННЫЙ ПЕДАГОГ</a:t>
            </a:r>
            <a:endParaRPr lang="ru-RU" sz="3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одзаголовок 16">
            <a:extLst>
              <a:ext uri="{FF2B5EF4-FFF2-40B4-BE49-F238E27FC236}">
                <a16:creationId xmlns:a16="http://schemas.microsoft.com/office/drawing/2014/main" xmlns="" id="{666ECA4B-EB67-422E-BA36-D4C5BABBC6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9144" y="5729358"/>
            <a:ext cx="9093712" cy="54862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000" b="1" dirty="0">
                <a:effectLst/>
                <a:ea typeface="Calibri" panose="020F0502020204030204" pitchFamily="34" charset="0"/>
              </a:rPr>
              <a:t>hard</a:t>
            </a:r>
            <a:r>
              <a:rPr lang="ru-RU" sz="3000" b="1" dirty="0">
                <a:effectLst/>
                <a:ea typeface="Calibri" panose="020F0502020204030204" pitchFamily="34" charset="0"/>
              </a:rPr>
              <a:t>/</a:t>
            </a:r>
            <a:r>
              <a:rPr lang="en-US" sz="3000" b="1" dirty="0">
                <a:effectLst/>
                <a:ea typeface="Calibri" panose="020F0502020204030204" pitchFamily="34" charset="0"/>
              </a:rPr>
              <a:t>soft skills</a:t>
            </a:r>
            <a:r>
              <a:rPr lang="ru-RU" sz="3000" b="1" dirty="0">
                <a:effectLst/>
                <a:ea typeface="Calibri" panose="020F0502020204030204" pitchFamily="34" charset="0"/>
              </a:rPr>
              <a:t>,   4К компетенции,   широкий кругозор</a:t>
            </a:r>
            <a:endParaRPr lang="ru-RU" sz="3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2EF867E9-4173-4E27-AAEE-3A8BBA01A04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46357" y="1519891"/>
            <a:ext cx="4299286" cy="420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176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3F8CDF-D67B-402A-9715-44AC69AE2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317994"/>
            <a:ext cx="8969827" cy="369332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ОБРАЗ СОВРЕМЕННОГО ПЕДАГОГА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C5B9575-7306-4DA8-A6E1-617CF67A61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514" y="1033003"/>
            <a:ext cx="11146971" cy="1840825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едагог - учитель, ментор, тьютор, друг, наставник? 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ru-RU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адачи педагога?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Как выполнить эти задачи?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7651086-972B-402D-A39E-F849008E3C40}"/>
              </a:ext>
            </a:extLst>
          </p:cNvPr>
          <p:cNvSpPr txBox="1"/>
          <p:nvPr/>
        </p:nvSpPr>
        <p:spPr>
          <a:xfrm flipH="1">
            <a:off x="10142217" y="6312579"/>
            <a:ext cx="2049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МБУ ДО </a:t>
            </a:r>
            <a:r>
              <a:rPr lang="ru-RU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ЦДЮТиК</a:t>
            </a:r>
            <a:endParaRPr lang="ru-RU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C21995CB-A951-4EAE-90B5-7EA7CA65E290}"/>
              </a:ext>
            </a:extLst>
          </p:cNvPr>
          <p:cNvSpPr txBox="1">
            <a:spLocks/>
          </p:cNvSpPr>
          <p:nvPr/>
        </p:nvSpPr>
        <p:spPr>
          <a:xfrm>
            <a:off x="522514" y="3429001"/>
            <a:ext cx="11146971" cy="13062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effectLst/>
                <a:ea typeface="Calibri" panose="020F0502020204030204" pitchFamily="34" charset="0"/>
              </a:rPr>
              <a:t>МНЕНИЕ: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000" b="1" dirty="0">
                <a:effectLst/>
                <a:ea typeface="Calibri" panose="020F0502020204030204" pitchFamily="34" charset="0"/>
              </a:rPr>
              <a:t>Педагог - проводник в мир знаний и умений</a:t>
            </a:r>
            <a:endParaRPr lang="ru-RU" sz="3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E884432-E879-4702-B259-A46767AC78C0}"/>
              </a:ext>
            </a:extLst>
          </p:cNvPr>
          <p:cNvSpPr txBox="1"/>
          <p:nvPr/>
        </p:nvSpPr>
        <p:spPr>
          <a:xfrm>
            <a:off x="522513" y="4766630"/>
            <a:ext cx="11146971" cy="1058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000" b="1" dirty="0">
                <a:ea typeface="Calibri" panose="020F0502020204030204" pitchFamily="34" charset="0"/>
              </a:rPr>
              <a:t>Р</a:t>
            </a:r>
            <a:r>
              <a:rPr lang="ru-RU" sz="3000" b="1" dirty="0">
                <a:effectLst/>
                <a:ea typeface="Calibri" panose="020F0502020204030204" pitchFamily="34" charset="0"/>
              </a:rPr>
              <a:t>ебенок – это бриллиант, требующий огранки, шлифовки и бережного хранения</a:t>
            </a:r>
            <a:endParaRPr lang="ru-RU" sz="3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4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3F8CDF-D67B-402A-9715-44AC69AE2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317994"/>
            <a:ext cx="8969827" cy="369332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ОБРАЗ СОВРЕМЕННОГО ПЕДАГОГА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C5B9575-7306-4DA8-A6E1-617CF67A61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514" y="1033003"/>
            <a:ext cx="4147457" cy="1840825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проводник?</a:t>
            </a:r>
            <a:endParaRPr lang="ru-RU" sz="3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7651086-972B-402D-A39E-F849008E3C40}"/>
              </a:ext>
            </a:extLst>
          </p:cNvPr>
          <p:cNvSpPr txBox="1"/>
          <p:nvPr/>
        </p:nvSpPr>
        <p:spPr>
          <a:xfrm flipH="1">
            <a:off x="10142217" y="6312579"/>
            <a:ext cx="2049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МБУ ДО </a:t>
            </a:r>
            <a:r>
              <a:rPr lang="ru-RU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ЦДЮТиК</a:t>
            </a:r>
            <a:endParaRPr lang="ru-RU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C21995CB-A951-4EAE-90B5-7EA7CA65E290}"/>
              </a:ext>
            </a:extLst>
          </p:cNvPr>
          <p:cNvSpPr txBox="1">
            <a:spLocks/>
          </p:cNvSpPr>
          <p:nvPr/>
        </p:nvSpPr>
        <p:spPr>
          <a:xfrm>
            <a:off x="6991348" y="1033003"/>
            <a:ext cx="4523015" cy="13062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effectLst/>
                <a:ea typeface="Calibri" panose="020F0502020204030204" pitchFamily="34" charset="0"/>
              </a:rPr>
              <a:t>информационный канал?</a:t>
            </a:r>
            <a:endParaRPr lang="ru-RU" sz="3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E884432-E879-4702-B259-A46767AC78C0}"/>
              </a:ext>
            </a:extLst>
          </p:cNvPr>
          <p:cNvSpPr txBox="1"/>
          <p:nvPr/>
        </p:nvSpPr>
        <p:spPr>
          <a:xfrm>
            <a:off x="1073022" y="5743981"/>
            <a:ext cx="4147457" cy="5643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ea typeface="Calibri" panose="020F0502020204030204" pitchFamily="34" charset="0"/>
                <a:cs typeface="Times New Roman" panose="02020603050405020304" pitchFamily="18" charset="0"/>
              </a:rPr>
              <a:t>заданная траектория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FF83D6B-29E6-4E3D-940B-2FB0A5A5D179}"/>
              </a:ext>
            </a:extLst>
          </p:cNvPr>
          <p:cNvSpPr txBox="1"/>
          <p:nvPr/>
        </p:nvSpPr>
        <p:spPr>
          <a:xfrm>
            <a:off x="6324598" y="5743981"/>
            <a:ext cx="5856514" cy="5643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ea typeface="Calibri" panose="020F0502020204030204" pitchFamily="34" charset="0"/>
                <a:cs typeface="Times New Roman" panose="02020603050405020304" pitchFamily="18" charset="0"/>
              </a:rPr>
              <a:t>самостоятельность выбора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8556691A-400E-4494-A694-A9EF9EE304F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6063" y="1588172"/>
            <a:ext cx="4261862" cy="4206616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F5208E6C-83EA-4731-B303-A5029C4D200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7987" y="1588172"/>
            <a:ext cx="3285827" cy="4162047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2D8C2F38-17BD-4EE9-88AB-1A79380826D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67709" y="4457704"/>
            <a:ext cx="1386433" cy="1386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496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3F8CDF-D67B-402A-9715-44AC69AE2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317994"/>
            <a:ext cx="8969827" cy="369332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ОБРАЗ СОВРЕМЕННОГО ПЕДАГОГА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7651086-972B-402D-A39E-F849008E3C40}"/>
              </a:ext>
            </a:extLst>
          </p:cNvPr>
          <p:cNvSpPr txBox="1"/>
          <p:nvPr/>
        </p:nvSpPr>
        <p:spPr>
          <a:xfrm flipH="1">
            <a:off x="10142217" y="6312579"/>
            <a:ext cx="2049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МБУ ДО </a:t>
            </a:r>
            <a:r>
              <a:rPr lang="ru-RU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ЦДЮТиК</a:t>
            </a:r>
            <a:endParaRPr lang="ru-RU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C21995CB-A951-4EAE-90B5-7EA7CA65E290}"/>
              </a:ext>
            </a:extLst>
          </p:cNvPr>
          <p:cNvSpPr txBox="1">
            <a:spLocks/>
          </p:cNvSpPr>
          <p:nvPr/>
        </p:nvSpPr>
        <p:spPr>
          <a:xfrm>
            <a:off x="3978728" y="930209"/>
            <a:ext cx="4523015" cy="13062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effectLst/>
                <a:ea typeface="Calibri" panose="020F0502020204030204" pitchFamily="34" charset="0"/>
              </a:rPr>
              <a:t>информационный канал</a:t>
            </a:r>
            <a:endParaRPr lang="ru-RU" sz="3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2D8C2F38-17BD-4EE9-88AB-1A79380826D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31537" y="1619999"/>
            <a:ext cx="2990494" cy="2990494"/>
          </a:xfrm>
          <a:prstGeom prst="rect">
            <a:avLst/>
          </a:prstGeom>
        </p:spPr>
      </p:pic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C26CC756-2AF5-44FB-BE0C-F78A5CECEE12}"/>
              </a:ext>
            </a:extLst>
          </p:cNvPr>
          <p:cNvSpPr/>
          <p:nvPr/>
        </p:nvSpPr>
        <p:spPr>
          <a:xfrm>
            <a:off x="9061999" y="1779733"/>
            <a:ext cx="2759528" cy="26778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МИР ЗНАНИЙ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291E7D29-6B85-4CE8-8082-5507D1E5095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701" y="1505984"/>
            <a:ext cx="2351315" cy="3218523"/>
          </a:xfrm>
          <a:prstGeom prst="ellipse">
            <a:avLst/>
          </a:prstGeom>
        </p:spPr>
      </p:pic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xmlns="" id="{41FE9212-D95C-420D-A738-9B59863DE80A}"/>
              </a:ext>
            </a:extLst>
          </p:cNvPr>
          <p:cNvSpPr/>
          <p:nvPr/>
        </p:nvSpPr>
        <p:spPr>
          <a:xfrm rot="10800000">
            <a:off x="7522031" y="2665629"/>
            <a:ext cx="1197426" cy="945281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xmlns="" id="{B355357B-6B89-4AC9-9874-02379B8A229C}"/>
              </a:ext>
            </a:extLst>
          </p:cNvPr>
          <p:cNvSpPr/>
          <p:nvPr/>
        </p:nvSpPr>
        <p:spPr>
          <a:xfrm rot="10800000">
            <a:off x="3002454" y="2667925"/>
            <a:ext cx="1197426" cy="94528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дзаголовок 16">
            <a:extLst>
              <a:ext uri="{FF2B5EF4-FFF2-40B4-BE49-F238E27FC236}">
                <a16:creationId xmlns:a16="http://schemas.microsoft.com/office/drawing/2014/main" xmlns="" id="{5872E10C-9C03-42BA-8AE9-1F46247C4E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3308" y="4812018"/>
            <a:ext cx="9144000" cy="1655762"/>
          </a:xfrm>
        </p:spPr>
        <p:txBody>
          <a:bodyPr>
            <a:normAutofit/>
          </a:bodyPr>
          <a:lstStyle/>
          <a:p>
            <a:pPr marL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КАЧЕСТВО, ВЫСОКАЯ СКОРОСТЬ, </a:t>
            </a:r>
          </a:p>
          <a:p>
            <a:pPr marL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ОТКРЫТОСТЬ, ГИБКОСТЬ,</a:t>
            </a:r>
          </a:p>
          <a:p>
            <a:pPr marL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СОВРЕМЕННОСТЬ И ПРИВЛЕКАТЕЛЬНОСТЬ.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963607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3F8CDF-D67B-402A-9715-44AC69AE2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311248"/>
            <a:ext cx="8969827" cy="369332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ОБРАЗ СОВРЕМЕННОГО ПЕДАГОГА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7651086-972B-402D-A39E-F849008E3C40}"/>
              </a:ext>
            </a:extLst>
          </p:cNvPr>
          <p:cNvSpPr txBox="1"/>
          <p:nvPr/>
        </p:nvSpPr>
        <p:spPr>
          <a:xfrm flipH="1">
            <a:off x="10142217" y="6312579"/>
            <a:ext cx="2049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МБУ ДО </a:t>
            </a:r>
            <a:r>
              <a:rPr lang="ru-RU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ЦДЮТиК</a:t>
            </a:r>
            <a:endParaRPr lang="ru-RU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C21995CB-A951-4EAE-90B5-7EA7CA65E290}"/>
              </a:ext>
            </a:extLst>
          </p:cNvPr>
          <p:cNvSpPr txBox="1">
            <a:spLocks/>
          </p:cNvSpPr>
          <p:nvPr/>
        </p:nvSpPr>
        <p:spPr>
          <a:xfrm>
            <a:off x="283029" y="854331"/>
            <a:ext cx="2002971" cy="5486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effectLst/>
                <a:ea typeface="Calibri" panose="020F0502020204030204" pitchFamily="34" charset="0"/>
              </a:rPr>
              <a:t>КАЧЕСТВО.</a:t>
            </a:r>
            <a:endParaRPr lang="ru-RU" sz="3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Подзаголовок 16">
            <a:extLst>
              <a:ext uri="{FF2B5EF4-FFF2-40B4-BE49-F238E27FC236}">
                <a16:creationId xmlns:a16="http://schemas.microsoft.com/office/drawing/2014/main" xmlns="" id="{5872E10C-9C03-42BA-8AE9-1F46247C4E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9823" y="1447800"/>
            <a:ext cx="7662198" cy="1371600"/>
          </a:xfrm>
        </p:spPr>
        <p:txBody>
          <a:bodyPr>
            <a:noAutofit/>
          </a:bodyPr>
          <a:lstStyle/>
          <a:p>
            <a:pPr marL="22860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ЗУН </a:t>
            </a:r>
            <a:r>
              <a:rPr lang="ru-RU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образование, знания, повышение квалификации, участие в семинарах и т.п., т.е. все то, что позволяет наращивать профессиональные компетенции.</a:t>
            </a:r>
            <a:endParaRPr lang="ru-RU" sz="2500" b="1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267E59B-7FE1-462C-B766-A94C84319D6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3702" y="1402954"/>
            <a:ext cx="3095681" cy="4483779"/>
          </a:xfrm>
          <a:prstGeom prst="rect">
            <a:avLst/>
          </a:prstGeom>
        </p:spPr>
      </p:pic>
      <p:sp>
        <p:nvSpPr>
          <p:cNvPr id="13" name="Подзаголовок 16">
            <a:extLst>
              <a:ext uri="{FF2B5EF4-FFF2-40B4-BE49-F238E27FC236}">
                <a16:creationId xmlns:a16="http://schemas.microsoft.com/office/drawing/2014/main" xmlns="" id="{EA1B28F8-9D2E-436D-84D3-DB094EA31819}"/>
              </a:ext>
            </a:extLst>
          </p:cNvPr>
          <p:cNvSpPr txBox="1">
            <a:spLocks/>
          </p:cNvSpPr>
          <p:nvPr/>
        </p:nvSpPr>
        <p:spPr>
          <a:xfrm>
            <a:off x="4198872" y="3333752"/>
            <a:ext cx="7308381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2500" b="1" dirty="0" err="1">
                <a:effectLst/>
                <a:ea typeface="Calibri" panose="020F0502020204030204" pitchFamily="34" charset="0"/>
              </a:rPr>
              <a:t>Профстандарты</a:t>
            </a:r>
            <a:r>
              <a:rPr lang="ru-RU" sz="2500" dirty="0">
                <a:effectLst/>
                <a:ea typeface="Calibri" panose="020F0502020204030204" pitchFamily="34" charset="0"/>
              </a:rPr>
              <a:t> – определяют кто и что должен делать, расшифровывают трудовые функции, перечень умений и знаний педагога.</a:t>
            </a:r>
            <a:endParaRPr lang="ru-RU" sz="2500" b="1" dirty="0"/>
          </a:p>
        </p:txBody>
      </p:sp>
      <p:sp>
        <p:nvSpPr>
          <p:cNvPr id="16" name="Подзаголовок 16">
            <a:extLst>
              <a:ext uri="{FF2B5EF4-FFF2-40B4-BE49-F238E27FC236}">
                <a16:creationId xmlns:a16="http://schemas.microsoft.com/office/drawing/2014/main" xmlns="" id="{E39662A7-FAB0-490D-B36D-4B235365B8CA}"/>
              </a:ext>
            </a:extLst>
          </p:cNvPr>
          <p:cNvSpPr txBox="1">
            <a:spLocks/>
          </p:cNvSpPr>
          <p:nvPr/>
        </p:nvSpPr>
        <p:spPr>
          <a:xfrm>
            <a:off x="4468294" y="4762506"/>
            <a:ext cx="7308381" cy="17862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ru-RU" sz="2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ФГОС</a:t>
            </a:r>
            <a:r>
              <a:rPr lang="ru-RU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определяет как, чему и в каком объеме учить. Все программы и инструменты должны соотноситься с ФГОС. ФГОС определяет качество знаний.</a:t>
            </a:r>
          </a:p>
        </p:txBody>
      </p:sp>
      <p:sp>
        <p:nvSpPr>
          <p:cNvPr id="8" name="Левая фигурная скобка 7">
            <a:extLst>
              <a:ext uri="{FF2B5EF4-FFF2-40B4-BE49-F238E27FC236}">
                <a16:creationId xmlns:a16="http://schemas.microsoft.com/office/drawing/2014/main" xmlns="" id="{0ABC9AA2-57B9-4EE0-9A66-1E5297FF57BA}"/>
              </a:ext>
            </a:extLst>
          </p:cNvPr>
          <p:cNvSpPr/>
          <p:nvPr/>
        </p:nvSpPr>
        <p:spPr>
          <a:xfrm>
            <a:off x="3897613" y="1298706"/>
            <a:ext cx="564420" cy="5281733"/>
          </a:xfrm>
          <a:prstGeom prst="leftBrace">
            <a:avLst>
              <a:gd name="adj1" fmla="val 41009"/>
              <a:gd name="adj2" fmla="val 8708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дзаголовок 16">
            <a:extLst>
              <a:ext uri="{FF2B5EF4-FFF2-40B4-BE49-F238E27FC236}">
                <a16:creationId xmlns:a16="http://schemas.microsoft.com/office/drawing/2014/main" xmlns="" id="{3884625D-06AE-47D5-B7C7-D6437414F87D}"/>
              </a:ext>
            </a:extLst>
          </p:cNvPr>
          <p:cNvSpPr txBox="1">
            <a:spLocks/>
          </p:cNvSpPr>
          <p:nvPr/>
        </p:nvSpPr>
        <p:spPr>
          <a:xfrm>
            <a:off x="889207" y="5720610"/>
            <a:ext cx="2690176" cy="7150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500" b="1" dirty="0">
                <a:ea typeface="Calibri" panose="020F0502020204030204" pitchFamily="34" charset="0"/>
                <a:cs typeface="Times New Roman" panose="02020603050405020304" pitchFamily="18" charset="0"/>
              </a:rPr>
              <a:t>Hard-skills</a:t>
            </a:r>
            <a:endParaRPr lang="ru-RU" sz="3500" b="1" dirty="0"/>
          </a:p>
        </p:txBody>
      </p:sp>
    </p:spTree>
    <p:extLst>
      <p:ext uri="{BB962C8B-B14F-4D97-AF65-F5344CB8AC3E}">
        <p14:creationId xmlns:p14="http://schemas.microsoft.com/office/powerpoint/2010/main" val="614900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3F8CDF-D67B-402A-9715-44AC69AE2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311248"/>
            <a:ext cx="8969827" cy="369332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ОБРАЗ СОВРЕМЕННОГО ПЕДАГОГА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7651086-972B-402D-A39E-F849008E3C40}"/>
              </a:ext>
            </a:extLst>
          </p:cNvPr>
          <p:cNvSpPr txBox="1"/>
          <p:nvPr/>
        </p:nvSpPr>
        <p:spPr>
          <a:xfrm flipH="1">
            <a:off x="10142217" y="6312579"/>
            <a:ext cx="2049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МБУ ДО </a:t>
            </a:r>
            <a:r>
              <a:rPr lang="ru-RU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ЦДЮТиК</a:t>
            </a:r>
            <a:endParaRPr lang="ru-RU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C21995CB-A951-4EAE-90B5-7EA7CA65E290}"/>
              </a:ext>
            </a:extLst>
          </p:cNvPr>
          <p:cNvSpPr txBox="1">
            <a:spLocks/>
          </p:cNvSpPr>
          <p:nvPr/>
        </p:nvSpPr>
        <p:spPr>
          <a:xfrm>
            <a:off x="283029" y="854331"/>
            <a:ext cx="5203371" cy="5486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ea typeface="Calibri" panose="020F0502020204030204" pitchFamily="34" charset="0"/>
              </a:rPr>
              <a:t>ВЫСОКАЯ СКОРОСТЬ</a:t>
            </a:r>
            <a:endParaRPr lang="ru-RU" sz="3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267E59B-7FE1-462C-B766-A94C84319D6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3702" y="1402954"/>
            <a:ext cx="3095681" cy="4483779"/>
          </a:xfrm>
          <a:prstGeom prst="rect">
            <a:avLst/>
          </a:prstGeom>
        </p:spPr>
      </p:pic>
      <p:sp>
        <p:nvSpPr>
          <p:cNvPr id="14" name="Подзаголовок 16">
            <a:extLst>
              <a:ext uri="{FF2B5EF4-FFF2-40B4-BE49-F238E27FC236}">
                <a16:creationId xmlns:a16="http://schemas.microsoft.com/office/drawing/2014/main" xmlns="" id="{73B04F25-F9F8-4029-AA02-056ECB011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5222" y="1410038"/>
            <a:ext cx="7233076" cy="1393266"/>
          </a:xfrm>
        </p:spPr>
        <p:txBody>
          <a:bodyPr>
            <a:noAutofit/>
          </a:bodyPr>
          <a:lstStyle/>
          <a:p>
            <a:pPr marL="22860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3000" b="1" dirty="0">
                <a:effectLst/>
                <a:ea typeface="Calibri" panose="020F0502020204030204" pitchFamily="34" charset="0"/>
              </a:rPr>
              <a:t>Скорость передачи информации </a:t>
            </a:r>
            <a:r>
              <a:rPr lang="ru-RU" sz="3000" dirty="0">
                <a:effectLst/>
                <a:ea typeface="Calibri" panose="020F0502020204030204" pitchFamily="34" charset="0"/>
              </a:rPr>
              <a:t>= скорость усвоения информации </a:t>
            </a:r>
            <a:endParaRPr lang="ru-RU" sz="3000" b="1" dirty="0"/>
          </a:p>
        </p:txBody>
      </p:sp>
      <p:sp>
        <p:nvSpPr>
          <p:cNvPr id="15" name="Подзаголовок 16">
            <a:extLst>
              <a:ext uri="{FF2B5EF4-FFF2-40B4-BE49-F238E27FC236}">
                <a16:creationId xmlns:a16="http://schemas.microsoft.com/office/drawing/2014/main" xmlns="" id="{DB23E322-2EB9-4022-ABC8-CABBF156482E}"/>
              </a:ext>
            </a:extLst>
          </p:cNvPr>
          <p:cNvSpPr txBox="1">
            <a:spLocks/>
          </p:cNvSpPr>
          <p:nvPr/>
        </p:nvSpPr>
        <p:spPr>
          <a:xfrm>
            <a:off x="4475222" y="2629629"/>
            <a:ext cx="7298368" cy="13932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3000" dirty="0">
                <a:effectLst/>
                <a:ea typeface="Calibri" panose="020F0502020204030204" pitchFamily="34" charset="0"/>
              </a:rPr>
              <a:t>Скорость определяет </a:t>
            </a:r>
            <a:r>
              <a:rPr lang="ru-RU" sz="3000" b="1" dirty="0">
                <a:effectLst/>
                <a:ea typeface="Calibri" panose="020F0502020204030204" pitchFamily="34" charset="0"/>
              </a:rPr>
              <a:t>теория поколений: </a:t>
            </a:r>
            <a:r>
              <a:rPr lang="ru-RU" sz="3000" dirty="0">
                <a:effectLst/>
                <a:ea typeface="Calibri" panose="020F0502020204030204" pitchFamily="34" charset="0"/>
              </a:rPr>
              <a:t>современные дети поколения </a:t>
            </a:r>
            <a:r>
              <a:rPr lang="en-US" sz="3000" dirty="0">
                <a:effectLst/>
                <a:ea typeface="Calibri" panose="020F0502020204030204" pitchFamily="34" charset="0"/>
              </a:rPr>
              <a:t>Z</a:t>
            </a:r>
            <a:r>
              <a:rPr lang="ru-RU" sz="3000" dirty="0">
                <a:effectLst/>
                <a:ea typeface="Calibri" panose="020F0502020204030204" pitchFamily="34" charset="0"/>
              </a:rPr>
              <a:t>, молодые педагоги поколения </a:t>
            </a:r>
            <a:r>
              <a:rPr lang="en-US" sz="3000" dirty="0">
                <a:effectLst/>
                <a:ea typeface="Calibri" panose="020F0502020204030204" pitchFamily="34" charset="0"/>
              </a:rPr>
              <a:t>Y</a:t>
            </a:r>
            <a:r>
              <a:rPr lang="ru-RU" sz="3000" dirty="0">
                <a:effectLst/>
                <a:ea typeface="Calibri" panose="020F0502020204030204" pitchFamily="34" charset="0"/>
              </a:rPr>
              <a:t>. </a:t>
            </a:r>
            <a:endParaRPr lang="ru-RU" sz="3000" b="1" dirty="0"/>
          </a:p>
        </p:txBody>
      </p:sp>
      <p:sp>
        <p:nvSpPr>
          <p:cNvPr id="19" name="Подзаголовок 16">
            <a:extLst>
              <a:ext uri="{FF2B5EF4-FFF2-40B4-BE49-F238E27FC236}">
                <a16:creationId xmlns:a16="http://schemas.microsoft.com/office/drawing/2014/main" xmlns="" id="{B662B3A9-DA86-4505-A1CB-312F2FC1BFFB}"/>
              </a:ext>
            </a:extLst>
          </p:cNvPr>
          <p:cNvSpPr txBox="1">
            <a:spLocks/>
          </p:cNvSpPr>
          <p:nvPr/>
        </p:nvSpPr>
        <p:spPr>
          <a:xfrm>
            <a:off x="4767942" y="4268353"/>
            <a:ext cx="6940356" cy="1735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ru-RU" sz="3000" dirty="0">
                <a:ea typeface="Calibri" panose="020F0502020204030204" pitchFamily="34" charset="0"/>
              </a:rPr>
              <a:t>М</a:t>
            </a:r>
            <a:r>
              <a:rPr lang="ru-RU" sz="3000" dirty="0">
                <a:effectLst/>
                <a:ea typeface="Calibri" panose="020F0502020204030204" pitchFamily="34" charset="0"/>
              </a:rPr>
              <a:t>ир мобильный и скоростной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ea typeface="Calibri" panose="020F0502020204030204" pitchFamily="34" charset="0"/>
                <a:cs typeface="Times New Roman" panose="02020603050405020304" pitchFamily="18" charset="0"/>
              </a:rPr>
              <a:t>Ценности </a:t>
            </a:r>
            <a:r>
              <a:rPr lang="en-US" sz="3000" b="1" dirty="0">
                <a:ea typeface="Calibri" panose="020F0502020204030204" pitchFamily="34" charset="0"/>
                <a:cs typeface="Times New Roman" panose="02020603050405020304" pitchFamily="18" charset="0"/>
              </a:rPr>
              <a:t>XXI</a:t>
            </a:r>
            <a:r>
              <a:rPr lang="ru-RU" sz="3000" b="1" dirty="0">
                <a:ea typeface="Calibri" panose="020F0502020204030204" pitchFamily="34" charset="0"/>
                <a:cs typeface="Times New Roman" panose="02020603050405020304" pitchFamily="18" charset="0"/>
              </a:rPr>
              <a:t> века </a:t>
            </a:r>
            <a:r>
              <a:rPr lang="ru-RU" sz="3000" dirty="0">
                <a:ea typeface="Calibri" panose="020F0502020204030204" pitchFamily="34" charset="0"/>
                <a:cs typeface="Times New Roman" panose="02020603050405020304" pitchFamily="18" charset="0"/>
              </a:rPr>
              <a:t>– интеллект, креативность, социальные умения</a:t>
            </a:r>
            <a:endParaRPr lang="ru-RU" sz="3000" dirty="0">
              <a:effectLst/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ru-R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458B80E4-B53A-49CE-8007-38CE6787B135}"/>
              </a:ext>
            </a:extLst>
          </p:cNvPr>
          <p:cNvSpPr/>
          <p:nvPr/>
        </p:nvSpPr>
        <p:spPr>
          <a:xfrm>
            <a:off x="3579383" y="3993526"/>
            <a:ext cx="1524000" cy="20159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25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308436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3F8CDF-D67B-402A-9715-44AC69AE2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311248"/>
            <a:ext cx="8969827" cy="369332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ОБРАЗ СОВРЕМЕННОГО ПЕДАГОГА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7651086-972B-402D-A39E-F849008E3C40}"/>
              </a:ext>
            </a:extLst>
          </p:cNvPr>
          <p:cNvSpPr txBox="1"/>
          <p:nvPr/>
        </p:nvSpPr>
        <p:spPr>
          <a:xfrm flipH="1">
            <a:off x="10142217" y="6312579"/>
            <a:ext cx="2049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МБУ ДО </a:t>
            </a:r>
            <a:r>
              <a:rPr lang="ru-RU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ЦДЮТиК</a:t>
            </a:r>
            <a:endParaRPr lang="ru-RU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C21995CB-A951-4EAE-90B5-7EA7CA65E290}"/>
              </a:ext>
            </a:extLst>
          </p:cNvPr>
          <p:cNvSpPr txBox="1">
            <a:spLocks/>
          </p:cNvSpPr>
          <p:nvPr/>
        </p:nvSpPr>
        <p:spPr>
          <a:xfrm>
            <a:off x="283029" y="854331"/>
            <a:ext cx="5203371" cy="5486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ea typeface="Calibri" panose="020F0502020204030204" pitchFamily="34" charset="0"/>
              </a:rPr>
              <a:t>ВЫСОКАЯ СКОРОСТЬ</a:t>
            </a:r>
            <a:endParaRPr lang="ru-RU" sz="3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267E59B-7FE1-462C-B766-A94C84319D6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3702" y="1402954"/>
            <a:ext cx="3095681" cy="4483779"/>
          </a:xfrm>
          <a:prstGeom prst="rect">
            <a:avLst/>
          </a:prstGeom>
        </p:spPr>
      </p:pic>
      <p:sp>
        <p:nvSpPr>
          <p:cNvPr id="12" name="Подзаголовок 16">
            <a:extLst>
              <a:ext uri="{FF2B5EF4-FFF2-40B4-BE49-F238E27FC236}">
                <a16:creationId xmlns:a16="http://schemas.microsoft.com/office/drawing/2014/main" xmlns="" id="{666ECA4B-EB67-422E-BA36-D4C5BABBC6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6969" y="1392886"/>
            <a:ext cx="8518358" cy="507545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225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основные характеристики современной молодежи:</a:t>
            </a:r>
          </a:p>
          <a:p>
            <a:pPr marL="342900" lvl="0" indent="-3429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2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жизнь игра – погружение в виртуальный мир, необходимость роли.</a:t>
            </a:r>
          </a:p>
          <a:p>
            <a:pPr marL="342900" lvl="0" indent="-3429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2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эффект сникерса – желание обладать актуальной уникальной ценностью, быть в тренде.</a:t>
            </a:r>
          </a:p>
          <a:p>
            <a:pPr marL="342900" lvl="0" indent="-3429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2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скорость - быстрота реакции, серийность, доступность, </a:t>
            </a:r>
            <a:r>
              <a:rPr lang="ru-RU" sz="225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гранулированность</a:t>
            </a:r>
            <a:r>
              <a:rPr lang="ru-RU" sz="22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5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хэштэг</a:t>
            </a:r>
            <a:r>
              <a:rPr lang="ru-RU" sz="22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-мышление, инфографика</a:t>
            </a:r>
          </a:p>
          <a:p>
            <a:pPr marL="342900" lvl="0" indent="-3429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2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визуальность – графика, эмоции и реакции.</a:t>
            </a:r>
          </a:p>
          <a:p>
            <a:pPr marL="342900" lvl="0" indent="-3429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2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элементы обучения, намеки – работа в режиме проекта.</a:t>
            </a:r>
          </a:p>
          <a:p>
            <a:pPr marL="342900" lvl="0" indent="-3429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2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тяга к новизне вместо традиций (кексы и </a:t>
            </a:r>
            <a:r>
              <a:rPr lang="ru-RU" sz="225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маффины</a:t>
            </a:r>
            <a:r>
              <a:rPr lang="ru-RU" sz="22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lvl="0" indent="-3429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2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рост уровня интеллекта и упадок уровня образования</a:t>
            </a:r>
          </a:p>
          <a:p>
            <a:pPr marL="342900" lvl="0" indent="-3429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2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инфантилизм – не утомляйте их, делайте легко и понятно.</a:t>
            </a:r>
          </a:p>
        </p:txBody>
      </p:sp>
    </p:spTree>
    <p:extLst>
      <p:ext uri="{BB962C8B-B14F-4D97-AF65-F5344CB8AC3E}">
        <p14:creationId xmlns:p14="http://schemas.microsoft.com/office/powerpoint/2010/main" val="3196779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3F8CDF-D67B-402A-9715-44AC69AE2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311248"/>
            <a:ext cx="8969827" cy="369332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ОБРАЗ СОВРЕМЕННОГО ПЕДАГОГА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7651086-972B-402D-A39E-F849008E3C40}"/>
              </a:ext>
            </a:extLst>
          </p:cNvPr>
          <p:cNvSpPr txBox="1"/>
          <p:nvPr/>
        </p:nvSpPr>
        <p:spPr>
          <a:xfrm flipH="1">
            <a:off x="10142217" y="6312579"/>
            <a:ext cx="2049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МБУ ДО </a:t>
            </a:r>
            <a:r>
              <a:rPr lang="ru-RU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ЦДЮТиК</a:t>
            </a:r>
            <a:endParaRPr lang="ru-RU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C21995CB-A951-4EAE-90B5-7EA7CA65E290}"/>
              </a:ext>
            </a:extLst>
          </p:cNvPr>
          <p:cNvSpPr txBox="1">
            <a:spLocks/>
          </p:cNvSpPr>
          <p:nvPr/>
        </p:nvSpPr>
        <p:spPr>
          <a:xfrm>
            <a:off x="283029" y="854331"/>
            <a:ext cx="5203371" cy="5486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ea typeface="Calibri" panose="020F0502020204030204" pitchFamily="34" charset="0"/>
              </a:rPr>
              <a:t>СОВРЕМЕННОСТЬ</a:t>
            </a:r>
            <a:endParaRPr lang="ru-RU" sz="3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267E59B-7FE1-462C-B766-A94C84319D6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3702" y="1402954"/>
            <a:ext cx="3095681" cy="4483779"/>
          </a:xfrm>
          <a:prstGeom prst="rect">
            <a:avLst/>
          </a:prstGeom>
        </p:spPr>
      </p:pic>
      <p:sp>
        <p:nvSpPr>
          <p:cNvPr id="12" name="Подзаголовок 16">
            <a:extLst>
              <a:ext uri="{FF2B5EF4-FFF2-40B4-BE49-F238E27FC236}">
                <a16:creationId xmlns:a16="http://schemas.microsoft.com/office/drawing/2014/main" xmlns="" id="{666ECA4B-EB67-422E-BA36-D4C5BABBC6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58653" y="1392886"/>
            <a:ext cx="7395410" cy="430206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3000" dirty="0">
                <a:ea typeface="Calibri" panose="020F0502020204030204" pitchFamily="34" charset="0"/>
              </a:rPr>
              <a:t>о</a:t>
            </a:r>
            <a:r>
              <a:rPr lang="ru-RU" sz="3000" dirty="0">
                <a:effectLst/>
                <a:ea typeface="Calibri" panose="020F0502020204030204" pitchFamily="34" charset="0"/>
              </a:rPr>
              <a:t>риентир на формирование «инновационных умений»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ru-RU" sz="3000" dirty="0">
              <a:effectLst/>
              <a:ea typeface="Calibri" panose="020F0502020204030204" pitchFamily="34" charset="0"/>
            </a:endParaRPr>
          </a:p>
          <a:p>
            <a:pPr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3000" b="1" dirty="0">
                <a:effectLst/>
                <a:ea typeface="Calibri" panose="020F0502020204030204" pitchFamily="34" charset="0"/>
              </a:rPr>
              <a:t>4К компетенции:</a:t>
            </a:r>
          </a:p>
          <a:p>
            <a:pPr marL="457200" indent="-45720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3000" dirty="0">
                <a:effectLst/>
                <a:ea typeface="Calibri" panose="020F0502020204030204" pitchFamily="34" charset="0"/>
              </a:rPr>
              <a:t>критическое мышление, </a:t>
            </a:r>
          </a:p>
          <a:p>
            <a:pPr marL="457200" indent="-45720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3000" dirty="0">
                <a:effectLst/>
                <a:ea typeface="Calibri" panose="020F0502020204030204" pitchFamily="34" charset="0"/>
              </a:rPr>
              <a:t>креативность, </a:t>
            </a:r>
          </a:p>
          <a:p>
            <a:pPr marL="457200" indent="-45720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3000" dirty="0">
                <a:effectLst/>
                <a:ea typeface="Calibri" panose="020F0502020204030204" pitchFamily="34" charset="0"/>
              </a:rPr>
              <a:t>коммуникация, </a:t>
            </a:r>
          </a:p>
          <a:p>
            <a:pPr marL="457200" indent="-45720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3000" dirty="0">
                <a:effectLst/>
                <a:ea typeface="Calibri" panose="020F0502020204030204" pitchFamily="34" charset="0"/>
              </a:rPr>
              <a:t>кооперация (сотрудничество).</a:t>
            </a:r>
            <a:endParaRPr lang="ru-RU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079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3F8CDF-D67B-402A-9715-44AC69AE2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311248"/>
            <a:ext cx="8969827" cy="369332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ОБРАЗ СОВРЕМЕННОГО ПЕДАГОГА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7651086-972B-402D-A39E-F849008E3C40}"/>
              </a:ext>
            </a:extLst>
          </p:cNvPr>
          <p:cNvSpPr txBox="1"/>
          <p:nvPr/>
        </p:nvSpPr>
        <p:spPr>
          <a:xfrm flipH="1">
            <a:off x="10142217" y="6312579"/>
            <a:ext cx="2049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МБУ ДО </a:t>
            </a:r>
            <a:r>
              <a:rPr lang="ru-RU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ЦДЮТиК</a:t>
            </a:r>
            <a:endParaRPr lang="ru-RU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C21995CB-A951-4EAE-90B5-7EA7CA65E290}"/>
              </a:ext>
            </a:extLst>
          </p:cNvPr>
          <p:cNvSpPr txBox="1">
            <a:spLocks/>
          </p:cNvSpPr>
          <p:nvPr/>
        </p:nvSpPr>
        <p:spPr>
          <a:xfrm>
            <a:off x="283029" y="854331"/>
            <a:ext cx="9859188" cy="5486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000" b="1" dirty="0">
                <a:ea typeface="Calibri" panose="020F0502020204030204" pitchFamily="34" charset="0"/>
              </a:rPr>
              <a:t>ОТКРЫТОСТЬ, ГИБКОСТЬ, ПРИВЛЕКАТЕЛЬНОСТЬ</a:t>
            </a:r>
            <a:endParaRPr lang="ru-RU" sz="3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267E59B-7FE1-462C-B766-A94C84319D6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3702" y="1402954"/>
            <a:ext cx="3095681" cy="4483779"/>
          </a:xfrm>
          <a:prstGeom prst="rect">
            <a:avLst/>
          </a:prstGeom>
        </p:spPr>
      </p:pic>
      <p:sp>
        <p:nvSpPr>
          <p:cNvPr id="12" name="Подзаголовок 16">
            <a:extLst>
              <a:ext uri="{FF2B5EF4-FFF2-40B4-BE49-F238E27FC236}">
                <a16:creationId xmlns:a16="http://schemas.microsoft.com/office/drawing/2014/main" xmlns="" id="{666ECA4B-EB67-422E-BA36-D4C5BABBC6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4888" y="1402954"/>
            <a:ext cx="7807228" cy="4909625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2200" b="1" dirty="0">
                <a:effectLst/>
                <a:ea typeface="Calibri" panose="020F0502020204030204" pitchFamily="34" charset="0"/>
              </a:rPr>
              <a:t>ОТКРЫТОСТЬ:</a:t>
            </a:r>
          </a:p>
          <a:p>
            <a:pPr marL="285750" indent="-28575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effectLst/>
                <a:ea typeface="Calibri" panose="020F0502020204030204" pitchFamily="34" charset="0"/>
              </a:rPr>
              <a:t>Гибкое мировосприятие и широкий кругозор</a:t>
            </a:r>
          </a:p>
          <a:p>
            <a:pPr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2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ПРИВЛЕКАТЕЛЬНОСТЬ:</a:t>
            </a:r>
          </a:p>
          <a:p>
            <a:pPr marL="285750" lvl="0" indent="-28575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коммуникативные навыки: деловое общение, презентация и ораторское мастерство, эмоциональный интеллект</a:t>
            </a:r>
          </a:p>
          <a:p>
            <a:pPr marL="285750" lvl="0" indent="-28575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креативные навыки</a:t>
            </a:r>
          </a:p>
          <a:p>
            <a:pPr marL="285750" lvl="0" indent="-28575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умение работать с информацией: критическое мышление, компьютерная грамотность, управление знаниями;</a:t>
            </a:r>
          </a:p>
          <a:p>
            <a:pPr marL="285750" lvl="0" indent="-28575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стрессоустойчивость, принятие решений, в том числе нестандартных, работа в режиме неопределенности;</a:t>
            </a:r>
          </a:p>
          <a:p>
            <a:pPr marL="285750" lvl="0" indent="-28575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управленческие навыки: управление проектами, людьми, собой, наставничество, </a:t>
            </a:r>
            <a:r>
              <a:rPr lang="ru-RU" sz="22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менторинг</a:t>
            </a:r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lvl="0" indent="-28575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навыки самоанализа и </a:t>
            </a:r>
            <a:r>
              <a:rPr lang="ru-RU" sz="22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саморефлексии</a:t>
            </a:r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ru-RU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Левая фигурная скобка 7">
            <a:extLst>
              <a:ext uri="{FF2B5EF4-FFF2-40B4-BE49-F238E27FC236}">
                <a16:creationId xmlns:a16="http://schemas.microsoft.com/office/drawing/2014/main" xmlns="" id="{14C2B7AB-57C5-4FA7-AAE5-E4EDD8AED27B}"/>
              </a:ext>
            </a:extLst>
          </p:cNvPr>
          <p:cNvSpPr/>
          <p:nvPr/>
        </p:nvSpPr>
        <p:spPr>
          <a:xfrm>
            <a:off x="3519072" y="1402954"/>
            <a:ext cx="564420" cy="5231346"/>
          </a:xfrm>
          <a:prstGeom prst="leftBrace">
            <a:avLst>
              <a:gd name="adj1" fmla="val 41009"/>
              <a:gd name="adj2" fmla="val 8708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16">
            <a:extLst>
              <a:ext uri="{FF2B5EF4-FFF2-40B4-BE49-F238E27FC236}">
                <a16:creationId xmlns:a16="http://schemas.microsoft.com/office/drawing/2014/main" xmlns="" id="{E984D074-EF4D-4356-B83B-734F71D5B748}"/>
              </a:ext>
            </a:extLst>
          </p:cNvPr>
          <p:cNvSpPr txBox="1">
            <a:spLocks/>
          </p:cNvSpPr>
          <p:nvPr/>
        </p:nvSpPr>
        <p:spPr>
          <a:xfrm>
            <a:off x="568367" y="5789419"/>
            <a:ext cx="2690176" cy="7150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500" b="1" dirty="0">
                <a:ea typeface="Calibri" panose="020F0502020204030204" pitchFamily="34" charset="0"/>
                <a:cs typeface="Times New Roman" panose="02020603050405020304" pitchFamily="18" charset="0"/>
              </a:rPr>
              <a:t>Soft-skills</a:t>
            </a:r>
            <a:endParaRPr lang="ru-RU" sz="3500" b="1" dirty="0"/>
          </a:p>
        </p:txBody>
      </p:sp>
    </p:spTree>
    <p:extLst>
      <p:ext uri="{BB962C8B-B14F-4D97-AF65-F5344CB8AC3E}">
        <p14:creationId xmlns:p14="http://schemas.microsoft.com/office/powerpoint/2010/main" val="30013490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471</Words>
  <Application>Microsoft Office PowerPoint</Application>
  <PresentationFormat>Произвольный</PresentationFormat>
  <Paragraphs>83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СОВРЕМЕННЫЕ ТРЕБОВАНИЯ К ПРОФЕССИОНАЛЬНОЙ ГОТОВНОСТИ ПЕДАГОГА</vt:lpstr>
      <vt:lpstr>ОБРАЗ СОВРЕМЕННОГО ПЕДАГОГА </vt:lpstr>
      <vt:lpstr>ОБРАЗ СОВРЕМЕННОГО ПЕДАГОГА </vt:lpstr>
      <vt:lpstr>ОБРАЗ СОВРЕМЕННОГО ПЕДАГОГА </vt:lpstr>
      <vt:lpstr>ОБРАЗ СОВРЕМЕННОГО ПЕДАГОГА </vt:lpstr>
      <vt:lpstr>ОБРАЗ СОВРЕМЕННОГО ПЕДАГОГА </vt:lpstr>
      <vt:lpstr>ОБРАЗ СОВРЕМЕННОГО ПЕДАГОГА </vt:lpstr>
      <vt:lpstr>ОБРАЗ СОВРЕМЕННОГО ПЕДАГОГА </vt:lpstr>
      <vt:lpstr>ОБРАЗ СОВРЕМЕННОГО ПЕДАГОГА </vt:lpstr>
      <vt:lpstr>ОБРАЗ СОВРЕМЕННОГО ПЕДАГОГА </vt:lpstr>
      <vt:lpstr>ОБРАЗ СОВРЕМЕННОГО ПЕДАГОГА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ТРЕБОВАНИЯ К ПРОФЕССИОНАЛЬНОЙ ГОТОВНОСТИ ПЕДАГОГА</dc:title>
  <dc:creator>Кузикова О.А.</dc:creator>
  <cp:lastModifiedBy>GordeevAV</cp:lastModifiedBy>
  <cp:revision>3</cp:revision>
  <dcterms:created xsi:type="dcterms:W3CDTF">2021-08-23T01:05:50Z</dcterms:created>
  <dcterms:modified xsi:type="dcterms:W3CDTF">2021-08-23T06:46:59Z</dcterms:modified>
</cp:coreProperties>
</file>