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0" r:id="rId6"/>
    <p:sldId id="258" r:id="rId7"/>
    <p:sldId id="263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-581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3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850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0419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130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2435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27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468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77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1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63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70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19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29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8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144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14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83F1A-54A5-4411-B08A-31E11442AC8F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068E3A-587E-4A54-A70F-D1A3CA80E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57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0057" y="2169402"/>
            <a:ext cx="7183946" cy="1646302"/>
          </a:xfrm>
        </p:spPr>
        <p:txBody>
          <a:bodyPr/>
          <a:lstStyle/>
          <a:p>
            <a:r>
              <a:rPr lang="ru-RU" dirty="0" smtClean="0"/>
              <a:t>Создание современного имиджа коллектива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Богаченко Марина Викторовна, Почётный работник образования Российской Федерации, руководитель образцового ансамбля танца «Росинки Забайкалья» МБУ ДО «Дом детского творчества № 1»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843903" cy="280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7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373843" cy="1320800"/>
          </a:xfrm>
        </p:spPr>
        <p:txBody>
          <a:bodyPr/>
          <a:lstStyle/>
          <a:p>
            <a:pPr algn="ctr"/>
            <a:r>
              <a:rPr lang="ru-RU" b="1" dirty="0" smtClean="0"/>
              <a:t>Имидж: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7" y="1367246"/>
            <a:ext cx="10972800" cy="5368833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образ»</a:t>
            </a:r>
            <a:r>
              <a:rPr lang="ru-RU" sz="2000" dirty="0"/>
              <a:t> товара, услуги, предприятия, человека, сумма </a:t>
            </a:r>
            <a:r>
              <a:rPr lang="ru-RU" sz="2000" dirty="0" smtClean="0"/>
              <a:t>впечатлений</a:t>
            </a:r>
            <a:r>
              <a:rPr lang="ru-RU" sz="2000" dirty="0"/>
              <a:t>, </a:t>
            </a:r>
            <a:r>
              <a:rPr lang="ru-RU" sz="2000" dirty="0" smtClean="0"/>
              <a:t>                          которые складываются</a:t>
            </a:r>
            <a:r>
              <a:rPr lang="ru-RU" sz="2000" dirty="0"/>
              <a:t> в сознании людей и определяют отношение к ним. </a:t>
            </a:r>
            <a:endParaRPr lang="ru-RU" sz="2000" dirty="0" smtClean="0"/>
          </a:p>
          <a:p>
            <a:pPr algn="ctr"/>
            <a:r>
              <a:rPr lang="ru-RU" sz="2000" dirty="0" smtClean="0"/>
              <a:t>Товар</a:t>
            </a:r>
            <a:r>
              <a:rPr lang="ru-RU" sz="2000" dirty="0"/>
              <a:t>, услуга, </a:t>
            </a:r>
            <a:r>
              <a:rPr lang="ru-RU" sz="2000" dirty="0" smtClean="0"/>
              <a:t>предприятие,</a:t>
            </a:r>
            <a:r>
              <a:rPr lang="ru-RU" sz="2000" dirty="0"/>
              <a:t> чей ИМИДЖ получил </a:t>
            </a:r>
            <a:r>
              <a:rPr lang="ru-RU" sz="2000" dirty="0" smtClean="0"/>
              <a:t>признание</a:t>
            </a:r>
            <a:r>
              <a:rPr lang="ru-RU" sz="2000" dirty="0"/>
              <a:t> потребителей, обеспечивают в дальнейшем верность потребителя соответствующей фирменной и торговой маркам и прочное </a:t>
            </a:r>
            <a:r>
              <a:rPr lang="ru-RU" sz="2000" dirty="0" smtClean="0"/>
              <a:t>положение</a:t>
            </a:r>
            <a:r>
              <a:rPr lang="ru-RU" sz="2000" dirty="0"/>
              <a:t> на рынке</a:t>
            </a:r>
            <a:r>
              <a:rPr lang="ru-RU" sz="2000" dirty="0" smtClean="0"/>
              <a:t>.</a:t>
            </a:r>
          </a:p>
          <a:p>
            <a:pPr algn="ctr"/>
            <a:r>
              <a:rPr lang="ru-RU" sz="2000" dirty="0"/>
              <a:t>Факторы, влияющие на формирование позитивного </a:t>
            </a:r>
            <a:r>
              <a:rPr lang="ru-RU" sz="2000" dirty="0" smtClean="0"/>
              <a:t>имиджа:</a:t>
            </a:r>
            <a:endParaRPr lang="ru-RU" sz="2000" dirty="0"/>
          </a:p>
          <a:p>
            <a:pPr marL="0" indent="0" algn="ctr">
              <a:buNone/>
            </a:pPr>
            <a:r>
              <a:rPr lang="ru-RU" sz="2000" dirty="0" smtClean="0"/>
              <a:t>- История </a:t>
            </a:r>
            <a:r>
              <a:rPr lang="ru-RU" sz="2000" dirty="0"/>
              <a:t>организации, фирмы, её традиция и репутация.</a:t>
            </a:r>
          </a:p>
          <a:p>
            <a:pPr marL="0" indent="0" algn="ctr">
              <a:buNone/>
            </a:pPr>
            <a:r>
              <a:rPr lang="ru-RU" sz="2000" dirty="0" smtClean="0"/>
              <a:t>- Личность </a:t>
            </a:r>
            <a:r>
              <a:rPr lang="ru-RU" sz="2000" dirty="0"/>
              <a:t>руководителя.</a:t>
            </a:r>
          </a:p>
          <a:p>
            <a:pPr marL="0" indent="0" algn="ctr">
              <a:buNone/>
            </a:pPr>
            <a:r>
              <a:rPr lang="ru-RU" sz="2000" dirty="0" smtClean="0"/>
              <a:t>- Паблисити</a:t>
            </a:r>
            <a:r>
              <a:rPr lang="ru-RU" sz="2000" dirty="0"/>
              <a:t> — рекламная известность.</a:t>
            </a:r>
          </a:p>
          <a:p>
            <a:pPr marL="0" indent="0" algn="ctr">
              <a:buNone/>
            </a:pPr>
            <a:r>
              <a:rPr lang="ru-RU" sz="2000" dirty="0" smtClean="0"/>
              <a:t>- Социальная </a:t>
            </a:r>
            <a:r>
              <a:rPr lang="ru-RU" sz="2000" dirty="0"/>
              <a:t>ответственность перед обществом.</a:t>
            </a:r>
          </a:p>
          <a:p>
            <a:pPr algn="ctr">
              <a:buFontTx/>
              <a:buChar char="-"/>
            </a:pPr>
            <a:r>
              <a:rPr lang="ru-RU" sz="2000" dirty="0" smtClean="0"/>
              <a:t>Управление организацией.</a:t>
            </a:r>
          </a:p>
          <a:p>
            <a:pPr algn="ctr">
              <a:buFontTx/>
              <a:buChar char="-"/>
            </a:pPr>
            <a:r>
              <a:rPr lang="ru-RU" sz="2000" dirty="0" smtClean="0"/>
              <a:t>Фирменный стиль.</a:t>
            </a:r>
            <a:endParaRPr lang="ru-RU" sz="2000" dirty="0"/>
          </a:p>
          <a:p>
            <a:pPr marL="0" indent="0" algn="ctr">
              <a:buNone/>
            </a:pPr>
            <a:r>
              <a:rPr lang="ru-RU" sz="2000" dirty="0" smtClean="0"/>
              <a:t>- Этичность </a:t>
            </a:r>
            <a:r>
              <a:rPr lang="ru-RU" sz="2000" dirty="0"/>
              <a:t>деятельности и отношений.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3049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6423"/>
            <a:ext cx="8596668" cy="58347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Образцовый ансамбль танца «Росинки Забайкалья» - это: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896983"/>
            <a:ext cx="10739603" cy="54515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- 270 </a:t>
            </a:r>
            <a:r>
              <a:rPr lang="ru-RU" dirty="0"/>
              <a:t>детей города Читы, в возрасте от 5 до 18 лет.</a:t>
            </a:r>
            <a:br>
              <a:rPr lang="ru-RU" dirty="0"/>
            </a:br>
            <a:r>
              <a:rPr lang="ru-RU" dirty="0" smtClean="0"/>
              <a:t>- Значимые </a:t>
            </a:r>
            <a:r>
              <a:rPr lang="ru-RU" dirty="0"/>
              <a:t>победы коллектива:</a:t>
            </a:r>
            <a:br>
              <a:rPr lang="ru-RU" dirty="0"/>
            </a:br>
            <a:r>
              <a:rPr lang="ru-RU" dirty="0"/>
              <a:t>Неоднократное Гран-при Международного конкурса хореографического искусства «Роза Обзора» (город Обзор, Болгария), Лауреатство I степени в номинации «Эстрадный танец» Международного конкурса хореографического искусства «Париж, я люблю тебя!» (город Париж, Франция), Гран-при XX Всероссийского фестиваля-конкурса «Российский восход» в номинации «Народная хореография» (город Владивосток, Всероссийский детский центр «Океан»), Лауреатство I и II степени в номинации «Народный танец» Международного конкурса «Будущее планеты» (город Санкт-Петербург), Лауреатом I степени в номинациях «Народный танец» и Лауреатом I степени в номинации «Эстрадный танец» городского конкурса «Хрустальный башмачок» (город Чита), Лауреатство I степени Международного конкурса детского и юношеского творчества «</a:t>
            </a:r>
            <a:r>
              <a:rPr lang="ru-RU" dirty="0" err="1"/>
              <a:t>Гуранёнок</a:t>
            </a:r>
            <a:r>
              <a:rPr lang="ru-RU" dirty="0"/>
              <a:t>».</a:t>
            </a:r>
            <a:br>
              <a:rPr lang="ru-RU" dirty="0"/>
            </a:br>
            <a:r>
              <a:rPr lang="ru-RU" dirty="0" smtClean="0"/>
              <a:t>- В </a:t>
            </a:r>
            <a:r>
              <a:rPr lang="ru-RU" dirty="0"/>
              <a:t>2014 году образцовый ансамбль танца «Росинки Забайкалья» внесен в Энциклопедию творческих коллективов «Богатство России»</a:t>
            </a:r>
            <a:br>
              <a:rPr lang="ru-RU" dirty="0"/>
            </a:br>
            <a:r>
              <a:rPr lang="ru-RU" dirty="0" smtClean="0"/>
              <a:t>- Более </a:t>
            </a:r>
            <a:r>
              <a:rPr lang="ru-RU" dirty="0"/>
              <a:t>ста пятидесяти выпускников, освоивших авторскую дополнительную общеразвивающую программу «Росинки Забайкалья», продолжили свой творческий путь, выбрали профессии хореографа, педагога, фитнес-тренера. Выпускники ансамбля являются артистами Государственного академического хора имени Пятницкого, Государственного цирка, Государственного театра национальных культур «Забайкальские узоры», руководителями хореографических ансамблей по всей России и, в том числе, педагогами ансамбля «Росинки Забайкалья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18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81066" cy="132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Обязательные условия для создания современного имиджа детского творческого коллектива: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973249" cy="438825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Участие в конкурсном, фестивальном движении (повышать уровень от городского до международного);</a:t>
            </a:r>
          </a:p>
          <a:p>
            <a:r>
              <a:rPr lang="ru-RU" dirty="0" smtClean="0"/>
              <a:t>Повышение мастерства педагогов у признанных профессионалов своей сферы (онлайн и </a:t>
            </a:r>
            <a:r>
              <a:rPr lang="ru-RU" dirty="0" err="1" smtClean="0"/>
              <a:t>оффлайн</a:t>
            </a:r>
            <a:r>
              <a:rPr lang="ru-RU" dirty="0" smtClean="0"/>
              <a:t> семинары, мастер-классы и стажировки);</a:t>
            </a:r>
          </a:p>
          <a:p>
            <a:r>
              <a:rPr lang="ru-RU" dirty="0" smtClean="0"/>
              <a:t>Привлечение сторонних специалистов для участия в постановочной деятельности коллектива (важно постоянно вносить «свежее дыхание». Новый взгляд способствует росту мастерства детей и педагогов);</a:t>
            </a:r>
          </a:p>
          <a:p>
            <a:r>
              <a:rPr lang="ru-RU" dirty="0" smtClean="0"/>
              <a:t>Активное включение родителей во все сферы деятельности коллектива (родители – это не сторонние наблюдатели и зрители, а члены коллектива);</a:t>
            </a:r>
          </a:p>
          <a:p>
            <a:r>
              <a:rPr lang="ru-RU" dirty="0" smtClean="0"/>
              <a:t>Развитие социальных сетей (способствует продвижению бренда, налаживает более оперативную обратную связь);</a:t>
            </a:r>
          </a:p>
          <a:p>
            <a:r>
              <a:rPr lang="ru-RU" dirty="0" smtClean="0"/>
              <a:t>Деятельность за пределами занятий (развитие коллектива не должно происходить только лишь в рамках занятий по программе. Мероприятия, </a:t>
            </a:r>
            <a:r>
              <a:rPr lang="ru-RU" dirty="0" err="1" smtClean="0"/>
              <a:t>интенсивы</a:t>
            </a:r>
            <a:r>
              <a:rPr lang="ru-RU" dirty="0" smtClean="0"/>
              <a:t>, творческие выездные сборы – это часть жизни коллектива)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51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664" y="322217"/>
            <a:ext cx="10765729" cy="1001486"/>
          </a:xfrm>
        </p:spPr>
        <p:txBody>
          <a:bodyPr/>
          <a:lstStyle/>
          <a:p>
            <a:pPr algn="ctr"/>
            <a:r>
              <a:rPr lang="ru-RU" dirty="0" smtClean="0"/>
              <a:t>Результат: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3703"/>
            <a:ext cx="10321592" cy="519030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u="sng" dirty="0" smtClean="0"/>
              <a:t>Обучающиеся: 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- Танцоры, с высоким уровнем  танцевального  и технического </a:t>
            </a:r>
            <a:r>
              <a:rPr lang="ru-RU" dirty="0" smtClean="0"/>
              <a:t>мастерства;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- Личности, с хорошими физическими показателями, ведущие здоровый образ жизни;</a:t>
            </a:r>
          </a:p>
          <a:p>
            <a:pPr marL="0" indent="0" algn="ctr" fontAlgn="base" hangingPunct="0">
              <a:buNone/>
            </a:pPr>
            <a:r>
              <a:rPr lang="ru-RU" dirty="0"/>
              <a:t>- Самостоятельные, организованные личности, с высокой мотивацией к познанию и обучению;</a:t>
            </a:r>
          </a:p>
          <a:p>
            <a:pPr marL="0" indent="0" algn="ctr">
              <a:buNone/>
            </a:pPr>
            <a:r>
              <a:rPr lang="ru-RU" dirty="0"/>
              <a:t>- Молодое поколение с  высокой культурой поведения, с активной жизненной позицией, знающие историю,  традиции своего народа,  с высокой шкалой </a:t>
            </a:r>
            <a:r>
              <a:rPr lang="ru-RU" dirty="0" smtClean="0"/>
              <a:t>ценностей;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- Молодое поколение с формированными личностными качествами и социально значимыми компетенциями;</a:t>
            </a:r>
          </a:p>
          <a:p>
            <a:pPr marL="0" indent="0" algn="ctr">
              <a:buNone/>
            </a:pPr>
            <a:r>
              <a:rPr lang="ru-RU" dirty="0"/>
              <a:t>- Конкурентоспособные выпускники, с высокой мотивацией на дальнейший творческий рост и развитие, с высоким уровнем полученного образования.</a:t>
            </a:r>
          </a:p>
          <a:p>
            <a:pPr algn="ctr"/>
            <a:r>
              <a:rPr lang="ru-RU" b="1" u="sng" dirty="0" smtClean="0"/>
              <a:t>Родители: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- Культурно образованные семьи, с активной жизненной </a:t>
            </a:r>
            <a:r>
              <a:rPr lang="ru-RU" dirty="0" smtClean="0"/>
              <a:t>позицией;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- Семьи, удовлетворенные качеством своей жизни за счет возможностей </a:t>
            </a:r>
            <a:r>
              <a:rPr lang="ru-RU" dirty="0" smtClean="0"/>
              <a:t>самореализации;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- Дружные, сплоченные семьи, поддерживающие здоровый образ жизни.</a:t>
            </a:r>
          </a:p>
          <a:p>
            <a:pPr algn="ctr"/>
            <a:r>
              <a:rPr lang="ru-RU" b="1" u="sng" dirty="0" smtClean="0"/>
              <a:t>Педагоги</a:t>
            </a:r>
            <a:r>
              <a:rPr lang="ru-RU" u="sng" dirty="0" smtClean="0"/>
              <a:t>: </a:t>
            </a:r>
            <a:endParaRPr lang="ru-RU" u="sng" dirty="0"/>
          </a:p>
          <a:p>
            <a:pPr marL="0" indent="0" algn="ctr">
              <a:buNone/>
            </a:pPr>
            <a:r>
              <a:rPr lang="ru-RU" dirty="0"/>
              <a:t>- Компетентные, высокопрофессиональные хореографы, эксперты своего </a:t>
            </a:r>
            <a:r>
              <a:rPr lang="ru-RU" dirty="0" smtClean="0"/>
              <a:t>направления;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- Творческие личности, повышающие свое мастерство у ведущих  педагогов по хореографии.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20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Модель взаимодействия участников образовательных отношений в ансамбле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>
          <a:xfrm>
            <a:off x="2523615" y="2065156"/>
            <a:ext cx="4904105" cy="4330065"/>
            <a:chOff x="0" y="0"/>
            <a:chExt cx="5267325" cy="6524625"/>
          </a:xfrm>
        </p:grpSpPr>
        <p:sp>
          <p:nvSpPr>
            <p:cNvPr id="5" name="Стрелка вверх 4"/>
            <p:cNvSpPr/>
            <p:nvPr/>
          </p:nvSpPr>
          <p:spPr>
            <a:xfrm>
              <a:off x="2000250" y="1924050"/>
              <a:ext cx="1190625" cy="3400425"/>
            </a:xfrm>
            <a:prstGeom prst="up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Гармоничное физическое и духовное развитие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10-конечная звезда 5"/>
            <p:cNvSpPr/>
            <p:nvPr/>
          </p:nvSpPr>
          <p:spPr>
            <a:xfrm>
              <a:off x="1419225" y="0"/>
              <a:ext cx="2381250" cy="1924050"/>
            </a:xfrm>
            <a:prstGeom prst="star10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Раскрытие творческого потенциал ребёнка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Блок-схема: дисплей 6"/>
            <p:cNvSpPr/>
            <p:nvPr/>
          </p:nvSpPr>
          <p:spPr>
            <a:xfrm>
              <a:off x="2990850" y="2657475"/>
              <a:ext cx="2181225" cy="904875"/>
            </a:xfrm>
            <a:prstGeom prst="flowChartDisplay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Взаимодействие с семьёй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Блок-схема: дисплей 7"/>
            <p:cNvSpPr/>
            <p:nvPr/>
          </p:nvSpPr>
          <p:spPr>
            <a:xfrm>
              <a:off x="2990850" y="3762375"/>
              <a:ext cx="2276475" cy="895350"/>
            </a:xfrm>
            <a:prstGeom prst="flowChartDisplay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Включение в конкурсное движение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Блок-схема: дисплей 8"/>
            <p:cNvSpPr/>
            <p:nvPr/>
          </p:nvSpPr>
          <p:spPr>
            <a:xfrm flipH="1">
              <a:off x="0" y="3800475"/>
              <a:ext cx="2219325" cy="857250"/>
            </a:xfrm>
            <a:prstGeom prst="flowChartDisplay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Авторские воспитательные мероприятия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Блок-схема: дисплей 9"/>
            <p:cNvSpPr/>
            <p:nvPr/>
          </p:nvSpPr>
          <p:spPr>
            <a:xfrm flipH="1">
              <a:off x="0" y="2686050"/>
              <a:ext cx="2219325" cy="923925"/>
            </a:xfrm>
            <a:prstGeom prst="flowChartDisplay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Профориентация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" name="Блок-схема: ручное управление 10"/>
            <p:cNvSpPr/>
            <p:nvPr/>
          </p:nvSpPr>
          <p:spPr>
            <a:xfrm>
              <a:off x="1466850" y="5257800"/>
              <a:ext cx="2333625" cy="1266825"/>
            </a:xfrm>
            <a:prstGeom prst="flowChartManualOperati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2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Благоприятная среда ансамбля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6055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Имидж коллектива – это его педагоги, воспитанники </a:t>
            </a:r>
            <a:r>
              <a:rPr lang="ru-RU" smtClean="0"/>
              <a:t>и родители!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199672" cy="4466634"/>
          </a:xfrm>
        </p:spPr>
        <p:txBody>
          <a:bodyPr>
            <a:normAutofit/>
          </a:bodyPr>
          <a:lstStyle/>
          <a:p>
            <a:r>
              <a:rPr lang="ru-RU" dirty="0"/>
              <a:t>«Поверь в мечту, раскрой себя, в «Росинках Забайкалья»! - этот девиз ансамбля мы используем во всех сферах деятельности, и в наших силах помочь ребенку раскрыть и реализовать творческие способности, при этом сделать детство и годы, проведенными в коллективе счастливыми.</a:t>
            </a:r>
          </a:p>
          <a:p>
            <a:r>
              <a:rPr lang="ru-RU" dirty="0"/>
              <a:t>В организованное танцевальное пространство включены три стороны: хореографы – профессионалы, посвятившие свою жизнь танцу, дети, для которых танец это – любимое дело, спортивные нагрузки, приобщение к здоровому образу жизни, развитие данных и родители,  от степени вовлеченности в танцевальный процесс которых зависят успехи ребенка и его развитие. </a:t>
            </a:r>
          </a:p>
          <a:p>
            <a:r>
              <a:rPr lang="ru-RU" dirty="0"/>
              <a:t> 	«Не воспитывайте детей, воспитывайте себя, они все равно будут похожими на Вас» - любой интерес, мотивация ребенка начинается в семье, насколько вовлечены и заинтересованы родители в развитие способностей детей, настолько прочная база будет у юного танцора для дальнейшего роста.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127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1828" y="3131796"/>
            <a:ext cx="2634791" cy="372620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0750" y="-139337"/>
            <a:ext cx="2516946" cy="32221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464713" y="3038644"/>
            <a:ext cx="3147871" cy="44518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77515"/>
            <a:ext cx="4213798" cy="316034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5463" y="0"/>
            <a:ext cx="4426570" cy="331992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87931"/>
            <a:ext cx="4285706" cy="325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1685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497</Words>
  <Application>Microsoft Office PowerPoint</Application>
  <PresentationFormat>Произвольный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Грань</vt:lpstr>
      <vt:lpstr>Создание современного имиджа коллектива</vt:lpstr>
      <vt:lpstr>Имидж:</vt:lpstr>
      <vt:lpstr>Образцовый ансамбль танца «Росинки Забайкалья» - это:</vt:lpstr>
      <vt:lpstr>Обязательные условия для создания современного имиджа детского творческого коллектива:</vt:lpstr>
      <vt:lpstr>Результат:</vt:lpstr>
      <vt:lpstr>Модель взаимодействия участников образовательных отношений в ансамбле</vt:lpstr>
      <vt:lpstr>Имидж коллектива – это его педагоги, воспитанники и родители!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современного имиджа коллектива</dc:title>
  <dc:creator>Сергей Фирсов</dc:creator>
  <cp:lastModifiedBy>GordeevAV</cp:lastModifiedBy>
  <cp:revision>6</cp:revision>
  <dcterms:created xsi:type="dcterms:W3CDTF">2021-08-22T09:43:41Z</dcterms:created>
  <dcterms:modified xsi:type="dcterms:W3CDTF">2021-08-23T06:47:14Z</dcterms:modified>
</cp:coreProperties>
</file>