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138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microsoft.com/office/2007/relationships/hdphoto" Target="../media/hdphoto1.wdp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3390955_117-p-fon-dlya-prezentatsii-estetika-bezhevogo-1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4" y="571480"/>
            <a:ext cx="8715436" cy="1654164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latin typeface="Arial Narrow" pitchFamily="34" charset="0"/>
              </a:rPr>
              <a:t>Развитие и поддержка социально – значимых</a:t>
            </a:r>
            <a:r>
              <a:rPr lang="ru-RU" sz="2400" i="1" dirty="0" smtClean="0">
                <a:latin typeface="Arial Narrow" pitchFamily="34" charset="0"/>
              </a:rPr>
              <a:t/>
            </a:r>
            <a:br>
              <a:rPr lang="ru-RU" sz="2400" i="1" dirty="0" smtClean="0">
                <a:latin typeface="Arial Narrow" pitchFamily="34" charset="0"/>
              </a:rPr>
            </a:br>
            <a:r>
              <a:rPr lang="ru-RU" sz="2400" b="1" i="1" dirty="0" smtClean="0">
                <a:latin typeface="Arial Narrow" pitchFamily="34" charset="0"/>
              </a:rPr>
              <a:t>инициатив через деятельность </a:t>
            </a:r>
            <a:br>
              <a:rPr lang="ru-RU" sz="2400" b="1" i="1" dirty="0" smtClean="0">
                <a:latin typeface="Arial Narrow" pitchFamily="34" charset="0"/>
              </a:rPr>
            </a:br>
            <a:r>
              <a:rPr lang="ru-RU" sz="2400" b="1" i="1" dirty="0" smtClean="0">
                <a:latin typeface="Arial Narrow" pitchFamily="34" charset="0"/>
              </a:rPr>
              <a:t>детских объединений </a:t>
            </a:r>
            <a:br>
              <a:rPr lang="ru-RU" sz="2400" b="1" i="1" dirty="0" smtClean="0">
                <a:latin typeface="Arial Narrow" pitchFamily="34" charset="0"/>
              </a:rPr>
            </a:br>
            <a:r>
              <a:rPr lang="ru-RU" sz="2400" b="1" i="1" dirty="0" smtClean="0"/>
              <a:t>Читинской городской детской общественной организации «Родничок»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>
                <a:latin typeface="Arial Narrow" pitchFamily="34" charset="0"/>
              </a:rPr>
              <a:t/>
            </a:r>
            <a:br>
              <a:rPr lang="ru-RU" sz="2800" i="1" dirty="0" smtClean="0">
                <a:latin typeface="Arial Narrow" pitchFamily="34" charset="0"/>
              </a:rPr>
            </a:br>
            <a:endParaRPr lang="ru-RU" sz="2800" i="1" dirty="0">
              <a:latin typeface="Arial Narrow" pitchFamily="34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5984" y="2000240"/>
            <a:ext cx="4572032" cy="3428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5572132" y="5643578"/>
            <a:ext cx="3286148" cy="1000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Тебенькова</a:t>
            </a:r>
            <a:r>
              <a:rPr lang="ru-RU" b="1" dirty="0" smtClean="0">
                <a:solidFill>
                  <a:schemeClr val="tx1"/>
                </a:solidFill>
              </a:rPr>
              <a:t> О.Б. – методист ЧГДОО «Родничок»</a:t>
            </a:r>
          </a:p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Пентюхина</a:t>
            </a:r>
            <a:r>
              <a:rPr lang="ru-RU" b="1" dirty="0" smtClean="0">
                <a:solidFill>
                  <a:schemeClr val="tx1"/>
                </a:solidFill>
              </a:rPr>
              <a:t> Т.А.  - методист ЧГДОО «Родничок»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2/1613390955_117-p-fon-dlya-prezentatsii-estetika-bezhevogo-1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5214974" cy="615475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Arial Narrow" pitchFamily="34" charset="0"/>
              </a:rPr>
              <a:t>За период работы ЧГДОО «Родничок» значительно расширилось количество </a:t>
            </a:r>
            <a:br>
              <a:rPr lang="ru-RU" sz="1800" b="1" dirty="0" smtClean="0">
                <a:latin typeface="Arial Narrow" pitchFamily="34" charset="0"/>
              </a:rPr>
            </a:br>
            <a:r>
              <a:rPr lang="ru-RU" sz="1800" b="1" dirty="0" smtClean="0">
                <a:latin typeface="Arial Narrow" pitchFamily="34" charset="0"/>
              </a:rPr>
              <a:t>детских общественных объединений</a:t>
            </a:r>
            <a:br>
              <a:rPr lang="ru-RU" sz="1800" b="1" dirty="0" smtClean="0">
                <a:latin typeface="Arial Narrow" pitchFamily="34" charset="0"/>
              </a:rPr>
            </a:br>
            <a:r>
              <a:rPr lang="ru-RU" sz="1800" b="1" dirty="0" smtClean="0">
                <a:latin typeface="Arial Narrow" pitchFamily="34" charset="0"/>
              </a:rPr>
              <a:t> и участников социально - значимой деятельности. </a:t>
            </a:r>
            <a:br>
              <a:rPr lang="ru-RU" sz="1800" b="1" dirty="0" smtClean="0">
                <a:latin typeface="Arial Narrow" pitchFamily="34" charset="0"/>
              </a:rPr>
            </a:br>
            <a:r>
              <a:rPr lang="ru-RU" sz="1800" b="1" dirty="0" smtClean="0">
                <a:latin typeface="Arial Narrow" pitchFamily="34" charset="0"/>
              </a:rPr>
              <a:t/>
            </a:r>
            <a:br>
              <a:rPr lang="ru-RU" sz="1800" b="1" dirty="0" smtClean="0">
                <a:latin typeface="Arial Narrow" pitchFamily="34" charset="0"/>
              </a:rPr>
            </a:br>
            <a:r>
              <a:rPr lang="ru-RU" sz="1800" b="1" dirty="0" smtClean="0">
                <a:latin typeface="Arial Narrow" pitchFamily="34" charset="0"/>
              </a:rPr>
              <a:t>Подростки и взрослые оказывают помощь старшим и младшим, участвуют в проектах по экологической очистке и благоустройству территории возле памятников и исторических мест, принимают участие в создании образовательных видеороликов, распространяют среди родителей и педагогов информационные материалы, </a:t>
            </a:r>
            <a:br>
              <a:rPr lang="ru-RU" sz="1800" b="1" dirty="0" smtClean="0">
                <a:latin typeface="Arial Narrow" pitchFamily="34" charset="0"/>
              </a:rPr>
            </a:br>
            <a:r>
              <a:rPr lang="ru-RU" sz="1800" b="1" dirty="0" smtClean="0">
                <a:latin typeface="Arial Narrow" pitchFamily="34" charset="0"/>
              </a:rPr>
              <a:t>участвуют в волонтерской деятельности. </a:t>
            </a:r>
            <a:br>
              <a:rPr lang="ru-RU" sz="1800" b="1" dirty="0" smtClean="0">
                <a:latin typeface="Arial Narrow" pitchFamily="34" charset="0"/>
              </a:rPr>
            </a:br>
            <a:r>
              <a:rPr lang="ru-RU" sz="1800" b="1" dirty="0" smtClean="0">
                <a:latin typeface="Arial Narrow" pitchFamily="34" charset="0"/>
              </a:rPr>
              <a:t/>
            </a:r>
            <a:br>
              <a:rPr lang="ru-RU" sz="1800" b="1" dirty="0" smtClean="0">
                <a:latin typeface="Arial Narrow" pitchFamily="34" charset="0"/>
              </a:rPr>
            </a:br>
            <a:r>
              <a:rPr lang="ru-RU" sz="1800" b="1" dirty="0" smtClean="0">
                <a:latin typeface="Arial Narrow" pitchFamily="34" charset="0"/>
              </a:rPr>
              <a:t>На протяжении 7 лет около 1000 лучших ребят прошли обучение в летней Школе актива.</a:t>
            </a:r>
            <a:r>
              <a:rPr lang="ru-RU" sz="1600" b="1" dirty="0" smtClean="0">
                <a:latin typeface="Arial Narrow" pitchFamily="34" charset="0"/>
              </a:rPr>
              <a:t/>
            </a:r>
            <a:br>
              <a:rPr lang="ru-RU" sz="1600" b="1" dirty="0" smtClean="0">
                <a:latin typeface="Arial Narrow" pitchFamily="34" charset="0"/>
              </a:rPr>
            </a:br>
            <a:endParaRPr lang="ru-RU" sz="1600" b="1" dirty="0">
              <a:latin typeface="Arial Narrow" pitchFamily="34" charset="0"/>
            </a:endParaRPr>
          </a:p>
        </p:txBody>
      </p:sp>
      <p:pic>
        <p:nvPicPr>
          <p:cNvPr id="1026" name="Picture 2" descr="C:\Users\сош30\Downloads\UqAJB2zW0p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6446" y="357166"/>
            <a:ext cx="2869210" cy="2928958"/>
          </a:xfrm>
          <a:prstGeom prst="rect">
            <a:avLst/>
          </a:prstGeom>
          <a:noFill/>
        </p:spPr>
      </p:pic>
      <p:pic>
        <p:nvPicPr>
          <p:cNvPr id="6" name="Picture 2" descr="https://sun9-62.userapi.com/impg/IQhtdTLFo4H4N_M_5A-cA7x4l01j9ISxF3ae7A/Wyd2gXauPJU.jpg?size=1011x737&amp;quality=96&amp;sign=cac6eeae90a9fc4050800c71e3759845&amp;type=albu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6446" y="3643314"/>
            <a:ext cx="2903035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2/1613390955_117-p-fon-dlya-prezentatsii-estetika-bezhevogo-1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714876" cy="685800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+mn-lt"/>
              </a:rPr>
              <a:t>Сущность воспитания заключается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как в предоставлении ребёнку свободы выбора индивидуальной траектории развития в процессе образования, так и в создании условий для его самореализации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в различных видах социально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и личностно  -  значимой деятельности,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что в свою очередь, способствует становлению ценностных ориентаций,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непрерывному духовному саморазвитию.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 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Детское движение, обладая большим потенциалом воспитания и социализации детей, является одним из механизмов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по реализации стратегических задач воспитания, развития и поддержки детских социально  - значимых инициатив.</a:t>
            </a:r>
            <a:br>
              <a:rPr lang="ru-RU" sz="1800" b="1" dirty="0" smtClean="0">
                <a:latin typeface="+mn-lt"/>
              </a:rPr>
            </a:br>
            <a:endParaRPr lang="ru-RU" sz="1800" b="1" dirty="0">
              <a:latin typeface="+mn-lt"/>
            </a:endParaRPr>
          </a:p>
        </p:txBody>
      </p:sp>
      <p:pic>
        <p:nvPicPr>
          <p:cNvPr id="9218" name="Picture 2" descr="https://sun9-49.userapi.com/impg/05Jry97kyjyQQIqHJP3uLP_icjL80gXuIvwmAA/9URCoyL4Wp8.jpg?size=1280x1280&amp;quality=96&amp;sign=e19fac405190e3f5bbd48b6425a9a7a8&amp;type=albu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8" y="214290"/>
            <a:ext cx="3143272" cy="3143272"/>
          </a:xfrm>
          <a:prstGeom prst="rect">
            <a:avLst/>
          </a:prstGeom>
          <a:noFill/>
        </p:spPr>
      </p:pic>
      <p:pic>
        <p:nvPicPr>
          <p:cNvPr id="9222" name="Picture 6" descr="https://sun9-22.userapi.com/impg/jvazgxjGyUU9FUMOm2EKFfyvv4sD8VLpq0CLEA/j_plSl9L3VQ.jpg?size=810x1080&amp;quality=96&amp;sign=3c5264344bc5584a23b67f51210c4a43&amp;type=albu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8405" y="3786190"/>
            <a:ext cx="3179769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2/1613390955_117-p-fon-dlya-prezentatsii-estetika-bezhevogo-1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000628" cy="685800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+mn-lt"/>
              </a:rPr>
              <a:t>Согласно Стратегии развития воспитания в Российской Федерации на период до 2025 года одним из основных направлений развития воспитания является привлечение детей к участию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в социально  - значимых познавательных,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творческих, культурных, краеведческих,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 спортивных и благотворительных проектах,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в волонтерском движении.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/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Поддержка общественных объединений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в сфере воспитания предполагает: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улучшение условий для эффективного взаимодействия детских и иных общественных объединений с образовательными организациями общего, профессионального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и дополнительного образования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в целях содействия реализации и развития лидерского и творческого потенциала детей,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а также с другими организациями, осуществляющими деятельность с детьми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 в сферах физической культуры и спорта,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искусства и других сферах.</a:t>
            </a: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> </a:t>
            </a:r>
            <a:br>
              <a:rPr lang="ru-RU" sz="1800" dirty="0" smtClean="0">
                <a:latin typeface="+mn-lt"/>
              </a:rPr>
            </a:br>
            <a:endParaRPr lang="ru-RU" sz="1800" dirty="0">
              <a:latin typeface="+mn-lt"/>
            </a:endParaRPr>
          </a:p>
        </p:txBody>
      </p:sp>
      <p:pic>
        <p:nvPicPr>
          <p:cNvPr id="8194" name="Picture 2" descr="https://sun9-47.userapi.com/impg/lYQtFqIWlzviLnbvaEHSm_sP3wLBRoI9Hm6Qow/EKKLiwhdmr4.jpg?size=1280x960&amp;quality=96&amp;sign=1571eb6b803e7932263ff646fd109b85&amp;type=albu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2066" y="214290"/>
            <a:ext cx="3560733" cy="2670550"/>
          </a:xfrm>
          <a:prstGeom prst="rect">
            <a:avLst/>
          </a:prstGeom>
          <a:noFill/>
        </p:spPr>
      </p:pic>
      <p:pic>
        <p:nvPicPr>
          <p:cNvPr id="8196" name="Picture 4" descr="https://sun9-21.userapi.com/impg/Q89VQhC9tACXBtVI0F-cVJSyGBaPb0FTfEwL6Q/k594Xzq77dY.jpg?size=1080x873&amp;quality=96&amp;sign=72bf0e6bd9d2f28e388672a8e9d3aa82&amp;type=albu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26565" y="3357562"/>
            <a:ext cx="3623453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2/1613390955_117-p-fon-dlya-prezentatsii-estetika-bezhevogo-1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357818" cy="6858000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atin typeface="+mn-lt"/>
              </a:rPr>
              <a:t/>
            </a:r>
            <a:br>
              <a:rPr lang="ru-RU" sz="1600" b="1" dirty="0" smtClean="0">
                <a:latin typeface="+mn-lt"/>
              </a:rPr>
            </a:br>
            <a:r>
              <a:rPr lang="ru-RU" sz="1600" b="1" dirty="0" smtClean="0">
                <a:latin typeface="+mn-lt"/>
              </a:rPr>
              <a:t/>
            </a:r>
            <a:br>
              <a:rPr lang="ru-RU" sz="1600" b="1" dirty="0" smtClean="0">
                <a:latin typeface="+mn-lt"/>
              </a:rPr>
            </a:br>
            <a:r>
              <a:rPr lang="ru-RU" sz="1600" b="1" dirty="0" smtClean="0">
                <a:latin typeface="+mn-lt"/>
              </a:rPr>
              <a:t/>
            </a:r>
            <a:br>
              <a:rPr lang="ru-RU" sz="1600" b="1" dirty="0" smtClean="0">
                <a:latin typeface="+mn-lt"/>
              </a:rPr>
            </a:br>
            <a:r>
              <a:rPr lang="ru-RU" sz="2000" b="1" dirty="0" smtClean="0">
                <a:latin typeface="Arial Narrow" pitchFamily="34" charset="0"/>
              </a:rPr>
              <a:t>Понятие «инициатива», «инициативность», рассматриваются в работах отечественных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авторов как качественные характеристики личности, необходимый элемент процесса самореализации - способности личности к инициативе, самостоятельным общественным начинаниям и активности (А.В. Волохов, И.И. </a:t>
            </a:r>
            <a:r>
              <a:rPr lang="ru-RU" sz="2000" b="1" dirty="0" err="1" smtClean="0">
                <a:latin typeface="Arial Narrow" pitchFamily="34" charset="0"/>
              </a:rPr>
              <a:t>Фришман</a:t>
            </a:r>
            <a:r>
              <a:rPr lang="ru-RU" sz="2000" b="1" dirty="0" smtClean="0">
                <a:latin typeface="Arial Narrow" pitchFamily="34" charset="0"/>
              </a:rPr>
              <a:t>).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/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С.С. Гиль акцентирует внимание на инициативе как </a:t>
            </a:r>
            <a:r>
              <a:rPr lang="ru-RU" sz="2000" b="1" dirty="0" err="1" smtClean="0">
                <a:latin typeface="Arial Narrow" pitchFamily="34" charset="0"/>
              </a:rPr>
              <a:t>субъектно</a:t>
            </a:r>
            <a:r>
              <a:rPr lang="ru-RU" sz="2000" b="1" dirty="0" smtClean="0">
                <a:latin typeface="Arial Narrow" pitchFamily="34" charset="0"/>
              </a:rPr>
              <a:t>- возможной и общественно-значимой основе собственного существования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 молодого человека.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/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Социальные инициативы позволяют формировать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у подростков  такие ценности как коллективизм, взаимную требовательность, взаимовыручку,   милосердие, доброту, ответственность, доверие, активность, организованность.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/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Социально значимая деятельность связана с развитием гражданского сознания человека, патриотических чувств и понимания своего общественного долга. 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 </a:t>
            </a: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600" b="1" dirty="0" smtClean="0">
                <a:latin typeface="+mn-lt"/>
              </a:rPr>
              <a:t/>
            </a:r>
            <a:br>
              <a:rPr lang="ru-RU" sz="1600" b="1" dirty="0" smtClean="0">
                <a:latin typeface="+mn-lt"/>
              </a:rPr>
            </a:br>
            <a:endParaRPr lang="ru-RU" sz="1600" b="1" dirty="0">
              <a:latin typeface="+mn-lt"/>
            </a:endParaRPr>
          </a:p>
        </p:txBody>
      </p:sp>
      <p:pic>
        <p:nvPicPr>
          <p:cNvPr id="7170" name="Picture 2" descr="https://sun9-14.userapi.com/impg/itC6ncFTU2qq3N_RkL5Hwj9uSBxSlj5ljSQn3Q/G0FqCW1J9hc.jpg?size=1280x1280&amp;quality=96&amp;sign=a831d4725a798c0d428b4de353ed9ca5&amp;type=albu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7" y="214290"/>
            <a:ext cx="3565461" cy="2500330"/>
          </a:xfrm>
          <a:prstGeom prst="rect">
            <a:avLst/>
          </a:prstGeom>
          <a:noFill/>
        </p:spPr>
      </p:pic>
      <p:pic>
        <p:nvPicPr>
          <p:cNvPr id="7172" name="Picture 4" descr="https://sun9-38.userapi.com/impg/sx0MtyNjsKujwVtuvl51fS23-9zzXb7OpIhVyA/ttEKBmvn4HE.jpg?size=810x1080&amp;quality=96&amp;sign=c55bb74b272e509e617b01fa543b7e62&amp;type=albu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8" y="2935819"/>
            <a:ext cx="3546544" cy="3350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2/1613390955_117-p-fon-dlya-prezentatsii-estetika-bezhevogo-1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072066" cy="685800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+mn-lt"/>
              </a:rPr>
              <a:t>Реализация социально значимых инициатив расширяет социальные знания и навыки, позволяя действовать в сотворчестве, в содружестве детей и взрослых, способствует формированию социальной активности и социальной устойчивости её участников, расширению опыта выполнения социальных ролей.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 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Старший вожатый, как субъект профессиональной деятельности, задает вектор социально  - значимой деятельности, являясь активным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её участником и инициатором.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/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Способность к социально значимой инициативе старшего вожатого образовательной организации может рассматриваться, как личностная ценность.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Поддержка деятельности предполагает создание для участников детских общественных объединений и организаций особые условия, при которых более успешно осуществляется самореализация ребенка. 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/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Результатом педагогической поддержки социально значимых инициатив является желание и готовность участников детских организаций и объединений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 smtClean="0">
                <a:latin typeface="+mn-lt"/>
              </a:rPr>
              <a:t> к преобразованию действительности.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>
              <a:latin typeface="Arial Narrow" pitchFamily="34" charset="0"/>
            </a:endParaRPr>
          </a:p>
        </p:txBody>
      </p:sp>
      <p:pic>
        <p:nvPicPr>
          <p:cNvPr id="4" name="Picture 4" descr="https://sun9-30.userapi.com/impg/8W_fMzVTxB2DB2WVth_yMWpy8WB0Gd_JyIQ7CA/IlLr1Cm9gI8.jpg?size=607x1080&amp;quality=96&amp;sign=4471a62aef29c4d9ddfc070c5f64fa47&amp;type=albu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4943" y="3929066"/>
            <a:ext cx="1857388" cy="2643182"/>
          </a:xfrm>
          <a:prstGeom prst="rect">
            <a:avLst/>
          </a:prstGeom>
          <a:noFill/>
        </p:spPr>
      </p:pic>
      <p:pic>
        <p:nvPicPr>
          <p:cNvPr id="6146" name="Picture 2" descr="https://sun9-5.userapi.com/impg/2GYTfmdRTe6owWEvjqpK7JF9rZgoJ7YWWsjcfQ/l9Z-aCMyQQE.jpg?size=810x1080&amp;quality=96&amp;sign=9ac1f2440878826f23f12247e89789da&amp;type=albu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0694" y="214290"/>
            <a:ext cx="3107553" cy="3429024"/>
          </a:xfrm>
          <a:prstGeom prst="rect">
            <a:avLst/>
          </a:prstGeom>
          <a:noFill/>
        </p:spPr>
      </p:pic>
      <p:pic>
        <p:nvPicPr>
          <p:cNvPr id="6148" name="Picture 4" descr="https://sun9-50.userapi.com/impf/ybGoH3IpiHzPpGG3VlZRclEHZID1WdQbul_m3Q/I6khmhdidG0.jpg?size=810x1080&amp;quality=96&amp;sign=97818760440eb25169993de76c15dd57&amp;type=album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5206" y="3929066"/>
            <a:ext cx="1691470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2/1613390955_117-p-fon-dlya-prezentatsii-estetika-bezhevogo-1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857884" cy="6858000"/>
          </a:xfrm>
        </p:spPr>
        <p:txBody>
          <a:bodyPr>
            <a:normAutofit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b="1" dirty="0" smtClean="0"/>
              <a:t>В ЧГДОО «Родничок» существует значительный опыт поддержки и развития </a:t>
            </a:r>
            <a:br>
              <a:rPr lang="ru-RU" sz="2000" b="1" dirty="0" smtClean="0"/>
            </a:br>
            <a:r>
              <a:rPr lang="ru-RU" sz="2000" b="1" dirty="0" smtClean="0"/>
              <a:t>детских социально  - значимых инициатив. </a:t>
            </a:r>
            <a:br>
              <a:rPr lang="ru-RU" sz="2000" b="1" dirty="0" smtClean="0"/>
            </a:br>
            <a:r>
              <a:rPr lang="ru-RU" sz="2000" b="1" dirty="0" smtClean="0"/>
              <a:t>Он реализуется в ходе длительных </a:t>
            </a:r>
            <a:br>
              <a:rPr lang="ru-RU" sz="2000" b="1" dirty="0" smtClean="0"/>
            </a:br>
            <a:r>
              <a:rPr lang="ru-RU" sz="2000" b="1" dirty="0" smtClean="0"/>
              <a:t>программ  и проектов: </a:t>
            </a:r>
            <a:br>
              <a:rPr lang="ru-RU" sz="2000" b="1" dirty="0" smtClean="0"/>
            </a:br>
            <a:r>
              <a:rPr lang="ru-RU" sz="2000" b="1" dirty="0" smtClean="0"/>
              <a:t>2017-2018 гг.: фестиваль</a:t>
            </a:r>
            <a:br>
              <a:rPr lang="ru-RU" sz="2000" b="1" dirty="0" smtClean="0"/>
            </a:br>
            <a:r>
              <a:rPr lang="ru-RU" sz="2000" b="1" dirty="0" smtClean="0"/>
              <a:t> «Этот край, с простым названьем Забайкалье»;</a:t>
            </a:r>
            <a:br>
              <a:rPr lang="ru-RU" sz="2000" b="1" dirty="0" smtClean="0"/>
            </a:br>
            <a:r>
              <a:rPr lang="ru-RU" sz="2000" b="1" dirty="0" smtClean="0"/>
              <a:t>2018-2019 гг.: проект «Дорогами добра»;</a:t>
            </a:r>
            <a:br>
              <a:rPr lang="ru-RU" sz="2000" b="1" dirty="0" smtClean="0"/>
            </a:br>
            <a:r>
              <a:rPr lang="ru-RU" sz="2000" b="1" dirty="0" smtClean="0"/>
              <a:t>2019-2020 гг.: проект «Марш Победы»; посвященный 75-летию Победы в ВОВ.</a:t>
            </a:r>
            <a:br>
              <a:rPr lang="ru-RU" sz="2000" b="1" dirty="0" smtClean="0"/>
            </a:br>
            <a:r>
              <a:rPr lang="ru-RU" sz="2000" b="1" dirty="0" smtClean="0"/>
              <a:t>2020-2021 гг.: проект «Краски детства», посвященного Десятилетию детства. </a:t>
            </a:r>
            <a:br>
              <a:rPr lang="ru-RU" sz="2000" b="1" dirty="0" smtClean="0"/>
            </a:br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b="1" dirty="0" smtClean="0"/>
              <a:t>Основные направления: социальное, семейное, творческое, патриотическое, краеведческое.</a:t>
            </a:r>
            <a:br>
              <a:rPr lang="ru-RU" sz="2000" b="1" dirty="0" smtClean="0"/>
            </a:br>
            <a:r>
              <a:rPr lang="ru-RU" sz="2000" b="1" dirty="0" smtClean="0"/>
              <a:t>Основные формы: сборы, акции, экскурсии, мастер-классы, </a:t>
            </a:r>
            <a:r>
              <a:rPr lang="ru-RU" sz="2000" b="1" dirty="0" err="1" smtClean="0"/>
              <a:t>флеш-мобы</a:t>
            </a:r>
            <a:r>
              <a:rPr lang="ru-RU" sz="2000" b="1" dirty="0" smtClean="0"/>
              <a:t>, праздники, конкурсы, ярмарки, тематические мероприятия, проекты.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 </a:t>
            </a:r>
            <a:br>
              <a:rPr lang="ru-RU" sz="1800" dirty="0" smtClean="0"/>
            </a:br>
            <a:endParaRPr lang="ru-RU" sz="1800" dirty="0">
              <a:latin typeface="+mn-lt"/>
            </a:endParaRPr>
          </a:p>
        </p:txBody>
      </p:sp>
      <p:pic>
        <p:nvPicPr>
          <p:cNvPr id="5122" name="Picture 2" descr="https://sun9-68.userapi.com/impg/mhDrqr3f7Lxo63mMcUtVx6ZkyRqcK9H2Jm3Ong/OZydL7EdqUE.jpg?size=1280x853&amp;quality=96&amp;sign=7addfcdd0de8a42e0b82ddb0d21c65b8&amp;type=albu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0760" y="285728"/>
            <a:ext cx="2645222" cy="1928826"/>
          </a:xfrm>
          <a:prstGeom prst="rect">
            <a:avLst/>
          </a:prstGeom>
          <a:noFill/>
        </p:spPr>
      </p:pic>
      <p:pic>
        <p:nvPicPr>
          <p:cNvPr id="6" name="Picture 2" descr="https://fbcdn-sphotos-e-a.akamaihd.net/hphotos-ak-xfa1/v/t1.0-9/10426321_843166279084003_2604790077684939448_n.jpg?oh=7b2c9cc93bd42f22a8c47f494464fb2b&amp;oe=55B04263&amp;__gda__=1438371157_4692aa22c46168ff3e9351271eeee6b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0760" y="2428868"/>
            <a:ext cx="2643206" cy="1888004"/>
          </a:xfrm>
          <a:prstGeom prst="rect">
            <a:avLst/>
          </a:prstGeom>
          <a:noFill/>
        </p:spPr>
      </p:pic>
      <p:pic>
        <p:nvPicPr>
          <p:cNvPr id="7" name="Picture 2" descr="https://pp.userapi.com/c841630/v841630805/208ae/d4Gg-V7Gx8A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0760" y="4572008"/>
            <a:ext cx="2643206" cy="2071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2/1613390955_117-p-fon-dlya-prezentatsii-estetika-bezhevogo-1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929322" cy="685800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Arial Narrow" pitchFamily="34" charset="0"/>
              </a:rPr>
              <a:t>Разработанный и апробированный вариативно-программный подход к общественной деятельности детей и подростков на основе идей профессора </a:t>
            </a:r>
            <a:r>
              <a:rPr lang="ru-RU" sz="1600" b="1" dirty="0" err="1" smtClean="0">
                <a:latin typeface="Arial Narrow" pitchFamily="34" charset="0"/>
              </a:rPr>
              <a:t>Волохова</a:t>
            </a:r>
            <a:r>
              <a:rPr lang="ru-RU" sz="1600" b="1" dirty="0" smtClean="0">
                <a:latin typeface="Arial Narrow" pitchFamily="34" charset="0"/>
              </a:rPr>
              <a:t> А. В. заключается </a:t>
            </a:r>
            <a:br>
              <a:rPr lang="ru-RU" sz="1600" b="1" dirty="0" smtClean="0">
                <a:latin typeface="Arial Narrow" pitchFamily="34" charset="0"/>
              </a:rPr>
            </a:br>
            <a:r>
              <a:rPr lang="ru-RU" sz="1600" b="1" dirty="0" smtClean="0">
                <a:latin typeface="Arial Narrow" pitchFamily="34" charset="0"/>
              </a:rPr>
              <a:t>в представлении участникам общественных объединений возможности выбора сферы деятельности и общения; </a:t>
            </a:r>
            <a:br>
              <a:rPr lang="ru-RU" sz="1600" b="1" dirty="0" smtClean="0">
                <a:latin typeface="Arial Narrow" pitchFamily="34" charset="0"/>
              </a:rPr>
            </a:br>
            <a:r>
              <a:rPr lang="ru-RU" sz="1600" b="1" dirty="0" smtClean="0">
                <a:latin typeface="Arial Narrow" pitchFamily="34" charset="0"/>
              </a:rPr>
              <a:t>объединений, групп, команд, в которых создаются необходимые условия для педагогической поддержки инициативы и творчества детей и подростков; в реализации комплекса программ и проектов разного содержания деятельности, форм и методов.</a:t>
            </a:r>
            <a:br>
              <a:rPr lang="ru-RU" sz="1600" b="1" dirty="0" smtClean="0">
                <a:latin typeface="Arial Narrow" pitchFamily="34" charset="0"/>
              </a:rPr>
            </a:br>
            <a:r>
              <a:rPr lang="ru-RU" sz="1600" b="1" dirty="0" smtClean="0">
                <a:latin typeface="Arial Narrow" pitchFamily="34" charset="0"/>
              </a:rPr>
              <a:t/>
            </a:r>
            <a:br>
              <a:rPr lang="ru-RU" sz="1600" b="1" dirty="0" smtClean="0">
                <a:latin typeface="Arial Narrow" pitchFamily="34" charset="0"/>
              </a:rPr>
            </a:br>
            <a:r>
              <a:rPr lang="ru-RU" sz="1600" b="1" dirty="0" smtClean="0">
                <a:latin typeface="Arial Narrow" pitchFamily="34" charset="0"/>
              </a:rPr>
              <a:t>Ведущими условиями, которые обеспечивают </a:t>
            </a:r>
            <a:br>
              <a:rPr lang="ru-RU" sz="1600" b="1" dirty="0" smtClean="0">
                <a:latin typeface="Arial Narrow" pitchFamily="34" charset="0"/>
              </a:rPr>
            </a:br>
            <a:r>
              <a:rPr lang="ru-RU" sz="1600" b="1" dirty="0" smtClean="0">
                <a:latin typeface="Arial Narrow" pitchFamily="34" charset="0"/>
              </a:rPr>
              <a:t>участие детей в социально - значимых инициативах являются:</a:t>
            </a:r>
            <a:br>
              <a:rPr lang="ru-RU" sz="1600" b="1" dirty="0" smtClean="0">
                <a:latin typeface="Arial Narrow" pitchFamily="34" charset="0"/>
              </a:rPr>
            </a:br>
            <a:r>
              <a:rPr lang="ru-RU" sz="1600" b="1" dirty="0" smtClean="0">
                <a:latin typeface="Arial Narrow" pitchFamily="34" charset="0"/>
              </a:rPr>
              <a:t> - организация социально - значимой деятельности как целостный процесс освоения ценностей; </a:t>
            </a:r>
            <a:br>
              <a:rPr lang="ru-RU" sz="1600" b="1" dirty="0" smtClean="0">
                <a:latin typeface="Arial Narrow" pitchFamily="34" charset="0"/>
              </a:rPr>
            </a:br>
            <a:r>
              <a:rPr lang="ru-RU" sz="1600" b="1" dirty="0" smtClean="0">
                <a:latin typeface="Arial Narrow" pitchFamily="34" charset="0"/>
              </a:rPr>
              <a:t>- осуществление деятельности в атмосфере положительных межличностных отношений между</a:t>
            </a:r>
            <a:br>
              <a:rPr lang="ru-RU" sz="1600" b="1" dirty="0" smtClean="0">
                <a:latin typeface="Arial Narrow" pitchFamily="34" charset="0"/>
              </a:rPr>
            </a:br>
            <a:r>
              <a:rPr lang="ru-RU" sz="1600" b="1" dirty="0" smtClean="0">
                <a:latin typeface="Arial Narrow" pitchFamily="34" charset="0"/>
              </a:rPr>
              <a:t> её участниками при организации социально значимых </a:t>
            </a:r>
            <a:br>
              <a:rPr lang="ru-RU" sz="1600" b="1" dirty="0" smtClean="0">
                <a:latin typeface="Arial Narrow" pitchFamily="34" charset="0"/>
              </a:rPr>
            </a:br>
            <a:r>
              <a:rPr lang="ru-RU" sz="1600" b="1" dirty="0" smtClean="0">
                <a:latin typeface="Arial Narrow" pitchFamily="34" charset="0"/>
              </a:rPr>
              <a:t>проектов и программ; </a:t>
            </a:r>
            <a:br>
              <a:rPr lang="ru-RU" sz="1600" b="1" dirty="0" smtClean="0">
                <a:latin typeface="Arial Narrow" pitchFamily="34" charset="0"/>
              </a:rPr>
            </a:br>
            <a:r>
              <a:rPr lang="ru-RU" sz="1600" b="1" dirty="0" smtClean="0">
                <a:latin typeface="Arial Narrow" pitchFamily="34" charset="0"/>
              </a:rPr>
              <a:t>- осуществление социально значимой деятельности </a:t>
            </a:r>
            <a:br>
              <a:rPr lang="ru-RU" sz="1600" b="1" dirty="0" smtClean="0">
                <a:latin typeface="Arial Narrow" pitchFamily="34" charset="0"/>
              </a:rPr>
            </a:br>
            <a:r>
              <a:rPr lang="ru-RU" sz="1600" b="1" dirty="0" smtClean="0">
                <a:latin typeface="Arial Narrow" pitchFamily="34" charset="0"/>
              </a:rPr>
              <a:t>на основе единства социальной и личностной направленности.</a:t>
            </a:r>
            <a:br>
              <a:rPr lang="ru-RU" sz="1600" b="1" dirty="0" smtClean="0">
                <a:latin typeface="Arial Narrow" pitchFamily="34" charset="0"/>
              </a:rPr>
            </a:br>
            <a:endParaRPr lang="ru-RU" sz="1600" b="1" dirty="0">
              <a:latin typeface="Arial Narrow" pitchFamily="34" charset="0"/>
            </a:endParaRPr>
          </a:p>
        </p:txBody>
      </p:sp>
      <p:pic>
        <p:nvPicPr>
          <p:cNvPr id="5" name="Picture 4" descr="https://sun9-41.userapi.com/impg/7QDxH-vpGqOvY1gQnde9ukmVcl2EAw68-QfFRQ/96O1vvn2gig.jpg?size=497x1080&amp;quality=96&amp;sign=1cdea4cab595b8507b4a637c8798288c&amp;type=albu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0826" y="2786058"/>
            <a:ext cx="1928826" cy="3471849"/>
          </a:xfrm>
          <a:prstGeom prst="rect">
            <a:avLst/>
          </a:prstGeom>
          <a:noFill/>
        </p:spPr>
      </p:pic>
      <p:pic>
        <p:nvPicPr>
          <p:cNvPr id="6" name="Picture 4" descr="https://pp.userapi.com/c837128/v837128303/4bcf5/ouUmDZB7hfA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1" y="214290"/>
            <a:ext cx="2952771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2/1613390955_117-p-fon-dlya-prezentatsii-estetika-bezhevogo-1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214942" cy="6643710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Развитие детского объединения всегда зависит от уровня включенности его участников в систему общих дел, акций, мероприятий.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Именно поэтому очень важно уделять особое внимание поддержке инициативы и рождения и замысла, идеи, проектированию и реализации социально значимых проектов и программ обязательно учитывая ведущие </a:t>
            </a:r>
            <a:br>
              <a:rPr lang="ru-RU" sz="1800" b="1" dirty="0" smtClean="0"/>
            </a:br>
            <a:r>
              <a:rPr lang="ru-RU" sz="1800" b="1" dirty="0" smtClean="0"/>
              <a:t>виды деятельности.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Для детей и подростков младшего возраста это познавательные проекты, направленные на понимание закономерностей и принципов окружающего мира.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Для подростков среднего возраста это акции и проекты социально  - значимой деятельности, направленной на межличностное </a:t>
            </a:r>
            <a:br>
              <a:rPr lang="ru-RU" sz="1800" b="1" dirty="0" smtClean="0"/>
            </a:br>
            <a:r>
              <a:rPr lang="ru-RU" sz="1800" b="1" dirty="0" smtClean="0"/>
              <a:t>и групповое взаимодействие.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>
              <a:latin typeface="+mn-lt"/>
            </a:endParaRPr>
          </a:p>
        </p:txBody>
      </p:sp>
      <p:pic>
        <p:nvPicPr>
          <p:cNvPr id="4" name="Picture 4" descr="C:\Users\User\Desktop\отчет Марш Победы\школа №15\17. голубь-мира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214290"/>
            <a:ext cx="2571768" cy="1929044"/>
          </a:xfrm>
          <a:prstGeom prst="rect">
            <a:avLst/>
          </a:prstGeom>
          <a:noFill/>
        </p:spPr>
      </p:pic>
      <p:pic>
        <p:nvPicPr>
          <p:cNvPr id="5" name="Picture 14" descr="C:\Users\User\Desktop\отчет Марш Победы\8 школа отчет\В жд больнице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2357430"/>
            <a:ext cx="2571768" cy="1798146"/>
          </a:xfrm>
          <a:prstGeom prst="rect">
            <a:avLst/>
          </a:prstGeom>
          <a:noFill/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29322" y="4357693"/>
            <a:ext cx="2571768" cy="20301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2/1613390955_117-p-fon-dlya-prezentatsii-estetika-bezhevogo-1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643570" cy="685800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Arial Narrow" pitchFamily="34" charset="0"/>
              </a:rPr>
              <a:t>Положительный эффект достигается благодаря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самостоятельному выбору детьми различных видов деятельности; созданию условий для  проявления инициативы, активности, творчества; использовании различных воспитательных потенциалов общественной деятельности (семьи, школы, социальных партнеров);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 </a:t>
            </a:r>
            <a:r>
              <a:rPr lang="ru-RU" sz="2000" dirty="0" smtClean="0">
                <a:latin typeface="Arial Narrow" pitchFamily="34" charset="0"/>
              </a:rPr>
              <a:t/>
            </a:r>
            <a:br>
              <a:rPr lang="ru-RU" sz="2000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Социально - воспитательный комплекс мер позволяет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достичь следующих результатов: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1. Поддержать и способствовать культурному оформлению детских общественных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школьных объединений.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 2. Развить самостоятельность и самодеятельность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детских коллективов.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3.Расширить возможности старшего вожатого в решении образовательных и социальных вопросов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в интересах детей.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4. Инициировать новые формы совместной деятельности и сотрудничества детей и взрослых.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5. Способствовать становлению ценностных ориентаций, непрерывному духовному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саморазвитию детей и подростков.</a:t>
            </a:r>
            <a:r>
              <a:rPr lang="ru-RU" sz="1800" b="1" dirty="0" smtClean="0">
                <a:latin typeface="+mn-lt"/>
              </a:rPr>
              <a:t/>
            </a:r>
            <a:br>
              <a:rPr lang="ru-RU" sz="1800" b="1" dirty="0" smtClean="0">
                <a:latin typeface="+mn-lt"/>
              </a:rPr>
            </a:br>
            <a:endParaRPr lang="ru-RU" sz="1800" b="1" dirty="0">
              <a:latin typeface="+mn-lt"/>
            </a:endParaRPr>
          </a:p>
        </p:txBody>
      </p:sp>
      <p:pic>
        <p:nvPicPr>
          <p:cNvPr id="4" name="Picture 2" descr="C:\Users\User\Desktop\отобр фото родничок\турист отобр фото родничок\IMG_671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36" y="214290"/>
            <a:ext cx="2571768" cy="1904992"/>
          </a:xfrm>
          <a:prstGeom prst="rect">
            <a:avLst/>
          </a:prstGeom>
          <a:noFill/>
        </p:spPr>
      </p:pic>
      <p:pic>
        <p:nvPicPr>
          <p:cNvPr id="5" name="Picture 3" descr="C:\Users\User\Desktop\отобр фото родничок\отобр счастливы вместе\IMG_542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36" y="2285992"/>
            <a:ext cx="2571768" cy="2125281"/>
          </a:xfrm>
          <a:prstGeom prst="rect">
            <a:avLst/>
          </a:prstGeom>
          <a:noFill/>
        </p:spPr>
      </p:pic>
      <p:pic>
        <p:nvPicPr>
          <p:cNvPr id="7" name="Picture 2" descr="C:\Users\User\Desktop\отобр фото родничок\отобр хоккей\IMG_6095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36" y="4572008"/>
            <a:ext cx="2571768" cy="2080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141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Развитие и поддержка социально – значимых инициатив через деятельность  детских объединений  Читинской городской детской общественной организации «Родничок»  </vt:lpstr>
      <vt:lpstr>Сущность воспитания заключается  как в предоставлении ребёнку свободы выбора индивидуальной траектории развития в процессе образования, так и в создании условий для его самореализации  в различных видах социально  и личностно  -  значимой деятельности,  что в свою очередь, способствует становлению ценностных ориентаций,  непрерывному духовному саморазвитию.   Детское движение, обладая большим потенциалом воспитания и социализации детей, является одним из механизмов  по реализации стратегических задач воспитания, развития и поддержки детских социально  - значимых инициатив. </vt:lpstr>
      <vt:lpstr>Согласно Стратегии развития воспитания в Российской Федерации на период до 2025 года одним из основных направлений развития воспитания является привлечение детей к участию  в социально  - значимых познавательных,  творческих, культурных, краеведческих,  спортивных и благотворительных проектах,  в волонтерском движении.   Поддержка общественных объединений  в сфере воспитания предполагает: улучшение условий для эффективного взаимодействия детских и иных общественных объединений с образовательными организациями общего, профессионального  и дополнительного образования  в целях содействия реализации и развития лидерского и творческого потенциала детей,  а также с другими организациями, осуществляющими деятельность с детьми  в сферах физической культуры и спорта,  искусства и других сферах.   </vt:lpstr>
      <vt:lpstr>   Понятие «инициатива», «инициативность», рассматриваются в работах отечественных  авторов как качественные характеристики личности, необходимый элемент процесса самореализации - способности личности к инициативе, самостоятельным общественным начинаниям и активности (А.В. Волохов, И.И. Фришман).   С.С. Гиль акцентирует внимание на инициативе как субъектно- возможной и общественно-значимой основе собственного существования  молодого человека.   Социальные инициативы позволяют формировать  у подростков  такие ценности как коллективизм, взаимную требовательность, взаимовыручку,   милосердие, доброту, ответственность, доверие, активность, организованность.   Социально значимая деятельность связана с развитием гражданского сознания человека, патриотических чувств и понимания своего общественного долга.      </vt:lpstr>
      <vt:lpstr>Реализация социально значимых инициатив расширяет социальные знания и навыки, позволяя действовать в сотворчестве, в содружестве детей и взрослых, способствует формированию социальной активности и социальной устойчивости её участников, расширению опыта выполнения социальных ролей.   Старший вожатый, как субъект профессиональной деятельности, задает вектор социально  - значимой деятельности, являясь активным  её участником и инициатором.   Способность к социально значимой инициативе старшего вожатого образовательной организации может рассматриваться, как личностная ценность.   Поддержка деятельности предполагает создание для участников детских общественных объединений и организаций особые условия, при которых более успешно осуществляется самореализация ребенка.   Результатом педагогической поддержки социально значимых инициатив является желание и готовность участников детских организаций и объединений  к преобразованию действительности.  </vt:lpstr>
      <vt:lpstr>  В ЧГДОО «Родничок» существует значительный опыт поддержки и развития  детских социально  - значимых инициатив.  Он реализуется в ходе длительных  программ  и проектов:  2017-2018 гг.: фестиваль  «Этот край, с простым названьем Забайкалье»; 2018-2019 гг.: проект «Дорогами добра»; 2019-2020 гг.: проект «Марш Победы»; посвященный 75-летию Победы в ВОВ. 2020-2021 гг.: проект «Краски детства», посвященного Десятилетию детства.    Основные направления: социальное, семейное, творческое, патриотическое, краеведческое. Основные формы: сборы, акции, экскурсии, мастер-классы, флеш-мобы, праздники, конкурсы, ярмарки, тематические мероприятия, проекты.   </vt:lpstr>
      <vt:lpstr>Разработанный и апробированный вариативно-программный подход к общественной деятельности детей и подростков на основе идей профессора Волохова А. В. заключается  в представлении участникам общественных объединений возможности выбора сферы деятельности и общения;  объединений, групп, команд, в которых создаются необходимые условия для педагогической поддержки инициативы и творчества детей и подростков; в реализации комплекса программ и проектов разного содержания деятельности, форм и методов.  Ведущими условиями, которые обеспечивают  участие детей в социально - значимых инициативах являются:  - организация социально - значимой деятельности как целостный процесс освоения ценностей;  - осуществление деятельности в атмосфере положительных межличностных отношений между  её участниками при организации социально значимых  проектов и программ;  - осуществление социально значимой деятельности  на основе единства социальной и личностной направленности. </vt:lpstr>
      <vt:lpstr>Развитие детского объединения всегда зависит от уровня включенности его участников в систему общих дел, акций, мероприятий.   Именно поэтому очень важно уделять особое внимание поддержке инициативы и рождения и замысла, идеи, проектированию и реализации социально значимых проектов и программ обязательно учитывая ведущие  виды деятельности.   Для детей и подростков младшего возраста это познавательные проекты, направленные на понимание закономерностей и принципов окружающего мира.   Для подростков среднего возраста это акции и проекты социально  - значимой деятельности, направленной на межличностное  и групповое взаимодействие. </vt:lpstr>
      <vt:lpstr>Положительный эффект достигается благодаря  самостоятельному выбору детьми различных видов деятельности; созданию условий для  проявления инициативы, активности, творчества; использовании различных воспитательных потенциалов общественной деятельности (семьи, школы, социальных партнеров);   Социально - воспитательный комплекс мер позволяет  достичь следующих результатов:  1. Поддержать и способствовать культурному оформлению детских общественных  школьных объединений.  2. Развить самостоятельность и самодеятельность  детских коллективов.  3.Расширить возможности старшего вожатого в решении образовательных и социальных вопросов  в интересах детей.  4. Инициировать новые формы совместной деятельности и сотрудничества детей и взрослых. 5. Способствовать становлению ценностных ориентаций, непрерывному духовному  саморазвитию детей и подростков. </vt:lpstr>
      <vt:lpstr>За период работы ЧГДОО «Родничок» значительно расширилось количество  детских общественных объединений  и участников социально - значимой деятельности.   Подростки и взрослые оказывают помощь старшим и младшим, участвуют в проектах по экологической очистке и благоустройству территории возле памятников и исторических мест, принимают участие в создании образовательных видеороликов, распространяют среди родителей и педагогов информационные материалы,  участвуют в волонтерской деятельности.   На протяжении 7 лет около 1000 лучших ребят прошли обучение в летней Школе актива.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и поддержка социально – значимых инициатив через деятельность  детских объединений ЧГДОО «Родничок»</dc:title>
  <dc:creator>сош30</dc:creator>
  <cp:lastModifiedBy>GordeevAV</cp:lastModifiedBy>
  <cp:revision>18</cp:revision>
  <dcterms:created xsi:type="dcterms:W3CDTF">2021-08-22T08:19:02Z</dcterms:created>
  <dcterms:modified xsi:type="dcterms:W3CDTF">2021-08-23T08:24:04Z</dcterms:modified>
</cp:coreProperties>
</file>