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3B560"/>
    <a:srgbClr val="632B8D"/>
    <a:srgbClr val="C10F81"/>
    <a:srgbClr val="C90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16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84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2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75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2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672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24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3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50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2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57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A6921-CBF2-4B73-A7BA-4812E2707F10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0DB7-C128-4B51-A37C-4916CDD9FC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63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0298" y="3143248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Нескучная викторина для всей семьи!</a:t>
            </a:r>
            <a:endParaRPr lang="ru-RU" dirty="0"/>
          </a:p>
        </p:txBody>
      </p:sp>
      <p:pic>
        <p:nvPicPr>
          <p:cNvPr id="2052" name="Picture 4" descr="C:\Users\User2\Downloads\IMG_20200520_094216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7548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МБУК «ЦБС» г. Чита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Структурное подразделение библиотека № 10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357166"/>
            <a:ext cx="628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       8 задание 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креативное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!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722894">
            <a:off x="1847790" y="1421410"/>
            <a:ext cx="184493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Цель: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развиваем</a:t>
            </a:r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 творческое мышление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1428736"/>
            <a:ext cx="38576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Инструкция: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632B8D"/>
                </a:solidFill>
                <a:latin typeface="Arial Black" pitchFamily="34" charset="0"/>
              </a:rPr>
              <a:t>как  можно использовать  необычным образом обычные предметы))): </a:t>
            </a:r>
            <a: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  <a:t>кастрюля, футболка, спичечный коробок, воздушный шарик, скрепка? </a:t>
            </a:r>
          </a:p>
          <a:p>
            <a:endParaRPr lang="ru-RU" sz="2000" dirty="0" smtClean="0"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rgbClr val="FF0000"/>
                </a:solidFill>
                <a:latin typeface="Arial Black" pitchFamily="34" charset="0"/>
              </a:rPr>
              <a:t>Придумайте минимум 10 вариантов.</a:t>
            </a:r>
            <a:endParaRPr lang="ru-RU" sz="20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                  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9. Решаем анаграммы.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20261111">
            <a:off x="1714481" y="1285860"/>
            <a:ext cx="1928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Цель: </a:t>
            </a:r>
          </a:p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развиваем вербальный интеллект.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1934" y="1428736"/>
            <a:ext cx="371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Инструкция:</a:t>
            </a:r>
          </a:p>
          <a:p>
            <a:r>
              <a:rPr lang="ru-RU" sz="2000" dirty="0" smtClean="0">
                <a:solidFill>
                  <a:srgbClr val="632B8D"/>
                </a:solidFill>
                <a:latin typeface="Arial Black" pitchFamily="34" charset="0"/>
              </a:rPr>
              <a:t>вставьте в скобки слова, чтобы оно стало концом первого слова и началом второго.</a:t>
            </a:r>
          </a:p>
          <a:p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  <a:t>1.ОГО(...)НЯ</a:t>
            </a:r>
            <a:b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  <a:t>2.ФА(...)ФЕДЖИО</a:t>
            </a:r>
            <a:b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  <a:t>3.ИЗО(...)ЛИВО</a:t>
            </a:r>
            <a:b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  <a:t>4. ФУТ(...)ИД</a:t>
            </a:r>
            <a:b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</a:br>
            <a:r>
              <a:rPr lang="ru-RU" sz="2000" dirty="0" smtClean="0">
                <a:solidFill>
                  <a:srgbClr val="03B560"/>
                </a:solidFill>
                <a:latin typeface="Arial Black" pitchFamily="34" charset="0"/>
              </a:rPr>
              <a:t>5. ЧЕЛО(...)ТОР</a:t>
            </a:r>
            <a:endParaRPr lang="ru-RU" sz="2000" dirty="0">
              <a:solidFill>
                <a:srgbClr val="03B5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357166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357166"/>
            <a:ext cx="7500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                   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71736" y="428604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10. Отгадайте пословицы.</a:t>
            </a:r>
            <a:b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0564780">
            <a:off x="1714888" y="954124"/>
            <a:ext cx="214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Цель: развиваем творческое и логическое мышление.</a:t>
            </a:r>
            <a:endParaRPr lang="ru-RU" dirty="0" smtClean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2714620"/>
            <a:ext cx="2000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Инструкция: </a:t>
            </a:r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отгадайте пословицы</a:t>
            </a:r>
            <a:r>
              <a:rPr lang="ru-RU" sz="2000" dirty="0" smtClean="0">
                <a:solidFill>
                  <a:srgbClr val="0000FF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" name="Рисунок 17" descr="C:\Users\Admin\Downloads\IMG-1f0c5a0fe55f195f11bedd049288be36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142984"/>
            <a:ext cx="3286148" cy="4500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2\Desktop\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00232" y="1928802"/>
            <a:ext cx="507209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Arial Black" pitchFamily="34" charset="0"/>
              </a:rPr>
              <a:t>Список использованной литературы</a:t>
            </a:r>
            <a:r>
              <a:rPr lang="ru-RU" i="1" dirty="0" smtClean="0">
                <a:solidFill>
                  <a:srgbClr val="03B560"/>
                </a:solidFill>
              </a:rPr>
              <a:t>.</a:t>
            </a:r>
            <a:endParaRPr lang="ru-RU" i="1" dirty="0">
              <a:solidFill>
                <a:srgbClr val="03B5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3071810"/>
            <a:ext cx="49292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Волкова Л.  Прокачай свой </a:t>
            </a:r>
            <a:r>
              <a:rPr lang="en-US" sz="1400" dirty="0" smtClean="0">
                <a:solidFill>
                  <a:srgbClr val="0070C0"/>
                </a:solidFill>
                <a:latin typeface="Arial Black" pitchFamily="34" charset="0"/>
              </a:rPr>
              <a:t>IQ</a:t>
            </a: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. Тренируй мышление, память, интеллект. -  СПб.: Питер, 2018. -192 с.</a:t>
            </a:r>
          </a:p>
          <a:p>
            <a:pPr marL="228600" indent="-228600">
              <a:buAutoNum type="arabicPeriod"/>
            </a:pPr>
            <a:r>
              <a:rPr lang="ru-RU" sz="1400" dirty="0" err="1" smtClean="0">
                <a:solidFill>
                  <a:srgbClr val="0070C0"/>
                </a:solidFill>
                <a:latin typeface="Arial Black" pitchFamily="34" charset="0"/>
              </a:rPr>
              <a:t>Лёзер</a:t>
            </a: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 Ф. Тренировка памяти.- М. : Мир, 1979.- 168 с.</a:t>
            </a:r>
          </a:p>
          <a:p>
            <a:pPr marL="228600" indent="-228600">
              <a:buAutoNum type="arabicPeriod"/>
            </a:pPr>
            <a:r>
              <a:rPr lang="ru-RU" sz="1400" dirty="0" err="1" smtClean="0">
                <a:solidFill>
                  <a:srgbClr val="0070C0"/>
                </a:solidFill>
                <a:latin typeface="Arial Black" pitchFamily="34" charset="0"/>
              </a:rPr>
              <a:t>Микалко</a:t>
            </a: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 М. Тренинг интеллекта .- СПб.: Питер, 2001. -188 с.</a:t>
            </a:r>
          </a:p>
          <a:p>
            <a:pPr marL="228600" indent="-2286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126 эффективных  упражнений для развития памяти.- М.: «</a:t>
            </a:r>
            <a:r>
              <a:rPr lang="ru-RU" sz="1400" dirty="0" err="1" smtClean="0">
                <a:solidFill>
                  <a:srgbClr val="0070C0"/>
                </a:solidFill>
                <a:latin typeface="Arial Black" pitchFamily="34" charset="0"/>
              </a:rPr>
              <a:t>Эйдос</a:t>
            </a: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», 1994.- 191 с.</a:t>
            </a:r>
          </a:p>
          <a:p>
            <a:pPr marL="228600" indent="-228600">
              <a:buAutoNum type="arabicPeriod"/>
            </a:pPr>
            <a:r>
              <a:rPr lang="ru-RU" sz="1400" dirty="0" err="1" smtClean="0">
                <a:solidFill>
                  <a:srgbClr val="0070C0"/>
                </a:solidFill>
                <a:latin typeface="Arial Black" pitchFamily="34" charset="0"/>
              </a:rPr>
              <a:t>Юки</a:t>
            </a:r>
            <a:r>
              <a:rPr lang="ru-RU" sz="1400" dirty="0" smtClean="0">
                <a:solidFill>
                  <a:srgbClr val="0070C0"/>
                </a:solidFill>
                <a:latin typeface="Arial Black" pitchFamily="34" charset="0"/>
              </a:rPr>
              <a:t> С. Лучшие головоломки: новый метод развития интеллекта и памяти.- М.: АСТ, 2020.- 224 с.</a:t>
            </a:r>
          </a:p>
          <a:p>
            <a:pPr marL="228600" indent="-228600">
              <a:buAutoNum type="arabicPeriod"/>
            </a:pPr>
            <a:endParaRPr lang="ru-RU" sz="1200" dirty="0" smtClean="0"/>
          </a:p>
          <a:p>
            <a:pPr marL="228600" indent="-228600">
              <a:buAutoNum type="arabicPeriod"/>
            </a:pPr>
            <a:endParaRPr lang="ru-RU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аблоны | Начал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3" y="2214554"/>
            <a:ext cx="6143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Arial Black" pitchFamily="34" charset="0"/>
                <a:cs typeface="Aharoni" pitchFamily="2" charset="-79"/>
              </a:rPr>
              <a:t>Желаем успехов!</a:t>
            </a:r>
            <a:endParaRPr lang="ru-RU" sz="4800" dirty="0">
              <a:solidFill>
                <a:srgbClr val="0000FF"/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9959"/>
            <a:ext cx="9144000" cy="649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488" y="1142984"/>
            <a:ext cx="53578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Друзья, примите участие в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«Н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Arial Black" pitchFamily="34" charset="0"/>
                <a:ea typeface="Times New Roman"/>
              </a:rPr>
              <a:t>ескучной викторине!»</a:t>
            </a:r>
            <a:endParaRPr lang="en-US" sz="2400" dirty="0" smtClean="0">
              <a:solidFill>
                <a:srgbClr val="00B050"/>
              </a:solidFill>
              <a:effectLst/>
              <a:latin typeface="Arial Black" pitchFamily="34" charset="0"/>
              <a:ea typeface="Times New Roman"/>
            </a:endParaRPr>
          </a:p>
          <a:p>
            <a:r>
              <a:rPr lang="ru-RU" dirty="0" smtClean="0">
                <a:solidFill>
                  <a:srgbClr val="632B8D"/>
                </a:solidFill>
                <a:latin typeface="Arial Black" pitchFamily="34" charset="0"/>
                <a:ea typeface="Times New Roman"/>
              </a:rPr>
              <a:t>#</a:t>
            </a:r>
            <a:r>
              <a:rPr lang="ru-RU" dirty="0" err="1" smtClean="0">
                <a:solidFill>
                  <a:srgbClr val="632B8D"/>
                </a:solidFill>
                <a:latin typeface="Arial Black" pitchFamily="34" charset="0"/>
                <a:ea typeface="Times New Roman"/>
              </a:rPr>
              <a:t>деньзащитыдетей</a:t>
            </a:r>
            <a:endParaRPr lang="en-US" dirty="0" smtClean="0">
              <a:solidFill>
                <a:srgbClr val="632B8D"/>
              </a:solidFill>
              <a:latin typeface="Arial Black" pitchFamily="34" charset="0"/>
              <a:ea typeface="Times New Roman"/>
            </a:endParaRPr>
          </a:p>
          <a:p>
            <a:r>
              <a:rPr lang="ru-RU" dirty="0" smtClean="0">
                <a:solidFill>
                  <a:srgbClr val="632B8D"/>
                </a:solidFill>
                <a:latin typeface="Arial Black" pitchFamily="34" charset="0"/>
                <a:ea typeface="Times New Roman"/>
              </a:rPr>
              <a:t>#лето</a:t>
            </a:r>
          </a:p>
          <a:p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#</a:t>
            </a:r>
            <a:r>
              <a:rPr lang="ru-RU" dirty="0" err="1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сидимдома</a:t>
            </a:r>
            <a:endParaRPr lang="en-US" dirty="0" smtClean="0">
              <a:solidFill>
                <a:srgbClr val="632B8D"/>
              </a:solidFill>
              <a:effectLst/>
              <a:latin typeface="Arial Black" pitchFamily="34" charset="0"/>
              <a:ea typeface="Times New Roman"/>
            </a:endParaRPr>
          </a:p>
          <a:p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#</a:t>
            </a:r>
            <a:r>
              <a:rPr lang="ru-RU" dirty="0" err="1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домавместе</a:t>
            </a:r>
            <a:endParaRPr lang="en-US" dirty="0" smtClean="0">
              <a:solidFill>
                <a:srgbClr val="632B8D"/>
              </a:solidFill>
              <a:effectLst/>
              <a:latin typeface="Arial Black" pitchFamily="34" charset="0"/>
              <a:ea typeface="Times New Roman"/>
            </a:endParaRPr>
          </a:p>
          <a:p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#семья</a:t>
            </a:r>
          </a:p>
          <a:p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#развитие</a:t>
            </a:r>
            <a:endParaRPr lang="en-US" dirty="0" smtClean="0">
              <a:solidFill>
                <a:srgbClr val="632B8D"/>
              </a:solidFill>
              <a:effectLst/>
              <a:latin typeface="Arial Black" pitchFamily="34" charset="0"/>
              <a:ea typeface="Times New Roman"/>
            </a:endParaRPr>
          </a:p>
          <a:p>
            <a:r>
              <a:rPr lang="ru-RU" sz="2000" dirty="0" smtClean="0">
                <a:solidFill>
                  <a:srgbClr val="03B560"/>
                </a:solidFill>
                <a:effectLst/>
                <a:latin typeface="Arial Black" pitchFamily="34" charset="0"/>
                <a:ea typeface="Times New Roman"/>
              </a:rPr>
              <a:t>Для кого? </a:t>
            </a:r>
            <a:r>
              <a:rPr lang="ru-RU" sz="2000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Для всей семьи!</a:t>
            </a:r>
            <a:br>
              <a:rPr lang="ru-RU" sz="2000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</a:br>
            <a:r>
              <a:rPr lang="ru-RU" sz="2000" dirty="0" smtClean="0">
                <a:solidFill>
                  <a:srgbClr val="03B560"/>
                </a:solidFill>
                <a:effectLst/>
                <a:latin typeface="Arial Black" pitchFamily="34" charset="0"/>
                <a:ea typeface="Times New Roman"/>
              </a:rPr>
              <a:t>Для чего?</a:t>
            </a:r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/>
            </a:r>
            <a:b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</a:br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Это интересно!</a:t>
            </a:r>
            <a:b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</a:br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Это объединяет!</a:t>
            </a:r>
            <a:b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</a:br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Это полезно, </a:t>
            </a:r>
            <a:r>
              <a:rPr lang="ru-RU" dirty="0" smtClean="0">
                <a:solidFill>
                  <a:srgbClr val="632B8D"/>
                </a:solidFill>
                <a:latin typeface="Arial Black" pitchFamily="34" charset="0"/>
                <a:ea typeface="Times New Roman"/>
              </a:rPr>
              <a:t>так как</a:t>
            </a:r>
            <a:r>
              <a:rPr lang="ru-RU" dirty="0" smtClean="0">
                <a:solidFill>
                  <a:srgbClr val="632B8D"/>
                </a:solidFill>
                <a:effectLst/>
                <a:latin typeface="Arial Black" pitchFamily="34" charset="0"/>
                <a:ea typeface="Times New Roman"/>
              </a:rPr>
              <a:t> наша викторина тренирует мозг!</a:t>
            </a:r>
            <a:endParaRPr lang="ru-RU" dirty="0">
              <a:solidFill>
                <a:srgbClr val="632B8D"/>
              </a:solidFill>
              <a:effectLst/>
              <a:latin typeface="Arial Black" pitchFamily="34" charset="0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0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90727"/>
                </a:solidFill>
                <a:latin typeface="+mj-lt"/>
                <a:cs typeface="Aharoni" pitchFamily="2" charset="-79"/>
              </a:rPr>
              <a:t>Нескучная викторина!</a:t>
            </a:r>
            <a:endParaRPr lang="ru-RU" sz="3200" b="1" i="1" dirty="0">
              <a:solidFill>
                <a:srgbClr val="C90727"/>
              </a:solidFill>
              <a:latin typeface="+mj-lt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122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344"/>
            <a:ext cx="9144000" cy="659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1670" y="-142900"/>
            <a:ext cx="5000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1 .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"Разминка</a:t>
            </a:r>
            <a:r>
              <a:rPr lang="ru-RU" sz="2800" dirty="0" smtClean="0">
                <a:solidFill>
                  <a:srgbClr val="C00000"/>
                </a:solidFill>
              </a:rPr>
              <a:t>"</a:t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0468526">
            <a:off x="1778237" y="1118328"/>
            <a:ext cx="1735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  <a:cs typeface="Aharoni" pitchFamily="2" charset="-79"/>
              </a:rPr>
              <a:t>Цель: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Adobe Fan Heiti Std B" pitchFamily="34" charset="-128"/>
                <a:cs typeface="Aharoni" pitchFamily="2" charset="-79"/>
              </a:rPr>
              <a:t>развиваем мышление.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1428736"/>
            <a:ext cx="39290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Инструкция: </a:t>
            </a:r>
          </a:p>
          <a:p>
            <a:r>
              <a:rPr lang="ru-RU" sz="2400" dirty="0" smtClean="0">
                <a:solidFill>
                  <a:srgbClr val="632B8D"/>
                </a:solidFill>
                <a:latin typeface="Arial Black" pitchFamily="34" charset="0"/>
              </a:rPr>
              <a:t>решите задачу.</a:t>
            </a:r>
          </a:p>
          <a:p>
            <a:endParaRPr lang="en-US" sz="2400" dirty="0" smtClean="0">
              <a:solidFill>
                <a:srgbClr val="632B8D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rgbClr val="03B560"/>
                </a:solidFill>
                <a:latin typeface="Arial Black" pitchFamily="34" charset="0"/>
              </a:rPr>
              <a:t>Телефон и наушники вместе стоят 1,10$. Телефон на 1$ дороже наушников. Сколько стоят наушники?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344"/>
            <a:ext cx="9144000" cy="659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-714404"/>
            <a:ext cx="492922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2. «ЦЕПОЧКА»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037691" flipH="1">
            <a:off x="1787994" y="1050557"/>
            <a:ext cx="20138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Цель: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тренируем память.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00430" y="1142984"/>
            <a:ext cx="42862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3B560"/>
                </a:solidFill>
                <a:latin typeface="Arial Black" pitchFamily="34" charset="0"/>
              </a:rPr>
              <a:t>Инструкция: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r>
              <a:rPr lang="ru-RU" dirty="0" smtClean="0">
                <a:solidFill>
                  <a:srgbClr val="632B8D"/>
                </a:solidFill>
                <a:latin typeface="Arial Black" pitchFamily="34" charset="0"/>
              </a:rPr>
              <a:t>запомните слова по порядку.</a:t>
            </a:r>
            <a:br>
              <a:rPr lang="ru-RU" dirty="0" smtClean="0">
                <a:solidFill>
                  <a:srgbClr val="632B8D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03B560"/>
                </a:solidFill>
                <a:latin typeface="Arial Black" pitchFamily="34" charset="0"/>
              </a:rPr>
              <a:t>Слова для запоминания: </a:t>
            </a:r>
          </a:p>
          <a:p>
            <a:r>
              <a:rPr lang="ru-RU" dirty="0" smtClean="0">
                <a:solidFill>
                  <a:srgbClr val="632B8D"/>
                </a:solidFill>
                <a:latin typeface="Arial Black" pitchFamily="34" charset="0"/>
              </a:rPr>
              <a:t>циркуль, газета, луна, фотография, яблоко, врач , картина, бинокль, пирамида, бифштекс, лук, память, дерево, лампа, вилка, куртка, масло, друг, птичка, весело.</a:t>
            </a:r>
          </a:p>
          <a:p>
            <a:endParaRPr lang="ru-RU" dirty="0" smtClean="0">
              <a:solidFill>
                <a:srgbClr val="632B8D"/>
              </a:solidFill>
              <a:latin typeface="Arial Black" pitchFamily="34" charset="0"/>
            </a:endParaRPr>
          </a:p>
          <a:p>
            <a:r>
              <a:rPr lang="ru-RU" sz="1600" i="1" dirty="0" smtClean="0">
                <a:solidFill>
                  <a:srgbClr val="03B560"/>
                </a:solidFill>
                <a:latin typeface="Arial Black" pitchFamily="34" charset="0"/>
              </a:rPr>
              <a:t>Для запоминания сопоставьте эти слова между</a:t>
            </a:r>
            <a:br>
              <a:rPr lang="ru-RU" sz="1600" i="1" dirty="0" smtClean="0">
                <a:solidFill>
                  <a:srgbClr val="03B560"/>
                </a:solidFill>
                <a:latin typeface="Arial Black" pitchFamily="34" charset="0"/>
              </a:rPr>
            </a:br>
            <a:r>
              <a:rPr lang="ru-RU" sz="1600" i="1" dirty="0" smtClean="0">
                <a:solidFill>
                  <a:srgbClr val="03B560"/>
                </a:solidFill>
                <a:latin typeface="Arial Black" pitchFamily="34" charset="0"/>
              </a:rPr>
              <a:t>собой в одну общую историю. Чем эта история будет нелепее, тем лучше Вы запомните все слова.</a:t>
            </a:r>
            <a:r>
              <a:rPr lang="ru-RU" dirty="0" smtClean="0">
                <a:solidFill>
                  <a:srgbClr val="03B560"/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3B560"/>
                </a:solidFill>
                <a:latin typeface="Arial Black" pitchFamily="34" charset="0"/>
              </a:rPr>
            </a:br>
            <a:endParaRPr lang="ru-RU" dirty="0">
              <a:solidFill>
                <a:srgbClr val="03B5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344"/>
            <a:ext cx="9144000" cy="659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</a:t>
            </a:r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«ГОЛОВОЛОМКА»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231987" flipH="1">
            <a:off x="1714477" y="1092441"/>
            <a:ext cx="2714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Цель: 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развиваем логику.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071934" y="1682444"/>
            <a:ext cx="38576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Инструкция:</a:t>
            </a:r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632B8D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расположите 6 карандашей так, чтобы они образовали 4 равносторонних треугольника</a:t>
            </a:r>
            <a:r>
              <a:rPr lang="ru-RU" sz="28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800" dirty="0" smtClean="0"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8344"/>
            <a:ext cx="9144000" cy="65996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3108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</a:rPr>
              <a:t>4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задание - творческое!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082147" flipH="1">
            <a:off x="1811682" y="976834"/>
            <a:ext cx="22393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Цель: развиваем образное мышление, воображение.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1000108"/>
            <a:ext cx="33575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Инструкция: </a:t>
            </a:r>
            <a:r>
              <a:rPr lang="ru-RU" sz="2000" dirty="0" smtClean="0">
                <a:solidFill>
                  <a:srgbClr val="632B8D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сделайте 5 рисунков к следующим фразам: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333333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"У страха глаза велики".</a:t>
            </a:r>
            <a:b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"Где раки зимуют</a:t>
            </a:r>
            <a:b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"Пусти козла в огород"</a:t>
            </a:r>
            <a:b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"Сесть в лужу".</a:t>
            </a:r>
            <a:b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2000" i="1" dirty="0" smtClean="0">
                <a:solidFill>
                  <a:srgbClr val="03B5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"Яйца курицу не учат".</a:t>
            </a:r>
            <a:endParaRPr lang="ru-RU" sz="2000" i="1" dirty="0" smtClean="0">
              <a:solidFill>
                <a:srgbClr val="03B560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71868" y="285728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5. Шарады!</a:t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384264">
            <a:off x="1666677" y="1016941"/>
            <a:ext cx="2324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Цель: развиваем мышление.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1214422"/>
            <a:ext cx="435771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Инструкция:</a:t>
            </a:r>
            <a:r>
              <a:rPr lang="ru-RU" dirty="0" smtClean="0">
                <a:solidFill>
                  <a:srgbClr val="33333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решите шарады.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. Первый слог в удивлении я восклицаю.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Второй слог я с книжной полки снимаю.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Когда же первый со вторым соединится</a:t>
            </a:r>
            <a:r>
              <a:rPr lang="en-US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то получиться мельчайшая частица.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2. Начало- голос птицы. Конец- на дне пруда,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а целое в музее найдете без труда.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3. Вы рыбного супа названье возьмите.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Букву "М" к началу присоедините.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Тут же всем и каждому знакомые.</a:t>
            </a:r>
            <a:b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632B8D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Явится в ответе насекомое</a:t>
            </a:r>
            <a:r>
              <a:rPr lang="ru-RU" sz="1600" dirty="0" smtClean="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28572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6. Рисование двумя руками одновременно!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464728">
            <a:off x="2002928" y="1027953"/>
            <a:ext cx="21238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 Black" pitchFamily="34" charset="0"/>
              </a:rPr>
              <a:t>Цель: развиваем творческое мышление, улучшаем память, внимание, гармонизируем работу полушарий головного мозга.</a:t>
            </a:r>
            <a:endParaRPr 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9124" y="1285860"/>
            <a:ext cx="321471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Инструкция: </a:t>
            </a:r>
            <a:r>
              <a:rPr lang="ru-RU" sz="2000" dirty="0" smtClean="0">
                <a:solidFill>
                  <a:srgbClr val="632B8D"/>
                </a:solidFill>
                <a:latin typeface="Arial Black" pitchFamily="34" charset="0"/>
              </a:rPr>
              <a:t>возьмите 2 цветных карандаша в правую и левую руки. И начните рисовать одновременно разные фигуры. Например левой рукой квадрат, правой круг и др. </a:t>
            </a:r>
          </a:p>
          <a:p>
            <a:endParaRPr lang="ru-RU" sz="2000" i="1" dirty="0" smtClean="0">
              <a:solidFill>
                <a:srgbClr val="632B8D"/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rgbClr val="03B560"/>
                </a:solidFill>
                <a:latin typeface="Arial Black" pitchFamily="34" charset="0"/>
              </a:rPr>
              <a:t>Сделайте 5 таких рисунков.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42"/>
            <a:ext cx="9144000" cy="635795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28926" y="1928802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042" y="357166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  <a:endParaRPr lang="ru-RU" sz="2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85728"/>
            <a:ext cx="571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7.  Упражнение «Шерлок Холмс»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42547">
            <a:off x="1676795" y="1096550"/>
            <a:ext cx="1757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Цель: развиваем внимание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2643182"/>
            <a:ext cx="2000264" cy="2656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Инструкция:</a:t>
            </a:r>
            <a:r>
              <a:rPr lang="ru-RU" sz="16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  <a:t>найдите ботинок который оставил след, аналогичный тому, что изображен внизу?</a:t>
            </a:r>
            <a:br>
              <a:rPr lang="ru-RU" sz="1600" b="1" dirty="0" smtClean="0">
                <a:solidFill>
                  <a:srgbClr val="0000FF"/>
                </a:solidFill>
                <a:latin typeface="Arial Black" pitchFamily="34" charset="0"/>
              </a:rPr>
            </a:br>
            <a:endParaRPr lang="ru-RU" sz="16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3071810"/>
            <a:ext cx="484632" cy="500066"/>
          </a:xfrm>
          <a:prstGeom prst="downArrow">
            <a:avLst>
              <a:gd name="adj1" fmla="val 779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C:\Users\Admin\Downloads\IMG-df613a0edef1ddba1484d888a383f120-V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214422"/>
            <a:ext cx="4071966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Admin\Downloads\IMG-d8b364e13b4cd16454ab7e5dd7da76cc-V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3857628"/>
            <a:ext cx="4071966" cy="17227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49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428</Words>
  <Application>Microsoft Office PowerPoint</Application>
  <PresentationFormat>Экран (4:3)</PresentationFormat>
  <Paragraphs>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GordeevAV</cp:lastModifiedBy>
  <cp:revision>77</cp:revision>
  <dcterms:created xsi:type="dcterms:W3CDTF">2020-05-17T12:34:45Z</dcterms:created>
  <dcterms:modified xsi:type="dcterms:W3CDTF">2020-05-21T10:34:14Z</dcterms:modified>
</cp:coreProperties>
</file>