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6" autoAdjust="0"/>
    <p:restoredTop sz="94364" autoAdjust="0"/>
  </p:normalViewPr>
  <p:slideViewPr>
    <p:cSldViewPr>
      <p:cViewPr varScale="1">
        <p:scale>
          <a:sx n="66" d="100"/>
          <a:sy n="66" d="100"/>
        </p:scale>
        <p:origin x="13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2AF263-512F-4374-94D1-1508CD0AC07B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A0A95B-CC47-4D5D-B76A-E42EB8D6B7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CE7C80-322A-4739-B884-1EA7410C28FA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AD79-11A6-408D-9725-575E0FCE185D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8788E-D3FA-4846-A549-F8C0C68203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51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6CA73-10F3-4B9E-B909-711DAEA17B03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5EB96-6A00-4D0A-B204-77DF4B8969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375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78E6F-E5E2-4C34-8039-F8E8D9931F78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A91F0-6C40-4A64-90B3-AEBDAE8B9C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7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CDB9-B8EF-45C9-8A79-BC0B2A322794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39ADA-C0F9-4288-BA48-232AAAF52E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31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3F9F-0015-4692-B3A3-DA3D891A4D35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AC6B7-ACD2-4BC5-B106-E06269A89B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023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DD6D8-0AA2-49B5-9151-79A3E4214524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90D6D-28E7-42D0-B906-AD5AC5035A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73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563F-CDFE-4BE6-8E07-B248912FEDA2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9DC87-2620-44BD-AE0C-FA6A2F237E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249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608F3-26AE-43DC-836E-88648B8410DC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FAB79-E970-4992-A4B5-FA73D4A21E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486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7F56D-3A08-47D4-9E77-2C6D47A3BA4A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141D8-ABE2-44BB-A0A9-E29BEF5A1D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67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95522-AE89-42AF-9DC2-84B7101BBBEB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4984-6343-4E9E-B315-2E7AB44EB8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619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8A550-CD57-4BDD-BC95-228E6A523477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1BED1-0EEE-4A94-8713-EAF199586E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70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55C7C-515D-499F-8E98-5AE7DAD0179A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3AC891-0421-42BE-AEE8-0AB30C5C0F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Users\Елена\AppData\Local\Temp\Rar$DI02.259\shutterstock_1291252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8" y="188913"/>
            <a:ext cx="8747125" cy="594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Муниципальное  </a:t>
            </a: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бюджетное общеобразовательное учреждение</a:t>
            </a:r>
            <a:b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 «Средняя общеобразовательная </a:t>
            </a:r>
            <a:b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школа №7» имени Героя </a:t>
            </a:r>
            <a:b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Советского союза А.Г. Булгакова</a:t>
            </a:r>
            <a:br>
              <a:rPr lang="ru-RU" sz="28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endParaRPr lang="ru-RU" sz="28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570163"/>
            <a:ext cx="5472113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8175" y="2852738"/>
            <a:ext cx="5472113" cy="2041525"/>
          </a:xfrm>
        </p:spPr>
        <p:txBody>
          <a:bodyPr/>
          <a:lstStyle/>
          <a:p>
            <a:pPr eaLnBrk="1" hangingPunct="1"/>
            <a:endParaRPr lang="ru-RU" altLang="ru-RU" smtClean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4" name="Рисунок 6" descr="c4b369987322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3719513"/>
            <a:ext cx="361950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Рисунок 7" descr="df5daa35757f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29162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 descr="C:\Users\Елена\AppData\Local\Temp\Rar$DI14.506\453459_77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5013325"/>
            <a:ext cx="26511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kumimoji="1" lang="ru-RU" sz="3600" b="1" i="1" kern="0" dirty="0" smtClean="0">
                <a:solidFill>
                  <a:srgbClr val="000099"/>
                </a:solidFill>
                <a:latin typeface="Times New Roman"/>
              </a:rPr>
              <a:t/>
            </a:r>
            <a:br>
              <a:rPr kumimoji="1" lang="ru-RU" sz="3600" b="1" i="1" kern="0" dirty="0" smtClean="0">
                <a:solidFill>
                  <a:srgbClr val="000099"/>
                </a:solidFill>
                <a:latin typeface="Times New Roman"/>
              </a:rPr>
            </a:br>
            <a:r>
              <a:rPr kumimoji="1" lang="ru-RU" sz="3600" b="1" i="1" kern="0" dirty="0">
                <a:solidFill>
                  <a:srgbClr val="000099"/>
                </a:solidFill>
                <a:latin typeface="Times New Roman"/>
              </a:rPr>
              <a:t/>
            </a:r>
            <a:br>
              <a:rPr kumimoji="1" lang="ru-RU" sz="3600" b="1" i="1" kern="0" dirty="0">
                <a:solidFill>
                  <a:srgbClr val="000099"/>
                </a:solidFill>
                <a:latin typeface="Times New Roman"/>
              </a:rPr>
            </a:br>
            <a:r>
              <a:rPr kumimoji="1" lang="ru-RU" sz="3600" b="1" i="1" kern="0" dirty="0" smtClean="0">
                <a:solidFill>
                  <a:srgbClr val="000099"/>
                </a:solidFill>
                <a:latin typeface="Times New Roman"/>
              </a:rPr>
              <a:t/>
            </a:r>
            <a:br>
              <a:rPr kumimoji="1" lang="ru-RU" sz="3600" b="1" i="1" kern="0" dirty="0" smtClean="0">
                <a:solidFill>
                  <a:srgbClr val="000099"/>
                </a:solidFill>
                <a:latin typeface="Times New Roman"/>
              </a:rPr>
            </a:br>
            <a:r>
              <a:rPr kumimoji="1" lang="ru-RU" sz="3600" b="1" i="1" kern="0" dirty="0" smtClean="0">
                <a:solidFill>
                  <a:srgbClr val="FFFF00"/>
                </a:solidFill>
                <a:latin typeface="Comic Sans MS" pitchFamily="66" charset="0"/>
              </a:rPr>
              <a:t>Школьный историко краеведческий музей </a:t>
            </a:r>
            <a:r>
              <a:rPr kumimoji="1" lang="ru-RU" sz="3600" b="1" i="1" kern="0" dirty="0" smtClean="0">
                <a:solidFill>
                  <a:srgbClr val="000099"/>
                </a:solidFill>
                <a:latin typeface="Comic Sans MS" pitchFamily="66" charset="0"/>
              </a:rPr>
              <a:t/>
            </a:r>
            <a:br>
              <a:rPr kumimoji="1" lang="ru-RU" sz="3600" b="1" i="1" kern="0" dirty="0" smtClean="0">
                <a:solidFill>
                  <a:srgbClr val="000099"/>
                </a:solidFill>
                <a:latin typeface="Comic Sans MS" pitchFamily="66" charset="0"/>
              </a:rPr>
            </a:br>
            <a:r>
              <a:rPr kumimoji="1" lang="ru-RU" sz="2000" i="1" kern="0" dirty="0" smtClean="0">
                <a:solidFill>
                  <a:srgbClr val="0066CC"/>
                </a:solidFill>
                <a:latin typeface="Times New Roman"/>
                <a:ea typeface="+mn-ea"/>
                <a:cs typeface="+mn-cs"/>
              </a:rPr>
              <a:t>«Несите бережно в ладонях, живую воду своей малой Родины»</a:t>
            </a:r>
            <a:endParaRPr lang="ru-RU" dirty="0"/>
          </a:p>
        </p:txBody>
      </p:sp>
      <p:pic>
        <p:nvPicPr>
          <p:cNvPr id="11267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719098">
            <a:off x="682625" y="2465388"/>
            <a:ext cx="3122613" cy="3240087"/>
          </a:xfrm>
        </p:spPr>
      </p:pic>
      <p:pic>
        <p:nvPicPr>
          <p:cNvPr id="1126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38754">
            <a:off x="5310188" y="2351088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7182">
            <a:off x="2768600" y="2573338"/>
            <a:ext cx="32908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FFFF0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FFFF0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FFFF0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srgbClr val="FFFF0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После </a:t>
            </a:r>
            <a:r>
              <a:rPr lang="ru-RU" sz="1800" b="1" dirty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уроков дети не спешат домой. Ведь в школе созданы все условия для их творческого самовыражения. Успешно действуют кружки и творческие объединения </a:t>
            </a:r>
            <a:r>
              <a:rPr lang="ru-RU" sz="18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социальной, спортивной </a:t>
            </a:r>
            <a:r>
              <a:rPr lang="ru-RU" sz="1800" b="1" dirty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и художественно-эстетической направленностей:</a:t>
            </a:r>
            <a:br>
              <a:rPr lang="ru-RU" sz="1800" b="1" dirty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ru-RU" sz="1800" b="1" dirty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«Мастерская добрых дел», «Шахматный лидер», «Музейное дело» «Футбол», «Баскетбол», «Волейбол», «Своими руками», «ЮИД», «Юный пожарный», «Лесная школа</a:t>
            </a:r>
            <a:r>
              <a:rPr lang="ru-RU" sz="1800" b="1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», волонтерский отряд «Надежда».</a:t>
            </a:r>
            <a:r>
              <a:rPr lang="ru-RU" sz="1800" b="1" dirty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ru-RU" sz="1800" b="1" dirty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В школьных кружках и творческих объединения заняты  73% учащихся.</a:t>
            </a:r>
            <a:br>
              <a:rPr lang="ru-RU" sz="1800" b="1" dirty="0"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</a:br>
            <a:endParaRPr lang="ru-RU" sz="1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2291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04651">
            <a:off x="1258888" y="2997200"/>
            <a:ext cx="2017712" cy="2663825"/>
          </a:xfrm>
        </p:spPr>
      </p:pic>
      <p:pic>
        <p:nvPicPr>
          <p:cNvPr id="12292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3305175"/>
            <a:ext cx="2376488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39579">
            <a:off x="5397500" y="3097213"/>
            <a:ext cx="2581275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Каждое </a:t>
            </a: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утро приветливо распахивает свои двери наша школа. И мы окунаемся в пёстрый, шумный, голосящий на все лады мир, особый мир учеников и учителей.</a:t>
            </a:r>
            <a:b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endParaRPr lang="ru-RU" sz="3200" dirty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75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 eaLnBrk="1" hangingPunct="1">
              <a:buFont typeface="Arial" panose="020B0604020202020204" pitchFamily="34" charset="0"/>
              <a:buNone/>
            </a:pPr>
            <a:r>
              <a:rPr lang="ru-RU" altLang="ru-RU" smtClean="0">
                <a:solidFill>
                  <a:schemeClr val="bg2"/>
                </a:solidFill>
                <a:latin typeface="Comic Sans MS" panose="030F0702030302020204" pitchFamily="66" charset="0"/>
              </a:rPr>
              <a:t>	</a:t>
            </a:r>
            <a:endParaRPr lang="ru-RU" altLang="ru-RU" sz="2400" smtClean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638" y="3052763"/>
            <a:ext cx="3175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3052763"/>
            <a:ext cx="34988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FFFF00"/>
                </a:solidFill>
                <a:latin typeface="Comic Sans MS" panose="030F0702030302020204" pitchFamily="66" charset="0"/>
              </a:rPr>
              <a:t/>
            </a:r>
            <a:br>
              <a:rPr lang="ru-RU" altLang="ru-RU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altLang="ru-RU" sz="3600" smtClean="0">
                <a:solidFill>
                  <a:srgbClr val="FFFF00"/>
                </a:solidFill>
                <a:latin typeface="Comic Sans MS" panose="030F0702030302020204" pitchFamily="66" charset="0"/>
              </a:rPr>
              <a:t>Обучение в начальной школе ведётся по УМК «Школа России»</a:t>
            </a:r>
          </a:p>
        </p:txBody>
      </p:sp>
      <p:pic>
        <p:nvPicPr>
          <p:cNvPr id="4099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13" y="1844675"/>
            <a:ext cx="6840537" cy="40322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2200" dirty="0" smtClean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Мы </a:t>
            </a:r>
            <a:r>
              <a:rPr lang="ru-RU" sz="22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предоставляем образовательные возможности обучения по следующим образовательным программам: дошкольное образование, начальное общее, основное общее, среднее(полное) общее,</a:t>
            </a:r>
            <a:br>
              <a:rPr lang="ru-RU" sz="22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r>
              <a:rPr lang="ru-RU" sz="22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для детей с ограниченными возможностями здоровья организовано коррекционно-развивающее обучение, обучение на дому.</a:t>
            </a:r>
            <a:br>
              <a:rPr lang="ru-RU" sz="2200" dirty="0">
                <a:ln>
                  <a:solidFill>
                    <a:srgbClr val="FFFF00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</a:br>
            <a:endParaRPr lang="ru-RU" sz="2200" dirty="0" smtClean="0">
              <a:ln>
                <a:solidFill>
                  <a:srgbClr val="FFFF00"/>
                </a:solidFill>
              </a:ln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3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93567">
            <a:off x="755650" y="2492375"/>
            <a:ext cx="2382838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85777">
            <a:off x="5864225" y="2741613"/>
            <a:ext cx="24923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Объект 8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00338" y="2708275"/>
            <a:ext cx="3527425" cy="3040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>
                <a:solidFill>
                  <a:srgbClr val="FFFF00"/>
                </a:solidFill>
                <a:latin typeface="Comic Sans MS" panose="030F0702030302020204" pitchFamily="66" charset="0"/>
              </a:rPr>
              <a:t>Наша школа достаточно оснащена: </a:t>
            </a:r>
            <a:br>
              <a:rPr lang="ru-RU" altLang="ru-RU" sz="320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ru-RU" altLang="ru-RU" sz="3200" smtClean="0">
                <a:solidFill>
                  <a:srgbClr val="FFFF00"/>
                </a:solidFill>
                <a:latin typeface="Comic Sans MS" panose="030F0702030302020204" pitchFamily="66" charset="0"/>
              </a:rPr>
              <a:t>27 учебных кабинетов, компьютерный класс, спортивный  зал, мастерская, школьная столовая, музей, библиотека. </a:t>
            </a:r>
          </a:p>
        </p:txBody>
      </p:sp>
      <p:pic>
        <p:nvPicPr>
          <p:cNvPr id="6147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771602">
            <a:off x="1117600" y="2641600"/>
            <a:ext cx="3279775" cy="2862263"/>
          </a:xfrm>
        </p:spPr>
      </p:pic>
      <p:pic>
        <p:nvPicPr>
          <p:cNvPr id="6148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89067">
            <a:off x="4600575" y="2684463"/>
            <a:ext cx="3381375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kumimoji="1" lang="ru-RU" sz="2400" b="1" kern="0" dirty="0" smtClean="0">
                <a:solidFill>
                  <a:srgbClr val="FFFF00"/>
                </a:solidFill>
                <a:latin typeface="Times New Roman"/>
                <a:ea typeface="+mn-ea"/>
                <a:cs typeface="+mn-cs"/>
              </a:rPr>
              <a:t/>
            </a:r>
            <a:br>
              <a:rPr kumimoji="1" lang="ru-RU" sz="2400" b="1" kern="0" dirty="0" smtClean="0">
                <a:solidFill>
                  <a:srgbClr val="FFFF00"/>
                </a:solidFill>
                <a:latin typeface="Times New Roman"/>
                <a:ea typeface="+mn-ea"/>
                <a:cs typeface="+mn-cs"/>
              </a:rPr>
            </a:br>
            <a:r>
              <a:rPr kumimoji="1" lang="ru-RU" sz="2400" b="1" kern="0" dirty="0">
                <a:solidFill>
                  <a:srgbClr val="FFFF00"/>
                </a:solidFill>
                <a:latin typeface="Times New Roman"/>
                <a:ea typeface="+mn-ea"/>
                <a:cs typeface="+mn-cs"/>
              </a:rPr>
              <a:t/>
            </a:r>
            <a:br>
              <a:rPr kumimoji="1" lang="ru-RU" sz="2400" b="1" kern="0" dirty="0">
                <a:solidFill>
                  <a:srgbClr val="FFFF00"/>
                </a:solidFill>
                <a:latin typeface="Times New Roman"/>
                <a:ea typeface="+mn-ea"/>
                <a:cs typeface="+mn-cs"/>
              </a:rPr>
            </a:br>
            <a:r>
              <a:rPr kumimoji="1" lang="ru-RU" sz="2400" b="1" kern="0" dirty="0" smtClean="0">
                <a:solidFill>
                  <a:srgbClr val="FFFF00"/>
                </a:solidFill>
                <a:latin typeface="Times New Roman"/>
                <a:ea typeface="+mn-ea"/>
                <a:cs typeface="+mn-cs"/>
              </a:rPr>
              <a:t/>
            </a:r>
            <a:br>
              <a:rPr kumimoji="1" lang="ru-RU" sz="2400" b="1" kern="0" dirty="0" smtClean="0">
                <a:solidFill>
                  <a:srgbClr val="FFFF00"/>
                </a:solidFill>
                <a:latin typeface="Times New Roman"/>
                <a:ea typeface="+mn-ea"/>
                <a:cs typeface="+mn-cs"/>
              </a:rPr>
            </a:br>
            <a:r>
              <a:rPr kumimoji="1" lang="ru-RU" sz="2400" b="1" kern="0" dirty="0">
                <a:solidFill>
                  <a:srgbClr val="FFFF00"/>
                </a:solidFill>
                <a:latin typeface="Times New Roman"/>
                <a:ea typeface="+mn-ea"/>
                <a:cs typeface="+mn-cs"/>
              </a:rPr>
              <a:t/>
            </a:r>
            <a:br>
              <a:rPr kumimoji="1" lang="ru-RU" sz="2400" b="1" kern="0" dirty="0">
                <a:solidFill>
                  <a:srgbClr val="FFFF00"/>
                </a:solidFill>
                <a:latin typeface="Times New Roman"/>
                <a:ea typeface="+mn-ea"/>
                <a:cs typeface="+mn-cs"/>
              </a:rPr>
            </a:br>
            <a:r>
              <a:rPr kumimoji="1" lang="ru-RU" sz="2400" b="1" kern="0" dirty="0" smtClean="0">
                <a:solidFill>
                  <a:srgbClr val="FFFF00"/>
                </a:solidFill>
                <a:latin typeface="Times New Roman"/>
                <a:ea typeface="+mn-ea"/>
                <a:cs typeface="+mn-cs"/>
              </a:rPr>
              <a:t/>
            </a:r>
            <a:br>
              <a:rPr kumimoji="1" lang="ru-RU" sz="2400" b="1" kern="0" dirty="0" smtClean="0">
                <a:solidFill>
                  <a:srgbClr val="FFFF00"/>
                </a:solidFill>
                <a:latin typeface="Times New Roman"/>
                <a:ea typeface="+mn-ea"/>
                <a:cs typeface="+mn-cs"/>
              </a:rPr>
            </a:br>
            <a:r>
              <a:rPr kumimoji="1" lang="ru-RU" sz="2400" b="1" kern="0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Courier New" pitchFamily="49" charset="0"/>
              </a:rPr>
              <a:t>В школе реализовывается программа «Одарённые дети», которая даёт свои положительные результаты: с каждым годом растёт число победителей и призёров региональных и муниципальных конкурсов, научно-практических конференций.</a:t>
            </a:r>
            <a:br>
              <a:rPr kumimoji="1" lang="ru-RU" sz="2400" b="1" kern="0" dirty="0" smtClean="0">
                <a:solidFill>
                  <a:srgbClr val="FFFF00"/>
                </a:solidFill>
                <a:latin typeface="Comic Sans MS" pitchFamily="66" charset="0"/>
                <a:ea typeface="+mn-ea"/>
                <a:cs typeface="Courier New" pitchFamily="49" charset="0"/>
              </a:rPr>
            </a:br>
            <a:endParaRPr lang="ru-RU" dirty="0">
              <a:solidFill>
                <a:srgbClr val="FFFF00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7171" name="Объект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3844">
            <a:off x="1543050" y="2286000"/>
            <a:ext cx="3151188" cy="3529013"/>
          </a:xfrm>
        </p:spPr>
      </p:pic>
      <p:pic>
        <p:nvPicPr>
          <p:cNvPr id="7172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70789">
            <a:off x="5083175" y="2390775"/>
            <a:ext cx="249555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kumimoji="1" lang="ru-RU" sz="2400" b="1" kern="0" dirty="0" smtClean="0">
                <a:solidFill>
                  <a:srgbClr val="000099"/>
                </a:solidFill>
                <a:latin typeface="Times New Roman"/>
              </a:rPr>
              <a:t/>
            </a:r>
            <a:br>
              <a:rPr kumimoji="1" lang="ru-RU" sz="2400" b="1" kern="0" dirty="0" smtClean="0">
                <a:solidFill>
                  <a:srgbClr val="000099"/>
                </a:solidFill>
                <a:latin typeface="Times New Roman"/>
              </a:rPr>
            </a:br>
            <a:r>
              <a:rPr kumimoji="1" lang="ru-RU" sz="2400" b="1" kern="0" dirty="0">
                <a:solidFill>
                  <a:srgbClr val="000099"/>
                </a:solidFill>
                <a:latin typeface="Times New Roman"/>
              </a:rPr>
              <a:t/>
            </a:r>
            <a:br>
              <a:rPr kumimoji="1" lang="ru-RU" sz="2400" b="1" kern="0" dirty="0">
                <a:solidFill>
                  <a:srgbClr val="000099"/>
                </a:solidFill>
                <a:latin typeface="Times New Roman"/>
              </a:rPr>
            </a:br>
            <a:r>
              <a:rPr kumimoji="1" lang="ru-RU" sz="2400" b="1" kern="0" dirty="0" smtClean="0">
                <a:solidFill>
                  <a:srgbClr val="000099"/>
                </a:solidFill>
                <a:latin typeface="Times New Roman"/>
              </a:rPr>
              <a:t/>
            </a:r>
            <a:br>
              <a:rPr kumimoji="1" lang="ru-RU" sz="2400" b="1" kern="0" dirty="0" smtClean="0">
                <a:solidFill>
                  <a:srgbClr val="000099"/>
                </a:solidFill>
                <a:latin typeface="Times New Roman"/>
              </a:rPr>
            </a:br>
            <a:r>
              <a:rPr kumimoji="1" lang="ru-RU" sz="2400" b="1" kern="0" dirty="0">
                <a:solidFill>
                  <a:srgbClr val="000099"/>
                </a:solidFill>
                <a:latin typeface="Times New Roman"/>
              </a:rPr>
              <a:t/>
            </a:r>
            <a:br>
              <a:rPr kumimoji="1" lang="ru-RU" sz="2400" b="1" kern="0" dirty="0">
                <a:solidFill>
                  <a:srgbClr val="000099"/>
                </a:solidFill>
                <a:latin typeface="Times New Roman"/>
              </a:rPr>
            </a:br>
            <a:r>
              <a:rPr kumimoji="1" lang="ru-RU" sz="2400" b="1" kern="0" dirty="0" smtClean="0">
                <a:solidFill>
                  <a:srgbClr val="000099"/>
                </a:solidFill>
                <a:latin typeface="Times New Roman"/>
              </a:rPr>
              <a:t/>
            </a:r>
            <a:br>
              <a:rPr kumimoji="1" lang="ru-RU" sz="2400" b="1" kern="0" dirty="0" smtClean="0">
                <a:solidFill>
                  <a:srgbClr val="000099"/>
                </a:solidFill>
                <a:latin typeface="Times New Roman"/>
              </a:rPr>
            </a:br>
            <a:r>
              <a:rPr kumimoji="1" lang="ru-RU" sz="2400" b="1" kern="0" dirty="0" smtClean="0">
                <a:solidFill>
                  <a:srgbClr val="FFFF00"/>
                </a:solidFill>
                <a:latin typeface="Comic Sans MS" pitchFamily="66" charset="0"/>
              </a:rPr>
              <a:t>В школе реализовывается Программа здоровья, успешно ведётся профилактическая антинаркотическая работа, проводится масса увлекательных, интересных мероприятий, направленных на формирование культуры здорового образа жизни.</a:t>
            </a:r>
            <a:br>
              <a:rPr kumimoji="1" lang="ru-RU" sz="2400" b="1" kern="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8195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05078">
            <a:off x="5718175" y="2460625"/>
            <a:ext cx="2751138" cy="2584450"/>
          </a:xfrm>
        </p:spPr>
      </p:pic>
      <p:pic>
        <p:nvPicPr>
          <p:cNvPr id="8196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2539">
            <a:off x="547688" y="2401888"/>
            <a:ext cx="227012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0675" y="2852738"/>
            <a:ext cx="2754313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solidFill>
                  <a:srgbClr val="FFFF0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Gadugi" panose="020B0502040204020203" pitchFamily="34" charset="0"/>
              </a:rPr>
              <a:t/>
            </a:r>
            <a:br>
              <a:rPr lang="ru-RU" altLang="ru-RU" sz="2000" b="1" smtClean="0">
                <a:solidFill>
                  <a:srgbClr val="FFFF0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Gadugi" panose="020B0502040204020203" pitchFamily="34" charset="0"/>
              </a:rPr>
            </a:br>
            <a:r>
              <a:rPr lang="ru-RU" altLang="ru-RU" sz="2000" b="1" smtClean="0">
                <a:solidFill>
                  <a:srgbClr val="FFFF0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Gadugi" panose="020B0502040204020203" pitchFamily="34" charset="0"/>
              </a:rPr>
              <a:t/>
            </a:r>
            <a:br>
              <a:rPr lang="ru-RU" altLang="ru-RU" sz="2000" b="1" smtClean="0">
                <a:solidFill>
                  <a:srgbClr val="FFFF0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Gadugi" panose="020B0502040204020203" pitchFamily="34" charset="0"/>
              </a:rPr>
            </a:br>
            <a:r>
              <a:rPr lang="ru-RU" altLang="ru-RU" sz="2000" b="1" smtClean="0">
                <a:solidFill>
                  <a:srgbClr val="FFFF0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Gadugi" panose="020B0502040204020203" pitchFamily="34" charset="0"/>
              </a:rPr>
              <a:t/>
            </a:r>
            <a:br>
              <a:rPr lang="ru-RU" altLang="ru-RU" sz="2000" b="1" smtClean="0">
                <a:solidFill>
                  <a:srgbClr val="FFFF0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Gadugi" panose="020B0502040204020203" pitchFamily="34" charset="0"/>
              </a:rPr>
            </a:br>
            <a:r>
              <a:rPr lang="ru-RU" altLang="ru-RU" sz="2000" b="1" smtClean="0">
                <a:solidFill>
                  <a:srgbClr val="FFFF0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Gadugi" panose="020B0502040204020203" pitchFamily="34" charset="0"/>
              </a:rPr>
              <a:t/>
            </a:r>
            <a:br>
              <a:rPr lang="ru-RU" altLang="ru-RU" sz="2000" b="1" smtClean="0">
                <a:solidFill>
                  <a:srgbClr val="FFFF0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Gadugi" panose="020B0502040204020203" pitchFamily="34" charset="0"/>
              </a:rPr>
            </a:br>
            <a:r>
              <a:rPr lang="ru-RU" altLang="ru-RU" sz="2000" b="1" smtClean="0">
                <a:solidFill>
                  <a:srgbClr val="FFFF0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Gadugi" panose="020B0502040204020203" pitchFamily="34" charset="0"/>
              </a:rPr>
              <a:t/>
            </a:r>
            <a:br>
              <a:rPr lang="ru-RU" altLang="ru-RU" sz="2000" b="1" smtClean="0">
                <a:solidFill>
                  <a:srgbClr val="FFFF0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Gadugi" panose="020B0502040204020203" pitchFamily="34" charset="0"/>
              </a:rPr>
            </a:br>
            <a:r>
              <a:rPr lang="ru-RU" altLang="ru-RU" sz="2000" b="1" smtClean="0">
                <a:solidFill>
                  <a:srgbClr val="FFFF0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Gadugi" panose="020B0502040204020203" pitchFamily="34" charset="0"/>
              </a:rPr>
              <a:t/>
            </a:r>
            <a:br>
              <a:rPr lang="ru-RU" altLang="ru-RU" sz="2000" b="1" smtClean="0">
                <a:solidFill>
                  <a:srgbClr val="FFFF00"/>
                </a:solidFill>
                <a:latin typeface="Times New Roman" panose="02020603050405020304" pitchFamily="18" charset="0"/>
                <a:ea typeface="Gadugi" panose="020B0502040204020203" pitchFamily="34" charset="0"/>
                <a:cs typeface="Gadugi" panose="020B0502040204020203" pitchFamily="34" charset="0"/>
              </a:rPr>
            </a:br>
            <a:r>
              <a:rPr lang="ru-RU" altLang="ru-RU" sz="2000" b="1" smtClean="0">
                <a:solidFill>
                  <a:srgbClr val="FFFF00"/>
                </a:solidFill>
                <a:latin typeface="Comic Sans MS" panose="030F0702030302020204" pitchFamily="66" charset="0"/>
                <a:ea typeface="Gadugi" panose="020B0502040204020203" pitchFamily="34" charset="0"/>
                <a:cs typeface="Gadugi" panose="020B0502040204020203" pitchFamily="34" charset="0"/>
              </a:rPr>
              <a:t>Школьная столовая оснащена новой мебелью, светлым  обеденным залом, в котором не смолкает весёлый гул ребят, стучащими ложками о тарелки. Вкусно и сытно  кормят повара обедами, приветливо и ласково встречают детей в столовой. В ней питаются 100% учащихся, вся начальная школа и дети из малообеспеченных семей получают бесплатные завтраки и обеды.</a:t>
            </a:r>
            <a:br>
              <a:rPr lang="ru-RU" altLang="ru-RU" sz="2000" b="1" smtClean="0">
                <a:solidFill>
                  <a:srgbClr val="FFFF00"/>
                </a:solidFill>
                <a:latin typeface="Comic Sans MS" panose="030F0702030302020204" pitchFamily="66" charset="0"/>
                <a:ea typeface="Gadugi" panose="020B0502040204020203" pitchFamily="34" charset="0"/>
                <a:cs typeface="Gadugi" panose="020B0502040204020203" pitchFamily="34" charset="0"/>
              </a:rPr>
            </a:br>
            <a:endParaRPr lang="ru-RU" altLang="ru-RU" smtClean="0">
              <a:solidFill>
                <a:srgbClr val="FFFF00"/>
              </a:solidFill>
              <a:latin typeface="Comic Sans MS" panose="030F0702030302020204" pitchFamily="66" charset="0"/>
              <a:ea typeface="Gadugi" panose="020B0502040204020203" pitchFamily="34" charset="0"/>
              <a:cs typeface="Gadugi" panose="020B0502040204020203" pitchFamily="34" charset="0"/>
            </a:endParaRPr>
          </a:p>
        </p:txBody>
      </p:sp>
      <p:pic>
        <p:nvPicPr>
          <p:cNvPr id="9219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19096">
            <a:off x="1258888" y="2636838"/>
            <a:ext cx="3529012" cy="3168650"/>
          </a:xfrm>
        </p:spPr>
      </p:pic>
      <p:pic>
        <p:nvPicPr>
          <p:cNvPr id="9220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02862">
            <a:off x="4748213" y="2633663"/>
            <a:ext cx="32543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ru-RU" sz="2400" b="1" kern="0" dirty="0" smtClean="0">
                <a:solidFill>
                  <a:srgbClr val="FFFF00"/>
                </a:solidFill>
                <a:latin typeface="Times New Roman"/>
              </a:rPr>
              <a:t/>
            </a:r>
            <a:br>
              <a:rPr kumimoji="1" lang="ru-RU" sz="2400" b="1" kern="0" dirty="0" smtClean="0">
                <a:solidFill>
                  <a:srgbClr val="FFFF00"/>
                </a:solidFill>
                <a:latin typeface="Times New Roman"/>
              </a:rPr>
            </a:br>
            <a:r>
              <a:rPr kumimoji="1" lang="ru-RU" sz="2400" b="1" kern="0" dirty="0">
                <a:solidFill>
                  <a:srgbClr val="FFFF00"/>
                </a:solidFill>
                <a:latin typeface="Times New Roman"/>
              </a:rPr>
              <a:t/>
            </a:r>
            <a:br>
              <a:rPr kumimoji="1" lang="ru-RU" sz="2400" b="1" kern="0" dirty="0">
                <a:solidFill>
                  <a:srgbClr val="FFFF00"/>
                </a:solidFill>
                <a:latin typeface="Times New Roman"/>
              </a:rPr>
            </a:br>
            <a:r>
              <a:rPr kumimoji="1" lang="ru-RU" sz="2400" b="1" kern="0" dirty="0" smtClean="0">
                <a:solidFill>
                  <a:srgbClr val="FFFF00"/>
                </a:solidFill>
                <a:latin typeface="Times New Roman"/>
              </a:rPr>
              <a:t/>
            </a:r>
            <a:br>
              <a:rPr kumimoji="1" lang="ru-RU" sz="2400" b="1" kern="0" dirty="0" smtClean="0">
                <a:solidFill>
                  <a:srgbClr val="FFFF00"/>
                </a:solidFill>
                <a:latin typeface="Times New Roman"/>
              </a:rPr>
            </a:br>
            <a:r>
              <a:rPr kumimoji="1" lang="ru-RU" sz="2400" b="1" kern="0" dirty="0" smtClean="0">
                <a:solidFill>
                  <a:srgbClr val="FFFF00"/>
                </a:solidFill>
                <a:latin typeface="Comic Sans MS" pitchFamily="66" charset="0"/>
              </a:rPr>
              <a:t>Спорт – особая сторона жизни школы, наши ученики ежегодно участвуют в районных спортивных соревнований. </a:t>
            </a:r>
            <a:r>
              <a:rPr kumimoji="1" lang="ru-RU" sz="4000" kern="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kumimoji="1" lang="ru-RU" sz="4000" kern="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024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5261">
            <a:off x="735013" y="1635125"/>
            <a:ext cx="2917825" cy="1911350"/>
          </a:xfrm>
        </p:spPr>
      </p:pic>
      <p:sp>
        <p:nvSpPr>
          <p:cNvPr id="4" name="Прямоугольник 3"/>
          <p:cNvSpPr/>
          <p:nvPr/>
        </p:nvSpPr>
        <p:spPr>
          <a:xfrm>
            <a:off x="3348038" y="3476625"/>
            <a:ext cx="525621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sz="2400" b="1" kern="0" dirty="0">
                <a:solidFill>
                  <a:srgbClr val="FFFF00"/>
                </a:solidFill>
                <a:latin typeface="Comic Sans MS" pitchFamily="66" charset="0"/>
                <a:ea typeface="+mj-ea"/>
                <a:cs typeface="+mj-cs"/>
              </a:rPr>
              <a:t>Всегда открыты двери школьной библиотеки, где можно окунуться в удивительный мир книг и отправиться в путешествие с любимыми литературными героями. </a:t>
            </a:r>
            <a:endParaRPr lang="ru-RU" kern="0" dirty="0">
              <a:solidFill>
                <a:srgbClr val="FFFF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0245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75709">
            <a:off x="4352925" y="1814513"/>
            <a:ext cx="2144713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3608388"/>
            <a:ext cx="260191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27</Words>
  <Application>Microsoft Office PowerPoint</Application>
  <PresentationFormat>Экран (4:3)</PresentationFormat>
  <Paragraphs>14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Courier New</vt:lpstr>
      <vt:lpstr>Gadugi</vt:lpstr>
      <vt:lpstr>Georgia</vt:lpstr>
      <vt:lpstr>Тема Office</vt:lpstr>
      <vt:lpstr>Муниципальное  бюджетное общеобразовательное учреждение  «Средняя общеобразовательная  школа №7» имени Героя  Советского союза А.Г. Булгакова </vt:lpstr>
      <vt:lpstr>     Каждое утро приветливо распахивает свои двери наша школа. И мы окунаемся в пёстрый, шумный, голосящий на все лады мир, особый мир учеников и учителей. </vt:lpstr>
      <vt:lpstr> Обучение в начальной школе ведётся по УМК «Школа России»</vt:lpstr>
      <vt:lpstr>    Мы предоставляем образовательные возможности обучения по следующим образовательным программам: дошкольное образование, начальное общее, основное общее, среднее(полное) общее, для детей с ограниченными возможностями здоровья организовано коррекционно-развивающее обучение, обучение на дому. </vt:lpstr>
      <vt:lpstr>  Наша школа достаточно оснащена:  27 учебных кабинетов, компьютерный класс, спортивный  зал, мастерская, школьная столовая, музей, библиотека. </vt:lpstr>
      <vt:lpstr>     В школе реализовывается программа «Одарённые дети», которая даёт свои положительные результаты: с каждым годом растёт число победителей и призёров региональных и муниципальных конкурсов, научно-практических конференций. </vt:lpstr>
      <vt:lpstr>     В школе реализовывается Программа здоровья, успешно ведётся профилактическая антинаркотическая работа, проводится масса увлекательных, интересных мероприятий, направленных на формирование культуры здорового образа жизни. </vt:lpstr>
      <vt:lpstr>      Школьная столовая оснащена новой мебелью, светлым  обеденным залом, в котором не смолкает весёлый гул ребят, стучащими ложками о тарелки. Вкусно и сытно  кормят повара обедами, приветливо и ласково встречают детей в столовой. В ней питаются 100% учащихся, вся начальная школа и дети из малообеспеченных семей получают бесплатные завтраки и обеды. </vt:lpstr>
      <vt:lpstr>   Спорт – особая сторона жизни школы, наши ученики ежегодно участвуют в районных спортивных соревнований.  </vt:lpstr>
      <vt:lpstr>   Школьный историко краеведческий музей  «Несите бережно в ладонях, живую воду своей малой Родины»</vt:lpstr>
      <vt:lpstr>       После уроков дети не спешат домой. Ведь в школе созданы все условия для их творческого самовыражения. Успешно действуют кружки и творческие объединения социальной, спортивной и художественно-эстетической направленностей: «Мастерская добрых дел», «Шахматный лидер», «Музейное дело» «Футбол», «Баскетбол», «Волейбол», «Своими руками», «ЮИД», «Юный пожарный», «Лесная школа», волонтерский отряд «Надежда». В школьных кружках и творческих объединения заняты  73% учащихся.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общеобразовательное учреждение  «Средняя общеобразовательная  школа №7» имени Героя  Советского союза А.Г. Булгакова</dc:title>
  <dc:creator>ASUS</dc:creator>
  <cp:lastModifiedBy>Мы</cp:lastModifiedBy>
  <cp:revision>38</cp:revision>
  <dcterms:created xsi:type="dcterms:W3CDTF">2011-07-02T15:48:43Z</dcterms:created>
  <dcterms:modified xsi:type="dcterms:W3CDTF">2021-02-16T14:02:41Z</dcterms:modified>
</cp:coreProperties>
</file>