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64" r:id="rId6"/>
    <p:sldId id="262" r:id="rId7"/>
    <p:sldId id="257" r:id="rId8"/>
    <p:sldId id="258" r:id="rId9"/>
    <p:sldId id="259" r:id="rId10"/>
    <p:sldId id="26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6286425735245E-2"/>
          <c:y val="0.2033195020746888"/>
          <c:w val="0.55700955649774553"/>
          <c:h val="0.57771587596776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711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высшая квалификация</c:v>
                </c:pt>
                <c:pt idx="1">
                  <c:v>I квалификация</c:v>
                </c:pt>
                <c:pt idx="2">
                  <c:v>соответствие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711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высшая квалификация</c:v>
                </c:pt>
                <c:pt idx="1">
                  <c:v>I квалификация</c:v>
                </c:pt>
                <c:pt idx="2">
                  <c:v>соответствие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711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71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высшая квалификация</c:v>
                </c:pt>
                <c:pt idx="1">
                  <c:v>I квалификация</c:v>
                </c:pt>
                <c:pt idx="2">
                  <c:v>соответствие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8CA"/>
        </a:solidFill>
        <a:ln w="14224">
          <a:noFill/>
        </a:ln>
      </c:spPr>
    </c:plotArea>
    <c:legend>
      <c:legendPos val="r"/>
      <c:layout>
        <c:manualLayout>
          <c:xMode val="edge"/>
          <c:yMode val="edge"/>
          <c:x val="0.70287534090811965"/>
          <c:y val="0.16346413665505163"/>
          <c:w val="0.29233236724888906"/>
          <c:h val="0.74716922679746989"/>
        </c:manualLayout>
      </c:layout>
      <c:overlay val="0"/>
      <c:spPr>
        <a:noFill/>
        <a:ln w="14224">
          <a:noFill/>
        </a:ln>
      </c:spPr>
      <c:txPr>
        <a:bodyPr/>
        <a:lstStyle/>
        <a:p>
          <a:pPr>
            <a:defRPr sz="1199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Педагогический  стаж учителей  </a:t>
            </a:r>
          </a:p>
        </c:rich>
      </c:tx>
      <c:layout>
        <c:manualLayout>
          <c:xMode val="edge"/>
          <c:yMode val="edge"/>
          <c:x val="0.12235318211624789"/>
          <c:y val="5.945177969136568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 стаж учителей  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DF41C8"/>
              </a:solidFill>
            </c:spPr>
          </c:dPt>
          <c:dPt>
            <c:idx val="3"/>
            <c:bubble3D val="0"/>
            <c:spPr>
              <a:solidFill>
                <a:srgbClr val="35EB4B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cat>
            <c:strRef>
              <c:f>Лист1!$A$2:$A$8</c:f>
              <c:strCache>
                <c:ptCount val="7"/>
                <c:pt idx="0">
                  <c:v>от 0 до 5 лет</c:v>
                </c:pt>
                <c:pt idx="1">
                  <c:v>от 5 до 10 лет</c:v>
                </c:pt>
                <c:pt idx="2">
                  <c:v>от 10 до 15 лет </c:v>
                </c:pt>
                <c:pt idx="3">
                  <c:v>от 15 до 20 лет </c:v>
                </c:pt>
                <c:pt idx="4">
                  <c:v>от 20 до 25 лет </c:v>
                </c:pt>
                <c:pt idx="5">
                  <c:v>от 25 до 30 лет </c:v>
                </c:pt>
                <c:pt idx="6">
                  <c:v>от 30 до 35 лет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2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94054"/>
            <a:ext cx="4392490" cy="3096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965" y="3760145"/>
            <a:ext cx="8882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400"/>
              </a:spcBef>
              <a:spcAft>
                <a:spcPts val="0"/>
              </a:spcAft>
              <a:tabLst>
                <a:tab pos="162052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функционирует в 2-х этажном кирпичном здании постройки 1998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асполагает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спортивным залом, спортивной площадкой. В школе также имеются: библиотека, компьютерный класс. Кроме того, оборудованы столовая, медицинский кабинет. Число кабинетов, используемых в учебном процессе – 8: за каждым классом закреплён отдельный кабинет, 1 кабинет для проведения уроков рисования и музыки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детей ведется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программам: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 «Школа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3-4 класс «Школа 2000...» - «Школа 2100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строится в соответствии с учебным планом, в режиме 5 дневной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недели.       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половине дня в школе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работают кружки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	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417397"/>
            <a:ext cx="468677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г.Чита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п.Аэропорт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мкр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Жилой Городок, дом 15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965" y="48045"/>
            <a:ext cx="9052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МБОУ 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«Начальная общеобразовательная школа №39»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722" y="-148659"/>
            <a:ext cx="9335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Летний пришкольный оздоровительный лагерь</a:t>
            </a:r>
            <a:r>
              <a:rPr lang="ru-RU" sz="36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 </a:t>
            </a:r>
            <a:r>
              <a:rPr lang="ru-RU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 «Солнышко»</a:t>
            </a:r>
            <a:endParaRPr lang="ru-RU" sz="36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F07F09">
                    <a:satMod val="220000"/>
                    <a:alpha val="35000"/>
                  </a:srgbClr>
                </a:glo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7113" y="2323266"/>
            <a:ext cx="5946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Саня\Desktop\Для лагеря\39Чита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593" y="4607682"/>
            <a:ext cx="1546761" cy="225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2019-20\ЗДВР 2019-20\лагерь конкурс2020\лагерь программа\лагерь 2017 в программу\39Чита-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606" y="4584999"/>
            <a:ext cx="1653439" cy="226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аня\Desktop\Аттестация\Мои награды 2018-21\2019-20\НЕ РАСПЕЧАТАЛА Лагер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708" y="4831526"/>
            <a:ext cx="2186372" cy="16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798" y="3242090"/>
            <a:ext cx="212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3734" y="3957692"/>
            <a:ext cx="2024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6439" y="3380589"/>
            <a:ext cx="1824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5191" y="4083140"/>
            <a:ext cx="2085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17765" y="3092228"/>
            <a:ext cx="1990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88970" y="3806141"/>
            <a:ext cx="2318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080319" y="2951054"/>
            <a:ext cx="420152" cy="413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79881" y="2943220"/>
            <a:ext cx="91919" cy="1088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4074513" y="2894757"/>
            <a:ext cx="104163" cy="485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92080" y="3030522"/>
            <a:ext cx="0" cy="1157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7520" y="2894757"/>
            <a:ext cx="0" cy="298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0"/>
          </p:cNvCxnSpPr>
          <p:nvPr/>
        </p:nvCxnSpPr>
        <p:spPr>
          <a:xfrm>
            <a:off x="7512904" y="2894757"/>
            <a:ext cx="635326" cy="911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аня\Desktop\день-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0" y="1345889"/>
            <a:ext cx="1059614" cy="1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Саня\Desktop\4д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48" y="1204954"/>
            <a:ext cx="1597052" cy="8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54794" y="935475"/>
            <a:ext cx="64581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определение общей направленности  организации отдыха, занятости детей в летний период и приведение данной деятельности в состояние, адекватное к потребностям родителей и отдельной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4118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5" y="5752"/>
            <a:ext cx="9036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 в развитии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обучения и воспитания через укрепление материально-технической базы учреждения, интеграцию науки и образовательно-воспитательной деятельности школы; изменение в подходах к оценке качества образования младших школьников; программно-целевое планирование деятельности; овладение педагогами новыми технологиями (включая информационные) воспитания и обучения;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безопасности, сохранения жизни и здоровья учащихся, педагогов;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общественный характер управления;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информатизация учебно-воспитательного процесса;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экономических механизмов расходования бюджетных и привлеченных средств от предпринимательской дея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тельности.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95" y="4437112"/>
            <a:ext cx="9103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6611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Ожидаемые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работы:                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666115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-рост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знаний обучающихся;                                                                                                                                                                                      -овладение учителями школы системой преподавания предметов в соответствии с новым ФГОС;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-создание условий в процессе обучения для формирования у обучающихся ключевых компетентностей.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Shape 2"/>
          <p:cNvSpPr txBox="1">
            <a:spLocks noChangeArrowheads="1"/>
          </p:cNvSpPr>
          <p:nvPr/>
        </p:nvSpPr>
        <p:spPr bwMode="auto">
          <a:xfrm>
            <a:off x="179512" y="166072"/>
            <a:ext cx="8568952" cy="92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lvl="0" algn="just" eaLnBrk="1" hangingPunct="1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представляет собой учебный комплекс, в котором созданы комфортные условия для гармоничного развития личности ребёнка и профессионального роста учителей.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 начальной школы 13 человек. </a:t>
            </a: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algn="ctr" eaLnBrk="1" hangingPunct="1"/>
            <a:r>
              <a:rPr lang="ru-RU" altLang="ru-RU" sz="4400" dirty="0">
                <a:solidFill>
                  <a:srgbClr val="000000"/>
                </a:solidFill>
              </a:rPr>
              <a:t>
</a:t>
            </a:r>
            <a:endParaRPr lang="ru-RU" altLang="ru-RU" dirty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69946" y="2436124"/>
            <a:ext cx="4045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ru-RU" altLang="ru-RU" sz="1600" b="1" dirty="0">
                <a:solidFill>
                  <a:srgbClr val="00000A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 педагогов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622988"/>
              </p:ext>
            </p:extLst>
          </p:nvPr>
        </p:nvGraphicFramePr>
        <p:xfrm>
          <a:off x="107504" y="2627543"/>
          <a:ext cx="4680520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1756706"/>
              </p:ext>
            </p:extLst>
          </p:nvPr>
        </p:nvGraphicFramePr>
        <p:xfrm>
          <a:off x="4788024" y="2303877"/>
          <a:ext cx="4111352" cy="213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85192" y="968043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/>
              <a:t>  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Имеют звания:</a:t>
            </a:r>
          </a:p>
          <a:p>
            <a:pPr eaLnBrk="1" hangingPunct="1">
              <a:buFontTx/>
              <a:buChar char="-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Почётный работник образования РФ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-1 педагог </a:t>
            </a:r>
          </a:p>
          <a:p>
            <a:pPr eaLnBrk="1" hangingPunct="1">
              <a:buFontTx/>
              <a:buChar char="-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работник образования Читинской области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 педагог</a:t>
            </a:r>
            <a:endParaRPr lang="ru-RU" alt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Награждены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благодарностью Министерства образования РФ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- 2 педагога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71073"/>
              </p:ext>
            </p:extLst>
          </p:nvPr>
        </p:nvGraphicFramePr>
        <p:xfrm>
          <a:off x="359074" y="5358470"/>
          <a:ext cx="8435282" cy="1456730"/>
        </p:xfrm>
        <a:graphic>
          <a:graphicData uri="http://schemas.openxmlformats.org/drawingml/2006/table">
            <a:tbl>
              <a:tblPr/>
              <a:tblGrid>
                <a:gridCol w="809341"/>
                <a:gridCol w="944164"/>
                <a:gridCol w="1162048"/>
                <a:gridCol w="1162048"/>
                <a:gridCol w="653652"/>
                <a:gridCol w="782046"/>
                <a:gridCol w="506117"/>
                <a:gridCol w="1108562"/>
                <a:gridCol w="1307304"/>
              </a:tblGrid>
              <a:tr h="1922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тестирование Единый урок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за победу во всероссийских конкурсах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за победу в муниципальных конкурсах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Серти-фикаты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Грамота 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Благодарст-венные письма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за подготовку победителя </a:t>
                      </a: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всероссийского </a:t>
                      </a:r>
                      <a:r>
                        <a:rPr lang="ru-RU" sz="10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конкурса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9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Комитета образования г.Чита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9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Конкурсы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9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200"/>
                        <a:buFont typeface="+mj-lt"/>
                        <a:buAutoNum type="arabicPeriod" startAt="96"/>
                        <a:tabLst>
                          <a:tab pos="6858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8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свидетельств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2018-2019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2019-2020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3396" y="419916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Ежегодно педагоги школы за достигнутые успехи в обучении и воспитании детей, а также за победы в конкурсах профессионального мастерства награждаются грамотами Министерства образования и науки РФ,  комитета образования города Чита, администрации Черновского района и т.п.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78" y="5759078"/>
            <a:ext cx="8712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</a:rPr>
              <a:t>Выпускники нашей школы продолжают успешное обучение в школах города </a:t>
            </a:r>
            <a:r>
              <a:rPr lang="ru-RU" dirty="0" smtClean="0">
                <a:latin typeface="Times New Roman" panose="02020603050405020304" pitchFamily="18" charset="0"/>
              </a:rPr>
              <a:t>Читы,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</a:rPr>
              <a:t>в ГОУ «Кадетская общеобразовательная  школа-интернат </a:t>
            </a:r>
            <a:r>
              <a:rPr lang="ru-RU" dirty="0">
                <a:latin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</a:rPr>
              <a:t>абайкальского края», в </a:t>
            </a:r>
            <a:r>
              <a:rPr lang="ru-RU" dirty="0">
                <a:latin typeface="Times New Roman" panose="02020603050405020304" pitchFamily="18" charset="0"/>
              </a:rPr>
              <a:t>МБОУ СОШ №23, МБОУ СОШ №</a:t>
            </a:r>
            <a:r>
              <a:rPr lang="ru-RU" dirty="0" smtClean="0">
                <a:latin typeface="Times New Roman" panose="02020603050405020304" pitchFamily="18" charset="0"/>
              </a:rPr>
              <a:t>24.</a:t>
            </a:r>
            <a:endParaRPr lang="ru-RU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9871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 результатов </a:t>
            </a:r>
            <a:r>
              <a:rPr lang="ru-RU" sz="1200" b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обученности</a:t>
            </a:r>
            <a:r>
              <a:rPr lang="ru-RU" sz="12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школе за последние пять лет</a:t>
            </a:r>
            <a:endParaRPr lang="ru-RU" sz="120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08255"/>
              </p:ext>
            </p:extLst>
          </p:nvPr>
        </p:nvGraphicFramePr>
        <p:xfrm>
          <a:off x="1259632" y="3930874"/>
          <a:ext cx="6459220" cy="1767840"/>
        </p:xfrm>
        <a:graphic>
          <a:graphicData uri="http://schemas.openxmlformats.org/drawingml/2006/table">
            <a:tbl>
              <a:tblPr/>
              <a:tblGrid>
                <a:gridCol w="1071880"/>
                <a:gridCol w="974725"/>
                <a:gridCol w="1079500"/>
                <a:gridCol w="989965"/>
                <a:gridCol w="1169035"/>
                <a:gridCol w="117411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2015/16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2016/17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2017/18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2018/19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2019/20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«5»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15(16%)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13(12%)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13(12%)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14(12%)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одной «4»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(6%)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(4%)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(4%)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(1%)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(3%)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«4» и «5»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(40%)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(41%)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(40%)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 (34%)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(52%)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одной «3»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(13%)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(8%)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9(8%)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7(6%)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обучения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успеваемости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55987" y="342458"/>
            <a:ext cx="5230309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00"/>
              </a:spcAft>
            </a:pPr>
            <a:r>
              <a:rPr lang="ru-RU" sz="16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sz="1600" b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обученности</a:t>
            </a:r>
            <a:r>
              <a:rPr lang="ru-RU" sz="16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выпускников 4-ых классов по итогам  </a:t>
            </a:r>
            <a:r>
              <a:rPr lang="ru-RU" sz="1600" b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</a:t>
            </a:r>
            <a:endParaRPr lang="ru-RU" sz="160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72236"/>
              </p:ext>
            </p:extLst>
          </p:nvPr>
        </p:nvGraphicFramePr>
        <p:xfrm>
          <a:off x="440431" y="726566"/>
          <a:ext cx="8229602" cy="1327785"/>
        </p:xfrm>
        <a:graphic>
          <a:graphicData uri="http://schemas.openxmlformats.org/drawingml/2006/table">
            <a:tbl>
              <a:tblPr/>
              <a:tblGrid>
                <a:gridCol w="1940540"/>
                <a:gridCol w="844357"/>
                <a:gridCol w="536570"/>
                <a:gridCol w="480609"/>
                <a:gridCol w="480609"/>
                <a:gridCol w="480609"/>
                <a:gridCol w="971093"/>
                <a:gridCol w="781812"/>
                <a:gridCol w="926653"/>
                <a:gridCol w="786750"/>
              </a:tblGrid>
              <a:tr h="18288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2017-2018 </a:t>
                      </a:r>
                      <a:r>
                        <a:rPr lang="ru-RU" sz="1200" b="1" kern="50" dirty="0" err="1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уч.год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успев.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неуспев.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4» и «5»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47069"/>
              </p:ext>
            </p:extLst>
          </p:nvPr>
        </p:nvGraphicFramePr>
        <p:xfrm>
          <a:off x="456341" y="2241274"/>
          <a:ext cx="8229602" cy="1327785"/>
        </p:xfrm>
        <a:graphic>
          <a:graphicData uri="http://schemas.openxmlformats.org/drawingml/2006/table">
            <a:tbl>
              <a:tblPr/>
              <a:tblGrid>
                <a:gridCol w="1940540"/>
                <a:gridCol w="844357"/>
                <a:gridCol w="536570"/>
                <a:gridCol w="480609"/>
                <a:gridCol w="480609"/>
                <a:gridCol w="480609"/>
                <a:gridCol w="971093"/>
                <a:gridCol w="781812"/>
                <a:gridCol w="926653"/>
                <a:gridCol w="786750"/>
              </a:tblGrid>
              <a:tr h="18288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1" kern="50" dirty="0" err="1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уч.год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успев.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неуспев.</a:t>
                      </a:r>
                      <a:endParaRPr lang="ru-RU" sz="12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«4» и «5»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2709" y="355320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 результатов </a:t>
            </a:r>
            <a:r>
              <a:rPr lang="ru-RU" sz="1600" b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обученности</a:t>
            </a:r>
            <a:r>
              <a:rPr lang="ru-RU" sz="160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школе за последние пять лет</a:t>
            </a:r>
            <a:endParaRPr lang="ru-RU" sz="160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avpng.com/22/24/23/jigsaw-puzzles-puzzle-video-game-clip-art-png-favpng-23v3fKhdWyW7aRYF4vpzGSyVQ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00"/>
                    </a14:imgEffect>
                    <a14:imgEffect>
                      <a14:saturation sat="128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2916" y="1240122"/>
            <a:ext cx="9143999" cy="55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264" y="1674037"/>
            <a:ext cx="2438544" cy="249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в адаптации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саморазвитии обучающихся.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711791"/>
            <a:ext cx="1800200" cy="229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Социально-правовая: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имеющего арсенала правовых норм для защиты прав и интересов личности.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656" y="4194346"/>
            <a:ext cx="2788856" cy="251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оказание помощи в разрешении межличностных конфликтов, организация социально-психологической консультации для детей, педагогов, родителей.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75069"/>
            <a:ext cx="284380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Социально-профилактическая: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системы профилактических мер по предупреждению отклоняющегося поведения детей.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427935"/>
            <a:ext cx="2814595" cy="2414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Социально-диагностическая: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общих и частных социально-психологических проблем, имеющих место в классах, в школе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4" descr="C:\Users\ADMIN\Desktop\фото со школы. театр\кладоискатели 3б\20150424-006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811" y="1317061"/>
            <a:ext cx="2690378" cy="275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474121"/>
            <a:ext cx="8839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социальное и психологическое сопровождение  всех участников образовательного процесса</a:t>
            </a:r>
            <a:r>
              <a:rPr lang="ru-RU" sz="2000" b="1" dirty="0" smtClean="0"/>
              <a:t>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1924" y="0"/>
            <a:ext cx="9091083" cy="562074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Социально-психологическая служба</a:t>
            </a:r>
            <a:r>
              <a:rPr lang="ru-RU" sz="3200" b="1" dirty="0" smtClean="0"/>
              <a:t>  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13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87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Воспитательная работа в школе</a:t>
            </a:r>
            <a:endParaRPr lang="ru-RU" sz="40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F07F09">
                    <a:satMod val="220000"/>
                    <a:alpha val="35000"/>
                  </a:srgbClr>
                </a:glo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213" y="2506932"/>
            <a:ext cx="26420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деятельности  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446" y="51225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обучающихся, проявляющееся: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усвоении ими знаний основных норм, которые общество выработало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ценностей,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труд, отечество, природа, мир, знания, культура, здоровье,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их позитивных отношений к этим общественным ценностям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приобретении ими соответствующего этим ценностям опыта поведения, опыта применения сформированных знаний и отношений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46" y="3419863"/>
            <a:ext cx="3043451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-здоровый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-часть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-творец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–гражданин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–трудолюбивый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-член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1285" y="2564904"/>
            <a:ext cx="26239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5401" y="3519010"/>
            <a:ext cx="2554560" cy="369331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Знаний» -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-Неделя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-Месячник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-Рукавичное братство: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-Месячник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знаний;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-КТД: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4485" y="3519011"/>
            <a:ext cx="2607811" cy="3139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-Новогодний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-Месячник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-Международный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-Последний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</a:p>
        </p:txBody>
      </p:sp>
      <p:pic>
        <p:nvPicPr>
          <p:cNvPr id="10" name="Picture 2" descr="F:\ЗДВР 2020-21\Презентация школы\изображение_viber_2021-01-21_15-49-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12" y="5122473"/>
            <a:ext cx="2040408" cy="17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аня\Desktop\изображение_viber_2021-01-21_15-50-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708" y="5429241"/>
            <a:ext cx="868153" cy="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ЗДВР 2020-21\Презентация школы\изображение_viber_2021-01-21_15-50-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260" y="6133421"/>
            <a:ext cx="877993" cy="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Саня\Desktop\школа 2017-18\Грамота Андрея Чеброва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57" y="3597364"/>
            <a:ext cx="670568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9257" y="4581129"/>
            <a:ext cx="699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8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ЗДВР 2020-21\Презентация школы\17-01-2021_12-37-50\Худякова Е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132" y="4924382"/>
            <a:ext cx="1640770" cy="92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27949" y="836712"/>
            <a:ext cx="2777812" cy="10402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«Юный </a:t>
            </a:r>
          </a:p>
          <a:p>
            <a:pPr marL="0" indent="0" algn="ctr">
              <a:buNone/>
            </a:pP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Исследователь»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201654" y="852330"/>
            <a:ext cx="3314562" cy="104028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</a:t>
            </a:r>
          </a:p>
          <a:p>
            <a:pPr marL="0" indent="0" algn="ctr">
              <a:buFont typeface="Wingdings 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«Чемпион»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159015" y="836712"/>
            <a:ext cx="2999026" cy="104028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«Занимательный</a:t>
            </a:r>
          </a:p>
          <a:p>
            <a:pPr marL="0" indent="0" algn="ctr">
              <a:buFont typeface="Wingdings 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английский»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Саня\Downloads\20180518_123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935"/>
            <a:ext cx="1127527" cy="15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Саня\Desktop\фото с телефона Тани\4 класс 2019 фото\8 апреля школа 2019\День здоровья\20190405_1021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507" y="5155324"/>
            <a:ext cx="1142702" cy="15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25179" y="1892615"/>
            <a:ext cx="2541466" cy="313932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 условий для широкого привлечения детей, родителей и педагогов к регулярным занятиям физической культурой, обеспечивающим сохранение здоровья и профилактику правонарушения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876995"/>
            <a:ext cx="2431463" cy="3139321"/>
          </a:xfrm>
          <a:prstGeom prst="rect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интеллектуально-творческого потенциала личности ребенка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совершенствования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исследовательских способностей в процессе саморазвития.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876997"/>
            <a:ext cx="2627784" cy="3693319"/>
          </a:xfrm>
          <a:prstGeom prst="rect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и самореализации младших школьников через средства английского языка, для  формирования адекватной картины мира, соответствующей уровню начального образования, для развития универсальных учебных действий</a:t>
            </a:r>
            <a:r>
              <a:rPr lang="ru-RU" dirty="0"/>
              <a:t>.</a:t>
            </a:r>
          </a:p>
        </p:txBody>
      </p:sp>
      <p:pic>
        <p:nvPicPr>
          <p:cNvPr id="15" name="Picture 4" descr="C:\Users\Саня\Desktop\фото с телефона Тани\4 класс 2019 фото\8 апреля школа 2019\День здоровья\20190405_0923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969" y="4557337"/>
            <a:ext cx="896980" cy="11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Саня\Desktop\фото с телефона Тани\4 класс 2019 фото\8 апреля школа 2019\День здоровья\20190405_0846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64" y="5816014"/>
            <a:ext cx="1422599" cy="10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2017-2018 уч.г\ГРАМОТЫ\грамоты на стенд\Худякова Москв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0" y="5920639"/>
            <a:ext cx="662862" cy="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2017-2018 уч.г\ГРАМОТЫ\грамоты на стенд\Худякова Москва 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26" y="5929204"/>
            <a:ext cx="674458" cy="9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2017-2018 уч.г\ГРАМОТЫ\ГРАМОТЫ весна\Худякова Е. Личность.Индивидуальность. Развитие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147" y="5917125"/>
            <a:ext cx="622493" cy="9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2018-2019 уч.г\ИССЛЕДОВАТЕЛЬСКИЕ 2018-2019\Каредова Ксения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632" y="5929742"/>
            <a:ext cx="649890" cy="9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2018-2019 уч.г\ИССЛЕДОВАТЕЛЬСКИЕ 2018-2019\Цвигун Софи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23" y="5958000"/>
            <a:ext cx="63634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:\2019-2020 уч.г\дипломы апрель-май\Василевская Л.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463" y="1876995"/>
            <a:ext cx="680748" cy="9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F:\2019-2020 уч.г\дипломы апрель-май\Волокитина Валя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689" y="2529039"/>
            <a:ext cx="706136" cy="9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2019-2020 уч.г\дипломы апрель-май\Козина Маша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059" y="3284984"/>
            <a:ext cx="730738" cy="10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F:\2019-2020 уч.г\дипломы апрель-май\Яковцева Вика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555" y="3862156"/>
            <a:ext cx="686285" cy="9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F:\2019-2020 уч.г\дипломы апрель-май\Ямилова Эля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449" y="4939291"/>
            <a:ext cx="670751" cy="9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8225" y="55352"/>
            <a:ext cx="8006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Дополнительное  образование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628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2419" y="-179628"/>
            <a:ext cx="880094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Детское объединение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«Страна </a:t>
            </a:r>
            <a:r>
              <a:rPr lang="ru-RU" sz="4000" b="1" spc="300" dirty="0" err="1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Пятёрия</a:t>
            </a:r>
            <a:r>
              <a:rPr lang="ru-RU" sz="40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  <a:cs typeface="Arial" pitchFamily="34" charset="0"/>
              </a:rPr>
              <a:t>»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625" y="1096912"/>
            <a:ext cx="28444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девиз: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Пятёрия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наш общий дом,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дружно, весело живём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512" y="1910825"/>
            <a:ext cx="2074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речёвка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самые юные,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самые смелые!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говорят,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мы, делаем!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50314" y="980728"/>
            <a:ext cx="4572000" cy="61478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Талисман наш - дружбы круг,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взрослому - ребёнок друг,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Пятёрия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общий тёплый дом,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деревце взрастили в нём.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корни дерева – семья,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ученика.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Открыта дверь для них всегда,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помощь их нам так ну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ствол – надёжный, крепкий ствол –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Пятёрию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олицетворяет.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знанья, но тепло, успех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каждый в нашем «доме» ощущает.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Листочки нежные, что на ветках растут,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 – наши дети,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лишь любовь они увидят тут,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мире больше будет доброты.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Плоды на ветках зреют целый год-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от игры, учёбы результат.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Старались все, чтоб появился плод –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Победе даже малой – каждый рад.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endParaRPr lang="ru-RU" sz="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веселом нашем дружеском кругу,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Древом Знаний радуга цветёт-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каждый класс имеет символ – цвет,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15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праздник вся страна – красок хоровод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007603" cy="225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" descr="D:\моя папка\ШКОЛА\школа\2017\фото\концерт на выборы\20180318_123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0522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166" y="2139421"/>
            <a:ext cx="1542486" cy="205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6774407" y="344527"/>
            <a:ext cx="2195285" cy="2428099"/>
            <a:chOff x="1488" y="816"/>
            <a:chExt cx="2782" cy="312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1546"/>
              <a:ext cx="1868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1488" y="1059"/>
              <a:ext cx="2742" cy="2877"/>
            </a:xfrm>
            <a:prstGeom prst="ellipse">
              <a:avLst/>
            </a:prstGeom>
            <a:solidFill>
              <a:srgbClr val="CCFFCC">
                <a:alpha val="3411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endParaRPr>
            </a:p>
          </p:txBody>
        </p:sp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1488" y="816"/>
              <a:ext cx="2782" cy="2068"/>
              <a:chOff x="4914" y="1571"/>
              <a:chExt cx="6660" cy="5100"/>
            </a:xfrm>
          </p:grpSpPr>
          <p:sp>
            <p:nvSpPr>
              <p:cNvPr id="41" name="Arc 8"/>
              <p:cNvSpPr>
                <a:spLocks/>
              </p:cNvSpPr>
              <p:nvPr/>
            </p:nvSpPr>
            <p:spPr bwMode="auto">
              <a:xfrm flipV="1">
                <a:off x="4914" y="157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33350">
                <a:solidFill>
                  <a:srgbClr val="66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Arc 9"/>
              <p:cNvSpPr>
                <a:spLocks/>
              </p:cNvSpPr>
              <p:nvPr/>
            </p:nvSpPr>
            <p:spPr bwMode="auto">
              <a:xfrm flipV="1">
                <a:off x="4914" y="175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39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Arc 10"/>
              <p:cNvSpPr>
                <a:spLocks/>
              </p:cNvSpPr>
              <p:nvPr/>
            </p:nvSpPr>
            <p:spPr bwMode="auto">
              <a:xfrm flipV="1">
                <a:off x="4914" y="193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5557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rc 11"/>
              <p:cNvSpPr>
                <a:spLocks/>
              </p:cNvSpPr>
              <p:nvPr/>
            </p:nvSpPr>
            <p:spPr bwMode="auto">
              <a:xfrm flipV="1">
                <a:off x="4914" y="211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55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Arc 12"/>
              <p:cNvSpPr>
                <a:spLocks/>
              </p:cNvSpPr>
              <p:nvPr/>
            </p:nvSpPr>
            <p:spPr bwMode="auto">
              <a:xfrm flipV="1">
                <a:off x="4914" y="229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49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Arc 13"/>
              <p:cNvSpPr>
                <a:spLocks/>
              </p:cNvSpPr>
              <p:nvPr/>
            </p:nvSpPr>
            <p:spPr bwMode="auto">
              <a:xfrm flipV="1">
                <a:off x="4914" y="2471"/>
                <a:ext cx="6660" cy="384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36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Arc 14"/>
              <p:cNvSpPr>
                <a:spLocks/>
              </p:cNvSpPr>
              <p:nvPr/>
            </p:nvSpPr>
            <p:spPr bwMode="auto">
              <a:xfrm flipV="1">
                <a:off x="4914" y="2651"/>
                <a:ext cx="6660" cy="4020"/>
              </a:xfrm>
              <a:custGeom>
                <a:avLst/>
                <a:gdLst>
                  <a:gd name="T0" fmla="*/ 0 w 42957"/>
                  <a:gd name="T1" fmla="*/ 0 h 21600"/>
                  <a:gd name="T2" fmla="*/ 0 w 42957"/>
                  <a:gd name="T3" fmla="*/ 0 h 21600"/>
                  <a:gd name="T4" fmla="*/ 0 w 429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57"/>
                  <a:gd name="T10" fmla="*/ 0 h 21600"/>
                  <a:gd name="T11" fmla="*/ 42957 w 429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57" h="21600" fill="none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</a:path>
                  <a:path w="42957" h="21600" stroke="0" extrusionOk="0">
                    <a:moveTo>
                      <a:pt x="42956" y="3210"/>
                    </a:moveTo>
                    <a:cubicBezTo>
                      <a:pt x="41367" y="13781"/>
                      <a:pt x="32286" y="21599"/>
                      <a:pt x="21597" y="21600"/>
                    </a:cubicBezTo>
                    <a:cubicBezTo>
                      <a:pt x="9801" y="21600"/>
                      <a:pt x="187" y="12137"/>
                      <a:pt x="-1" y="344"/>
                    </a:cubicBezTo>
                    <a:lnTo>
                      <a:pt x="21597" y="0"/>
                    </a:lnTo>
                    <a:lnTo>
                      <a:pt x="42956" y="3210"/>
                    </a:lnTo>
                    <a:close/>
                  </a:path>
                </a:pathLst>
              </a:custGeom>
              <a:noFill/>
              <a:ln w="133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6738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 ДО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043608" y="1124744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43808" y="1124744"/>
            <a:ext cx="7200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36296" y="1124744"/>
            <a:ext cx="576064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07904" y="1124744"/>
            <a:ext cx="108012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8184" y="980728"/>
            <a:ext cx="50405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80112" y="1052736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628800"/>
            <a:ext cx="2002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«Я- гражданин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4" name="Picture 2" descr="D:\моя папка\ШКОЛА\школа\2016\фото\декабрь\Президент\IMAG67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11969"/>
            <a:ext cx="2014226" cy="112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Олег\Desktop\ДО\я - гражданин\IMAG0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06170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07704" y="1700808"/>
            <a:ext cx="3736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окружающие меня люди»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:\моя папка\ШКОЛА\школа\2017\фото\ДО\благ. марафон\IMAG07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510296" cy="140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:\ДО 2018-2019 г\20181221_1258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2033972" cy="15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N:\ДО 2018-2019 г\20181225_1237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145816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83768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мои интересы»,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творчество»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D:\моя папка\ШКОЛА\школа\2016\фото\конференции\IMAG75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231941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J:\ДО\2016-2017\отчёты по фестивалю\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121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788024" y="2060848"/>
            <a:ext cx="1813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природа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12160" y="1772816"/>
            <a:ext cx="2929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здоровый человек»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D:\моя папка\ШКОЛА\школа\2015 год\фотографии\до\IMAG27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389213" cy="133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91835" y="2204864"/>
            <a:ext cx="2146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семья»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" descr="D:\моя папка\ШКОЛА\школа\2016\фото\фото ДО\музей ПТИЦЫ\IMAG83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32" y="5085184"/>
            <a:ext cx="206201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2492896"/>
            <a:ext cx="3361129" cy="3337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добра» 2018-2019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78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край, с простым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названьем Забайкалье» 2017-2018 г.г.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910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«Марш Победы» 2019-2020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64904"/>
            <a:ext cx="1069612" cy="1584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20887"/>
            <a:ext cx="1080120" cy="1556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077072"/>
            <a:ext cx="1023272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80" y="4444589"/>
            <a:ext cx="1005096" cy="136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620" y="5544007"/>
            <a:ext cx="958296" cy="13407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564904"/>
            <a:ext cx="1268697" cy="165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68" y="5517232"/>
            <a:ext cx="940020" cy="13407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00" y="5481228"/>
            <a:ext cx="979008" cy="14127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564904"/>
            <a:ext cx="1176837" cy="2016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44" y="5569769"/>
            <a:ext cx="799196" cy="12687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267" y="5561950"/>
            <a:ext cx="908668" cy="1296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979" y="5540728"/>
            <a:ext cx="930257" cy="1326842"/>
          </a:xfrm>
          <a:prstGeom prst="rect">
            <a:avLst/>
          </a:prstGeom>
        </p:spPr>
      </p:pic>
      <p:pic>
        <p:nvPicPr>
          <p:cNvPr id="2050" name="Picture 2" descr="E:\ДО 2020-2021 уч.г\ьлагодарственная за презентацию ДО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059" y="5517232"/>
            <a:ext cx="947923" cy="1340768"/>
          </a:xfrm>
          <a:prstGeom prst="rect">
            <a:avLst/>
          </a:prstGeom>
          <a:noFill/>
        </p:spPr>
      </p:pic>
      <p:pic>
        <p:nvPicPr>
          <p:cNvPr id="4098" name="Picture 2" descr="C:\Users\Саня\Desktop\img20210118_23235548 (1)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226" y="5503589"/>
            <a:ext cx="967978" cy="13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1166</Words>
  <Application>Microsoft Office PowerPoint</Application>
  <PresentationFormat>Экран (4:3)</PresentationFormat>
  <Paragraphs>320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Социально-психологическая служба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GordeevAV</cp:lastModifiedBy>
  <cp:revision>35</cp:revision>
  <dcterms:created xsi:type="dcterms:W3CDTF">2021-01-13T11:33:49Z</dcterms:created>
  <dcterms:modified xsi:type="dcterms:W3CDTF">2021-02-17T07:16:15Z</dcterms:modified>
</cp:coreProperties>
</file>