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7" r:id="rId1"/>
    <p:sldMasterId id="2147484249" r:id="rId2"/>
  </p:sldMasterIdLst>
  <p:notesMasterIdLst>
    <p:notesMasterId r:id="rId17"/>
  </p:notesMasterIdLst>
  <p:sldIdLst>
    <p:sldId id="257" r:id="rId3"/>
    <p:sldId id="345" r:id="rId4"/>
    <p:sldId id="383" r:id="rId5"/>
    <p:sldId id="385" r:id="rId6"/>
    <p:sldId id="349" r:id="rId7"/>
    <p:sldId id="379" r:id="rId8"/>
    <p:sldId id="378" r:id="rId9"/>
    <p:sldId id="381" r:id="rId10"/>
    <p:sldId id="365" r:id="rId11"/>
    <p:sldId id="362" r:id="rId12"/>
    <p:sldId id="387" r:id="rId13"/>
    <p:sldId id="368" r:id="rId14"/>
    <p:sldId id="371" r:id="rId15"/>
    <p:sldId id="372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7030A0"/>
    <a:srgbClr val="CC0099"/>
    <a:srgbClr val="00FF99"/>
    <a:srgbClr val="F5907F"/>
    <a:srgbClr val="F05E46"/>
    <a:srgbClr val="00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5" autoAdjust="0"/>
    <p:restoredTop sz="94662" autoAdjust="0"/>
  </p:normalViewPr>
  <p:slideViewPr>
    <p:cSldViewPr>
      <p:cViewPr varScale="1">
        <p:scale>
          <a:sx n="88" d="100"/>
          <a:sy n="88" d="100"/>
        </p:scale>
        <p:origin x="-117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9E140F2-5FDE-4BD5-BE75-6D8CB016C275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67EA76-C8BA-4570-9884-AF9CB56A81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3814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CEEFB56-7831-49ED-B87D-51CB421E0E23}" type="slidenum">
              <a:rPr lang="ru-RU" altLang="ru-RU">
                <a:solidFill>
                  <a:srgbClr val="000000"/>
                </a:solidFill>
                <a:cs typeface="Arial" charset="0"/>
              </a:rPr>
              <a:pPr>
                <a:spcBef>
                  <a:spcPct val="0"/>
                </a:spcBef>
              </a:pPr>
              <a:t>2</a:t>
            </a:fld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9827180-1746-4EA6-8362-9F9164719344}" type="slidenum">
              <a:rPr lang="ru-RU" altLang="ru-RU">
                <a:solidFill>
                  <a:srgbClr val="000000"/>
                </a:solidFill>
                <a:cs typeface="Arial" charset="0"/>
              </a:rPr>
              <a:pPr>
                <a:spcBef>
                  <a:spcPct val="0"/>
                </a:spcBef>
              </a:pPr>
              <a:t>12</a:t>
            </a:fld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02987E2-EE4D-4AED-993E-576610394056}" type="slidenum">
              <a:rPr lang="ru-RU" altLang="ru-RU">
                <a:solidFill>
                  <a:srgbClr val="000000"/>
                </a:solidFill>
                <a:cs typeface="Arial" charset="0"/>
              </a:rPr>
              <a:pPr>
                <a:spcBef>
                  <a:spcPct val="0"/>
                </a:spcBef>
              </a:pPr>
              <a:t>13</a:t>
            </a:fld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BD302DA-9356-4CCB-BBAA-84EE9291D241}" type="slidenum">
              <a:rPr lang="ru-RU" altLang="ru-RU">
                <a:solidFill>
                  <a:srgbClr val="000000"/>
                </a:solidFill>
                <a:cs typeface="Arial" charset="0"/>
              </a:rPr>
              <a:pPr>
                <a:spcBef>
                  <a:spcPct val="0"/>
                </a:spcBef>
              </a:pPr>
              <a:t>14</a:t>
            </a:fld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4CF5FA0-8FC0-49DA-87DD-1E9FF3BB26F8}" type="slidenum">
              <a:rPr lang="ru-RU" altLang="ru-RU">
                <a:solidFill>
                  <a:srgbClr val="000000"/>
                </a:solidFill>
                <a:cs typeface="Arial" charset="0"/>
              </a:rPr>
              <a:pPr>
                <a:spcBef>
                  <a:spcPct val="0"/>
                </a:spcBef>
              </a:pPr>
              <a:t>3</a:t>
            </a:fld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7D0C36A-3201-4988-B6A4-6C53C5CB411B}" type="slidenum">
              <a:rPr lang="ru-RU" altLang="ru-RU">
                <a:solidFill>
                  <a:srgbClr val="000000"/>
                </a:solidFill>
                <a:cs typeface="Arial" charset="0"/>
              </a:rPr>
              <a:pPr>
                <a:spcBef>
                  <a:spcPct val="0"/>
                </a:spcBef>
              </a:pPr>
              <a:t>4</a:t>
            </a:fld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F078068-2F81-40DE-A3E3-84BC1089E2FC}" type="slidenum">
              <a:rPr lang="ru-RU" altLang="ru-RU">
                <a:solidFill>
                  <a:srgbClr val="000000"/>
                </a:solidFill>
                <a:cs typeface="Arial" charset="0"/>
              </a:rPr>
              <a:pPr>
                <a:spcBef>
                  <a:spcPct val="0"/>
                </a:spcBef>
              </a:pPr>
              <a:t>5</a:t>
            </a:fld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50D0105-7AFF-4064-9FFE-6C41E402C673}" type="slidenum">
              <a:rPr lang="ru-RU" altLang="ru-RU">
                <a:solidFill>
                  <a:srgbClr val="000000"/>
                </a:solidFill>
                <a:cs typeface="Arial" charset="0"/>
              </a:rPr>
              <a:pPr>
                <a:spcBef>
                  <a:spcPct val="0"/>
                </a:spcBef>
              </a:pPr>
              <a:t>6</a:t>
            </a:fld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58BE2AD-180C-43E2-934E-5C71B3428619}" type="slidenum">
              <a:rPr lang="ru-RU" altLang="ru-RU">
                <a:solidFill>
                  <a:srgbClr val="000000"/>
                </a:solidFill>
                <a:cs typeface="Arial" charset="0"/>
              </a:rPr>
              <a:pPr>
                <a:spcBef>
                  <a:spcPct val="0"/>
                </a:spcBef>
              </a:pPr>
              <a:t>7</a:t>
            </a:fld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ACABBB-A92E-4783-9510-F20BCF48B117}" type="slidenum">
              <a:rPr lang="ru-RU" altLang="ru-RU">
                <a:solidFill>
                  <a:srgbClr val="000000"/>
                </a:solidFill>
                <a:cs typeface="Arial" charset="0"/>
              </a:rPr>
              <a:pPr>
                <a:spcBef>
                  <a:spcPct val="0"/>
                </a:spcBef>
              </a:pPr>
              <a:t>8</a:t>
            </a:fld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2916F7E-5A6B-4E8D-AEB9-75E2F0E2AD18}" type="slidenum">
              <a:rPr lang="ru-RU" altLang="ru-RU">
                <a:solidFill>
                  <a:srgbClr val="000000"/>
                </a:solidFill>
                <a:cs typeface="Arial" charset="0"/>
              </a:rPr>
              <a:pPr>
                <a:spcBef>
                  <a:spcPct val="0"/>
                </a:spcBef>
              </a:pPr>
              <a:t>10</a:t>
            </a:fld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5CD3426-E62B-4ADB-A0C3-1195E1DF698B}" type="slidenum">
              <a:rPr lang="ru-RU" altLang="ru-RU">
                <a:solidFill>
                  <a:srgbClr val="000000"/>
                </a:solidFill>
                <a:cs typeface="Arial" charset="0"/>
              </a:rPr>
              <a:pPr>
                <a:spcBef>
                  <a:spcPct val="0"/>
                </a:spcBef>
              </a:pPr>
              <a:t>11</a:t>
            </a:fld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66B03-4E6E-4060-AFC9-16C1B8B414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643646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FEB03-38EE-491C-A5FA-593DFF3E34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998639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EDA3E-F797-4677-A8B8-FB716DE64A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522820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FA4E-B4BD-444D-80A5-EE7570256B2D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4C861-FA3A-4721-8D75-8F5ED138E4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436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9E60-E07A-429F-8687-AAB1B0247802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E9968-0FE9-43D7-9D7A-D7EB75D349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8145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15DAE-2EB8-4D91-B99F-B1E300A221E9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06BEA-350C-4BA7-8668-516745A84D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485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199E6-D044-4D96-B300-E0DAA580218C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AFEA2-6E65-42DF-AB4C-CB3C5F0273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9856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7E8CF-44BD-4EE7-A416-86F22995F427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0EC8F-05C9-4A00-8701-1D51F647D2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8386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9D049-6459-47CC-A71B-42A7A653EC10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CC1F6-8CE9-4647-841F-B3EEDDBDFC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613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632C4-EA3C-45BF-9A98-04E35D49B64C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ADDC3-BD2A-4FC7-8AAF-A898A9F387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971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D74F4-74E2-4AAF-99FD-DE6A8B20A539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CCB91-5077-4C0F-8E14-5A26B48659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258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4C06704-2E89-42E3-AFAB-CEA0AE0F1A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5353829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7B0F8-0C65-4ADF-8D9B-0B63E6DFD625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F7D1C-7A5F-43B6-B10F-F1A9A688D1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5755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A94C7-858A-44EA-B658-0EF4704CD46E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84A0E-6D41-4A7B-A0C5-BC4797230C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2019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87721-E580-43CA-8548-D77CA4B53D6B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81B07-6FE9-4C62-9ACD-26788DF5DF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53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80138-BBA7-43BE-A1A3-A59C6058E3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674580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117C3C5-8837-4DBB-BF74-D8B0B1BE48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67101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F4A25-E2D3-48D2-92C6-514DDD16C9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343307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F6BE9-0B27-4574-9FE8-2E401320E3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119977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F7108-E4D0-4FAD-ABCB-CDF9D987C7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304577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CE7F2-F526-472D-80F0-D6D73E4755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790625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5931A-99B4-4EAB-A160-05090DB549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596409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fld id="{2843597E-A24D-4C7E-800F-99329F254A3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489" r:id="rId2"/>
    <p:sldLayoutId id="214748450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510" r:id="rId9"/>
    <p:sldLayoutId id="2147484495" r:id="rId10"/>
    <p:sldLayoutId id="2147484496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DEDE26-1F46-4203-88F5-E9C1B2F29036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83F8312-49ED-466B-A9B7-0AF7C40D28B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  <p:sldLayoutId id="2147484498" r:id="rId2"/>
    <p:sldLayoutId id="2147484499" r:id="rId3"/>
    <p:sldLayoutId id="2147484500" r:id="rId4"/>
    <p:sldLayoutId id="2147484501" r:id="rId5"/>
    <p:sldLayoutId id="2147484502" r:id="rId6"/>
    <p:sldLayoutId id="2147484503" r:id="rId7"/>
    <p:sldLayoutId id="2147484504" r:id="rId8"/>
    <p:sldLayoutId id="2147484505" r:id="rId9"/>
    <p:sldLayoutId id="2147484506" r:id="rId10"/>
    <p:sldLayoutId id="21474845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emf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907F"/>
            </a:gs>
            <a:gs pos="50000">
              <a:srgbClr val="FFB3B3"/>
            </a:gs>
            <a:gs pos="100000">
              <a:srgbClr val="FFDADA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0" y="-1189038"/>
            <a:ext cx="9144000" cy="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0" y="-1189038"/>
            <a:ext cx="6076950" cy="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3092" name="Group 20"/>
          <p:cNvGraphicFramePr>
            <a:graphicFrameLocks noGrp="1"/>
          </p:cNvGraphicFramePr>
          <p:nvPr/>
        </p:nvGraphicFramePr>
        <p:xfrm>
          <a:off x="-36513" y="0"/>
          <a:ext cx="9180513" cy="6858000"/>
        </p:xfrm>
        <a:graphic>
          <a:graphicData uri="http://schemas.openxmlformats.org/drawingml/2006/table">
            <a:tbl>
              <a:tblPr/>
              <a:tblGrid>
                <a:gridCol w="9180513"/>
              </a:tblGrid>
              <a:tr h="685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7178" name="TextBox 2"/>
          <p:cNvSpPr txBox="1">
            <a:spLocks noChangeArrowheads="1"/>
          </p:cNvSpPr>
          <p:nvPr/>
        </p:nvSpPr>
        <p:spPr bwMode="auto">
          <a:xfrm>
            <a:off x="5076825" y="765175"/>
            <a:ext cx="37433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Verdana" pitchFamily="34" charset="0"/>
              </a:rPr>
              <a:t>Муниципальное бюджетное общеобразовательное учреждение </a:t>
            </a:r>
            <a:endParaRPr lang="ru-RU" altLang="ru-RU" sz="180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Verdana" pitchFamily="34" charset="0"/>
              </a:rPr>
              <a:t>"Средняя общеобразовательная школа № 20" города Читы</a:t>
            </a:r>
            <a:endParaRPr lang="ru-RU" altLang="ru-RU" sz="180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Verdana" pitchFamily="34" charset="0"/>
              </a:rPr>
              <a:t> </a:t>
            </a:r>
          </a:p>
        </p:txBody>
      </p:sp>
      <p:sp>
        <p:nvSpPr>
          <p:cNvPr id="7179" name="TextBox 3"/>
          <p:cNvSpPr txBox="1">
            <a:spLocks noChangeArrowheads="1"/>
          </p:cNvSpPr>
          <p:nvPr/>
        </p:nvSpPr>
        <p:spPr bwMode="auto">
          <a:xfrm>
            <a:off x="195263" y="4181475"/>
            <a:ext cx="84963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>
                <a:solidFill>
                  <a:srgbClr val="9400D3"/>
                </a:solidFill>
                <a:latin typeface="Verdana" pitchFamily="34" charset="0"/>
              </a:rPr>
              <a:t>Директор МБОУ "СОШ № 20:</a:t>
            </a:r>
            <a:r>
              <a:rPr lang="ru-RU" altLang="ru-RU" sz="1800">
                <a:solidFill>
                  <a:srgbClr val="000000"/>
                </a:solidFill>
                <a:latin typeface="Verdana" pitchFamily="34" charset="0"/>
              </a:rPr>
              <a:t> Кулевич Екатерина  Васильевна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>
                <a:solidFill>
                  <a:srgbClr val="9400D3"/>
                </a:solidFill>
                <a:latin typeface="Verdana" pitchFamily="34" charset="0"/>
              </a:rPr>
              <a:t>Местонахождение:</a:t>
            </a:r>
            <a:r>
              <a:rPr lang="ru-RU" altLang="ru-RU" sz="1800">
                <a:solidFill>
                  <a:srgbClr val="000000"/>
                </a:solidFill>
                <a:latin typeface="Verdana" pitchFamily="34" charset="0"/>
              </a:rPr>
              <a:t> 672014, город Чита, Романовский тракт, 77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>
                <a:solidFill>
                  <a:srgbClr val="9400D3"/>
                </a:solidFill>
                <a:latin typeface="Verdana" pitchFamily="34" charset="0"/>
              </a:rPr>
              <a:t> Контактный телефон:</a:t>
            </a:r>
            <a:r>
              <a:rPr lang="ru-RU" altLang="ru-RU" sz="1800">
                <a:solidFill>
                  <a:srgbClr val="000000"/>
                </a:solidFill>
                <a:latin typeface="Verdana" pitchFamily="34" charset="0"/>
              </a:rPr>
              <a:t> 37-71-16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>
                <a:solidFill>
                  <a:srgbClr val="9400D3"/>
                </a:solidFill>
                <a:latin typeface="Verdana" pitchFamily="34" charset="0"/>
              </a:rPr>
              <a:t> </a:t>
            </a:r>
            <a:endParaRPr lang="ru-RU" altLang="ru-RU" sz="240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altLang="ru-RU" sz="1800">
                <a:solidFill>
                  <a:schemeClr val="tx1"/>
                </a:solidFill>
                <a:latin typeface="Arial" charset="0"/>
              </a:rPr>
            </a:b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180" name="Picture 13" descr="C:\Users\школа 20\Desktop\О.А\ФОТО\новый год\IMG_20171227_1234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410368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619250" y="620713"/>
            <a:ext cx="7345363" cy="58324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ct val="20000"/>
              </a:spcBef>
              <a:buClr>
                <a:srgbClr val="C3260C"/>
              </a:buClr>
              <a:buSzPct val="130000"/>
              <a:defRPr/>
            </a:pPr>
            <a:r>
              <a:rPr lang="ru-RU" altLang="ru-RU" sz="2000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>
              <a:solidFill>
                <a:srgbClr val="2127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547813" y="3213100"/>
            <a:ext cx="7224712" cy="3417888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tabLst>
                <a:tab pos="200025" algn="l"/>
              </a:tabLst>
            </a:pPr>
            <a:r>
              <a:rPr lang="ru-RU" altLang="ru-RU" sz="180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altLang="ru-RU" sz="1800" smtClean="0">
                <a:latin typeface="Times New Roman" pitchFamily="18" charset="0"/>
                <a:cs typeface="Calibri" pitchFamily="34" charset="0"/>
              </a:rPr>
              <a:t> </a:t>
            </a: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16200000">
            <a:off x="-1947474" y="4083997"/>
            <a:ext cx="4513102" cy="610820"/>
          </a:xfrm>
          <a:prstGeom prst="rect">
            <a:avLst/>
          </a:prstGeom>
          <a:solidFill>
            <a:srgbClr val="7ABC3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400" b="1" i="1" dirty="0">
                <a:solidFill>
                  <a:prstClr val="white"/>
                </a:solidFill>
                <a:latin typeface="Calibri"/>
                <a:cs typeface="Arial" charset="0"/>
              </a:rPr>
              <a:t>МБОУ «Средняя общеобразовательная школа № 20» г. Чита Забайкальский край</a:t>
            </a:r>
          </a:p>
        </p:txBody>
      </p:sp>
      <p:pic>
        <p:nvPicPr>
          <p:cNvPr id="23559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5888"/>
            <a:ext cx="817245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150938" y="50800"/>
            <a:ext cx="7993062" cy="641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C3260C"/>
              </a:buClr>
              <a:buSzPct val="130000"/>
              <a:defRPr/>
            </a:pPr>
            <a:r>
              <a:rPr lang="ru-RU" altLang="ru-RU" sz="2000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 В школе большой выбор кружков, секций, студий для дополнительного развития детей</a:t>
            </a:r>
            <a:endParaRPr lang="ru-RU" altLang="ru-RU" dirty="0">
              <a:solidFill>
                <a:srgbClr val="2127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619250" y="115888"/>
            <a:ext cx="7224713" cy="8540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tabLst>
                <a:tab pos="200025" algn="l"/>
              </a:tabLst>
            </a:pPr>
            <a:r>
              <a:rPr lang="ru-RU" altLang="ru-RU" sz="180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altLang="ru-RU" sz="1800" smtClean="0">
                <a:latin typeface="Times New Roman" pitchFamily="18" charset="0"/>
                <a:cs typeface="Calibri" pitchFamily="34" charset="0"/>
              </a:rPr>
              <a:t> </a:t>
            </a: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16200000">
            <a:off x="-1947474" y="4083997"/>
            <a:ext cx="4513102" cy="610820"/>
          </a:xfrm>
          <a:prstGeom prst="rect">
            <a:avLst/>
          </a:prstGeom>
          <a:solidFill>
            <a:srgbClr val="7ABC3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400" b="1" i="1" dirty="0">
                <a:solidFill>
                  <a:prstClr val="white"/>
                </a:solidFill>
                <a:latin typeface="Calibri"/>
                <a:cs typeface="Arial" charset="0"/>
              </a:rPr>
              <a:t>МБОУ «Средняя общеобразовательная школа № 20» г. Чита Забайкальский край</a:t>
            </a:r>
          </a:p>
        </p:txBody>
      </p:sp>
      <p:pic>
        <p:nvPicPr>
          <p:cNvPr id="25607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38188"/>
            <a:ext cx="46799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933825"/>
            <a:ext cx="374332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836613"/>
            <a:ext cx="26638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4168775"/>
            <a:ext cx="40767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692275" y="44450"/>
            <a:ext cx="7272338" cy="6697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C3260C"/>
              </a:buClr>
              <a:buSzPct val="130000"/>
              <a:defRPr/>
            </a:pPr>
            <a:r>
              <a:rPr lang="ru-RU" altLang="ru-RU" sz="2000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rgbClr val="C3260C"/>
              </a:buClr>
              <a:buSzPct val="130000"/>
              <a:defRPr/>
            </a:pPr>
            <a:endParaRPr lang="ru-RU" altLang="ru-RU" sz="2000" dirty="0">
              <a:solidFill>
                <a:srgbClr val="21274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rgbClr val="C3260C"/>
              </a:buClr>
              <a:buSzPct val="130000"/>
              <a:defRPr/>
            </a:pPr>
            <a:r>
              <a:rPr lang="ru-RU" altLang="ru-RU" sz="2000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rgbClr val="C3260C"/>
              </a:buClr>
              <a:buSzPct val="130000"/>
              <a:defRPr/>
            </a:pPr>
            <a:endParaRPr lang="ru-RU" altLang="ru-RU" dirty="0">
              <a:solidFill>
                <a:srgbClr val="2127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16200000">
            <a:off x="-1947474" y="4083997"/>
            <a:ext cx="4513102" cy="610820"/>
          </a:xfrm>
          <a:prstGeom prst="rect">
            <a:avLst/>
          </a:prstGeom>
          <a:solidFill>
            <a:srgbClr val="7ABC3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400" b="1" i="1" dirty="0">
                <a:solidFill>
                  <a:prstClr val="white"/>
                </a:solidFill>
                <a:latin typeface="Calibri"/>
                <a:cs typeface="Arial" charset="0"/>
              </a:rPr>
              <a:t>МБОУ «Средняя общеобразовательная школа № 20» г. Чита Забайкальский край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835150" y="4584700"/>
          <a:ext cx="6769100" cy="2230438"/>
        </p:xfrm>
        <a:graphic>
          <a:graphicData uri="http://schemas.openxmlformats.org/drawingml/2006/table">
            <a:tbl>
              <a:tblPr/>
              <a:tblGrid>
                <a:gridCol w="3243608"/>
                <a:gridCol w="1653181"/>
                <a:gridCol w="1872311"/>
              </a:tblGrid>
              <a:tr h="8674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33" marR="664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33" marR="664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dirty="0" smtClean="0"/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</a:p>
                  </a:txBody>
                  <a:tcPr marL="66433" marR="664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5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ГИА-9 по русскому языку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33" marR="664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33" marR="664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33" marR="664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9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ГИА-9 по математике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33" marR="664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33" marR="664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33" marR="664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Средний балл ГИА-9 по биологии </a:t>
                      </a:r>
                    </a:p>
                  </a:txBody>
                  <a:tcPr marL="66433" marR="664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19,3</a:t>
                      </a:r>
                    </a:p>
                  </a:txBody>
                  <a:tcPr marL="66433" marR="664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33" marR="664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8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ГИА-9 по географии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33" marR="664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20,1</a:t>
                      </a:r>
                    </a:p>
                  </a:txBody>
                  <a:tcPr marL="66433" marR="664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33" marR="664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9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ГИА-9 по обществознанию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33" marR="664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22,1</a:t>
                      </a:r>
                    </a:p>
                  </a:txBody>
                  <a:tcPr marL="66433" marR="664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33" marR="664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84" name="Объект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4149725"/>
            <a:ext cx="5688013" cy="503238"/>
          </a:xfrm>
        </p:spPr>
      </p:pic>
      <p:pic>
        <p:nvPicPr>
          <p:cNvPr id="27685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4625"/>
            <a:ext cx="5976937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692275" y="1268413"/>
            <a:ext cx="7272338" cy="5113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ct val="20000"/>
              </a:spcBef>
              <a:buClr>
                <a:srgbClr val="C3260C"/>
              </a:buClr>
              <a:buSzPct val="130000"/>
              <a:defRPr/>
            </a:pPr>
            <a:r>
              <a:rPr lang="ru-RU" altLang="ru-RU" sz="2000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>
              <a:solidFill>
                <a:srgbClr val="2127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Объект 6"/>
          <p:cNvSpPr>
            <a:spLocks noGrp="1"/>
          </p:cNvSpPr>
          <p:nvPr>
            <p:ph idx="1"/>
          </p:nvPr>
        </p:nvSpPr>
        <p:spPr>
          <a:xfrm>
            <a:off x="755650" y="908050"/>
            <a:ext cx="7224713" cy="3417888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tabLst>
                <a:tab pos="200025" algn="l"/>
              </a:tabLst>
            </a:pPr>
            <a:r>
              <a:rPr lang="ru-RU" altLang="ru-RU" sz="1800" smtClean="0">
                <a:latin typeface="Times New Roman" pitchFamily="18" charset="0"/>
                <a:cs typeface="Calibri" pitchFamily="34" charset="0"/>
              </a:rPr>
              <a:t>  </a:t>
            </a: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16200000">
            <a:off x="-1947474" y="4083997"/>
            <a:ext cx="4513102" cy="610820"/>
          </a:xfrm>
          <a:prstGeom prst="rect">
            <a:avLst/>
          </a:prstGeom>
          <a:solidFill>
            <a:srgbClr val="7ABC3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400" b="1" i="1" dirty="0">
                <a:solidFill>
                  <a:prstClr val="white"/>
                </a:solidFill>
                <a:latin typeface="Calibri"/>
                <a:cs typeface="Arial" charset="0"/>
              </a:rPr>
              <a:t>МБОУ «Средняя общеобразовательная школа № 20» г. Чита Забайкальский край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35150" y="2060575"/>
          <a:ext cx="6696075" cy="4394200"/>
        </p:xfrm>
        <a:graphic>
          <a:graphicData uri="http://schemas.openxmlformats.org/drawingml/2006/table">
            <a:tbl>
              <a:tblPr/>
              <a:tblGrid>
                <a:gridCol w="1463675"/>
                <a:gridCol w="5232400"/>
              </a:tblGrid>
              <a:tr h="419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 – 2009 гг.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2012-2015гг.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2015-2016гг.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2016-2017гг.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2017-2020 гг.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198" marR="6519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инновационного проекта «Построение модели Школы народной культуры»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инновационного проекта «</a:t>
                      </a:r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Нелинейное расписание, как основа повышения эффективности здоровье сберегающей работы в образовательном учреждении».</a:t>
                      </a:r>
                    </a:p>
                    <a:p>
                      <a:endParaRPr lang="ru-RU" sz="13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Реализация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инновационного проекта </a:t>
                      </a:r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«Построение модели инклюзивного образования детей с ОВЗ в условиях общеобразовательного учреждения».</a:t>
                      </a:r>
                    </a:p>
                    <a:p>
                      <a:endParaRPr lang="ru-RU" sz="13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Реализация проекта «Семейный клуб как форма психологической и социально-педагогической поддержки семей, воспитывающих детей с ОВЗ»</a:t>
                      </a:r>
                    </a:p>
                    <a:p>
                      <a:endParaRPr lang="ru-RU" sz="13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Реализация</a:t>
                      </a:r>
                      <a:r>
                        <a:rPr lang="ru-RU" sz="13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инновационного проекта </a:t>
                      </a:r>
                      <a:r>
                        <a:rPr lang="ru-RU" sz="13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внутреннего потенциала</a:t>
                      </a:r>
                    </a:p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школы  как фактор повышения качества образования»</a:t>
                      </a:r>
                      <a:endParaRPr lang="ru-RU" sz="13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5198" marR="6519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68538" y="1601788"/>
          <a:ext cx="6696075" cy="277812"/>
        </p:xfrm>
        <a:graphic>
          <a:graphicData uri="http://schemas.openxmlformats.org/drawingml/2006/table">
            <a:tbl>
              <a:tblPr/>
              <a:tblGrid>
                <a:gridCol w="1463675"/>
                <a:gridCol w="5232400"/>
              </a:tblGrid>
              <a:tr h="277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5198" marR="6519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Инновационная деятельность в школе</a:t>
                      </a:r>
                    </a:p>
                  </a:txBody>
                  <a:tcPr marL="65198" marR="6519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619250" y="620713"/>
            <a:ext cx="7345363" cy="58324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algn="ctr" eaLnBrk="1" hangingPunct="1">
              <a:tabLst>
                <a:tab pos="127000" algn="l"/>
              </a:tabLst>
              <a:defRPr/>
            </a:pPr>
            <a:r>
              <a:rPr lang="ru-RU" altLang="ru-RU" sz="16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Добро пожаловать в нашу школу!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16200000">
            <a:off x="-1947474" y="4083997"/>
            <a:ext cx="4513102" cy="610820"/>
          </a:xfrm>
          <a:prstGeom prst="rect">
            <a:avLst/>
          </a:prstGeom>
          <a:solidFill>
            <a:srgbClr val="7ABC3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400" b="1" i="1" dirty="0">
                <a:solidFill>
                  <a:prstClr val="white"/>
                </a:solidFill>
                <a:latin typeface="Calibri"/>
                <a:cs typeface="Arial" charset="0"/>
              </a:rPr>
              <a:t>МБОУ «Средняя общеобразовательная школа № 20» г. Чита Забайкальский край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582738" y="404813"/>
            <a:ext cx="7453312" cy="64087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algn="ctr" eaLnBrk="1" hangingPunct="1">
              <a:tabLst>
                <a:tab pos="127000" algn="l"/>
              </a:tabLst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16200000">
            <a:off x="-1947474" y="4083997"/>
            <a:ext cx="4513102" cy="610820"/>
          </a:xfrm>
          <a:prstGeom prst="rect">
            <a:avLst/>
          </a:prstGeom>
          <a:solidFill>
            <a:srgbClr val="7ABC3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400" b="1" i="1" dirty="0">
                <a:solidFill>
                  <a:prstClr val="white"/>
                </a:solidFill>
                <a:latin typeface="Calibri"/>
                <a:cs typeface="Arial" charset="0"/>
              </a:rPr>
              <a:t>МБОУ «Средняя общеобразовательная школа № 20» г. Чита Забайкальский край</a:t>
            </a:r>
          </a:p>
        </p:txBody>
      </p:sp>
      <p:sp>
        <p:nvSpPr>
          <p:cNvPr id="8198" name="Rectangle 73"/>
          <p:cNvSpPr>
            <a:spLocks noChangeArrowheads="1"/>
          </p:cNvSpPr>
          <p:nvPr/>
        </p:nvSpPr>
        <p:spPr bwMode="auto">
          <a:xfrm>
            <a:off x="1673225" y="146050"/>
            <a:ext cx="7273925" cy="2092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i="1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r>
              <a:rPr lang="ru-RU" altLang="ru-RU" sz="1400" i="1">
                <a:latin typeface="Arial" charset="0"/>
                <a:cs typeface="Times New Roman" pitchFamily="18" charset="0"/>
              </a:rPr>
              <a:t>«</a:t>
            </a:r>
            <a:r>
              <a:rPr lang="ru-RU" altLang="ru-RU" sz="1400" i="1">
                <a:latin typeface="Times New Roman" pitchFamily="18" charset="0"/>
                <a:cs typeface="Times New Roman" pitchFamily="18" charset="0"/>
              </a:rPr>
              <a:t>Средняя общеобразовательная школа № 20</a:t>
            </a:r>
            <a:r>
              <a:rPr lang="ru-RU" altLang="ru-RU" sz="1400" i="1">
                <a:latin typeface="Arial" charset="0"/>
                <a:cs typeface="Times New Roman" pitchFamily="18" charset="0"/>
              </a:rPr>
              <a:t>»</a:t>
            </a:r>
            <a:r>
              <a:rPr lang="ru-RU" altLang="ru-RU" sz="1400" i="1">
                <a:latin typeface="Times New Roman" pitchFamily="18" charset="0"/>
                <a:cs typeface="Times New Roman" pitchFamily="18" charset="0"/>
              </a:rPr>
              <a:t> города Читы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располагается на северо-западной окраине Железнодорожного административного округа. Школой предоставляются образовательные услуги детям из семей, проживающих в семи значительно удалённых от центра города  и друг друга посёлков: Биофабрика, Противочумная станция, Заречный, Госконюшня, Курорт Угдан (Железнодорожный район), село Угдан (Читинский район), Лапочкина падь (Черновский район), дачных посёлков (ДНТ «Учитель», «Атлант»,  «Раздольное», «Казачий хутор» и другие)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8199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3225" y="1954213"/>
            <a:ext cx="3471863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388" y="1954213"/>
            <a:ext cx="3524250" cy="49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42988" y="0"/>
            <a:ext cx="8083550" cy="6742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algn="ctr" eaLnBrk="1" hangingPunct="1">
              <a:tabLst>
                <a:tab pos="127000" algn="l"/>
              </a:tabLst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16200000">
            <a:off x="-1947474" y="4083997"/>
            <a:ext cx="4513102" cy="610820"/>
          </a:xfrm>
          <a:prstGeom prst="rect">
            <a:avLst/>
          </a:prstGeom>
          <a:solidFill>
            <a:srgbClr val="7ABC3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400" b="1" i="1" dirty="0">
                <a:solidFill>
                  <a:prstClr val="white"/>
                </a:solidFill>
                <a:latin typeface="Calibri"/>
                <a:cs typeface="Arial" charset="0"/>
              </a:rPr>
              <a:t>МБОУ «Средняя общеобразовательная школа № 20» г. Чита Забайкальский край</a:t>
            </a:r>
          </a:p>
        </p:txBody>
      </p:sp>
      <p:sp>
        <p:nvSpPr>
          <p:cNvPr id="10246" name="Rectangle 73"/>
          <p:cNvSpPr>
            <a:spLocks noChangeArrowheads="1"/>
          </p:cNvSpPr>
          <p:nvPr/>
        </p:nvSpPr>
        <p:spPr bwMode="auto">
          <a:xfrm>
            <a:off x="1403350" y="119063"/>
            <a:ext cx="7273925" cy="9540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МБОУ «СОШ № 20»  оснащена  спортивным залом, хоккейной площадкой, тренажерным залом, информационно-библиотечным центром, компьютерным классом, медицинским кабинетом</a:t>
            </a: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уютными просторными кабинетами, имеет два автобуса для осуществления подвоза обучающихся, проживающих в отдаленных микрорайонах от школы.</a:t>
            </a: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47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13" y="1003300"/>
            <a:ext cx="3240087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4638" y="1062038"/>
            <a:ext cx="240982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1020763"/>
            <a:ext cx="2843213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2565400"/>
            <a:ext cx="39957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2850" y="3433763"/>
            <a:ext cx="4230688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42988" y="0"/>
            <a:ext cx="8083550" cy="6742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algn="ctr" eaLnBrk="1" hangingPunct="1">
              <a:tabLst>
                <a:tab pos="127000" algn="l"/>
              </a:tabLst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16200000">
            <a:off x="-1947474" y="4083997"/>
            <a:ext cx="4513102" cy="610820"/>
          </a:xfrm>
          <a:prstGeom prst="rect">
            <a:avLst/>
          </a:prstGeom>
          <a:solidFill>
            <a:srgbClr val="7ABC3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400" b="1" i="1" dirty="0">
                <a:solidFill>
                  <a:prstClr val="white"/>
                </a:solidFill>
                <a:latin typeface="Calibri"/>
                <a:cs typeface="Arial" charset="0"/>
              </a:rPr>
              <a:t>МБОУ «Средняя общеобразовательная школа № 20» г. Чита Забайкальский край</a:t>
            </a:r>
          </a:p>
        </p:txBody>
      </p:sp>
      <p:pic>
        <p:nvPicPr>
          <p:cNvPr id="1229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963" y="4763"/>
            <a:ext cx="389255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513" y="19050"/>
            <a:ext cx="4335462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001963"/>
            <a:ext cx="42481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467100"/>
            <a:ext cx="4535487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84213" y="115888"/>
            <a:ext cx="8208962" cy="6697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algn="ctr" eaLnBrk="1" hangingPunct="1">
              <a:tabLst>
                <a:tab pos="127000" algn="l"/>
              </a:tabLst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16200000">
            <a:off x="-1947474" y="4083997"/>
            <a:ext cx="4513102" cy="610820"/>
          </a:xfrm>
          <a:prstGeom prst="rect">
            <a:avLst/>
          </a:prstGeom>
          <a:solidFill>
            <a:srgbClr val="7ABC3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400" b="1" i="1" dirty="0">
                <a:solidFill>
                  <a:prstClr val="white"/>
                </a:solidFill>
                <a:latin typeface="Calibri"/>
                <a:cs typeface="Arial" charset="0"/>
              </a:rPr>
              <a:t>МБОУ «Средняя общеобразовательная школа № 20» г. Чита Забайкальский край</a:t>
            </a:r>
          </a:p>
        </p:txBody>
      </p:sp>
      <p:pic>
        <p:nvPicPr>
          <p:cNvPr id="14342" name="Рисунок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5418137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115888"/>
            <a:ext cx="225425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3313113"/>
            <a:ext cx="2355850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55650" y="161925"/>
            <a:ext cx="8208963" cy="66960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algn="ctr" eaLnBrk="1" hangingPunct="1">
              <a:tabLst>
                <a:tab pos="127000" algn="l"/>
              </a:tabLst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16200000">
            <a:off x="-1947474" y="4083997"/>
            <a:ext cx="4513102" cy="610820"/>
          </a:xfrm>
          <a:prstGeom prst="rect">
            <a:avLst/>
          </a:prstGeom>
          <a:solidFill>
            <a:srgbClr val="7ABC3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400" b="1" i="1" dirty="0">
                <a:solidFill>
                  <a:prstClr val="white"/>
                </a:solidFill>
                <a:latin typeface="Calibri"/>
                <a:cs typeface="Arial" charset="0"/>
              </a:rPr>
              <a:t>МБОУ «Средняя общеобразовательная школа № 20» г. Чита Забайкальский край</a:t>
            </a:r>
          </a:p>
        </p:txBody>
      </p:sp>
      <p:pic>
        <p:nvPicPr>
          <p:cNvPr id="16390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489585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173038"/>
            <a:ext cx="349567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8488" y="1939925"/>
            <a:ext cx="235426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0725" y="4208463"/>
            <a:ext cx="197643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27088" y="260350"/>
            <a:ext cx="8316912" cy="65976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C3260C"/>
              </a:buClr>
              <a:buSzPct val="130000"/>
              <a:defRPr/>
            </a:pPr>
            <a:endParaRPr lang="ru-RU" altLang="ru-RU" sz="2800" dirty="0">
              <a:solidFill>
                <a:srgbClr val="2127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16200000">
            <a:off x="-1947474" y="4083997"/>
            <a:ext cx="4513102" cy="610820"/>
          </a:xfrm>
          <a:prstGeom prst="rect">
            <a:avLst/>
          </a:prstGeom>
          <a:solidFill>
            <a:srgbClr val="7ABC3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400" b="1" i="1" dirty="0">
                <a:solidFill>
                  <a:prstClr val="white"/>
                </a:solidFill>
                <a:latin typeface="Calibri"/>
                <a:cs typeface="Arial" charset="0"/>
              </a:rPr>
              <a:t>МБОУ «Средняя общеобразовательная школа № 20» г. Чита Забайкальский край</a:t>
            </a:r>
          </a:p>
        </p:txBody>
      </p:sp>
      <p:pic>
        <p:nvPicPr>
          <p:cNvPr id="1843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9400"/>
            <a:ext cx="5943600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505200"/>
            <a:ext cx="23764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3505200"/>
            <a:ext cx="23558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231775"/>
            <a:ext cx="22479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1776413"/>
            <a:ext cx="2293938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3643313"/>
            <a:ext cx="2592387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331913" y="0"/>
            <a:ext cx="7812087" cy="9810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C3260C"/>
              </a:buClr>
              <a:buSzPct val="130000"/>
              <a:defRPr/>
            </a:pPr>
            <a:r>
              <a:rPr lang="ru-RU" altLang="ru-RU" sz="2800" dirty="0" err="1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Стажировочная</a:t>
            </a:r>
            <a:r>
              <a:rPr lang="ru-RU" altLang="ru-RU" sz="2800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 площадка для школ Забайкальского края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16200000">
            <a:off x="-1947474" y="4083997"/>
            <a:ext cx="4513102" cy="610820"/>
          </a:xfrm>
          <a:prstGeom prst="rect">
            <a:avLst/>
          </a:prstGeom>
          <a:solidFill>
            <a:srgbClr val="7ABC3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400" b="1" i="1" dirty="0">
                <a:solidFill>
                  <a:prstClr val="white"/>
                </a:solidFill>
                <a:latin typeface="Calibri"/>
                <a:cs typeface="Arial" charset="0"/>
              </a:rPr>
              <a:t>МБОУ «Средняя общеобразовательная школа № 20» г. Чита Забайкальский край</a:t>
            </a:r>
          </a:p>
        </p:txBody>
      </p:sp>
      <p:pic>
        <p:nvPicPr>
          <p:cNvPr id="2048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442753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974725"/>
            <a:ext cx="4176712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429000"/>
            <a:ext cx="46958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539750" y="44450"/>
            <a:ext cx="7920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Традиции школы: День знаний, Смотр песни и строя, шахматный турнир, Ёлка успеха и т.д</a:t>
            </a:r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754063"/>
            <a:ext cx="4305300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746125"/>
            <a:ext cx="3976687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81300"/>
            <a:ext cx="32575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203575"/>
            <a:ext cx="3525838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050" y="2940050"/>
            <a:ext cx="3024188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1964</TotalTime>
  <Words>510</Words>
  <Application>Microsoft Office PowerPoint</Application>
  <PresentationFormat>Экран (4:3)</PresentationFormat>
  <Paragraphs>102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Trebuchet MS</vt:lpstr>
      <vt:lpstr>Georgia</vt:lpstr>
      <vt:lpstr>Calibri</vt:lpstr>
      <vt:lpstr>Wingdings</vt:lpstr>
      <vt:lpstr>Verdana</vt:lpstr>
      <vt:lpstr>Times New Roman</vt:lpstr>
      <vt:lpstr>Воздушный поток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GordeevAV</cp:lastModifiedBy>
  <cp:revision>151</cp:revision>
  <dcterms:created xsi:type="dcterms:W3CDTF">2008-07-24T14:50:26Z</dcterms:created>
  <dcterms:modified xsi:type="dcterms:W3CDTF">2021-02-24T01:14:58Z</dcterms:modified>
</cp:coreProperties>
</file>