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9" r:id="rId3"/>
    <p:sldId id="272" r:id="rId4"/>
    <p:sldId id="264" r:id="rId5"/>
    <p:sldId id="259" r:id="rId6"/>
    <p:sldId id="267" r:id="rId7"/>
    <p:sldId id="266" r:id="rId8"/>
    <p:sldId id="261" r:id="rId9"/>
    <p:sldId id="262" r:id="rId10"/>
    <p:sldId id="263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C3AB-381C-48AC-952A-2E19FE576973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9B5DD-DF35-4FA5-89DF-6625C21D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B5DD-DF35-4FA5-89DF-6625C21DFB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3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209666-E3BB-4D16-A7DA-402F6F8A06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EC4996-EABE-46C0-B056-7C9D2B296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2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Лорик\Downloads\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866852" cy="17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.zbp.ru/c6/80/6cc815.i8t2my.lycj.w8.l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80" y="2852936"/>
            <a:ext cx="39019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196752"/>
            <a:ext cx="504056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/>
                <a:cs typeface="Times New Roman"/>
              </a:rPr>
              <a:t>       Жизнь </a:t>
            </a:r>
            <a:r>
              <a:rPr lang="ru-RU" sz="3200" b="1" kern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/>
                <a:cs typeface="Times New Roman"/>
              </a:rPr>
              <a:t>школы –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/>
                <a:cs typeface="Times New Roman"/>
              </a:rPr>
              <a:t>                           наша жизнь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852936"/>
            <a:ext cx="3456384" cy="277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/>
                <a:cs typeface="Times New Roman"/>
              </a:rPr>
              <a:t>Выбирая нашу школу,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/>
                <a:cs typeface="Times New Roman"/>
              </a:rPr>
              <a:t>вы выбираете крепкие знания,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/>
                <a:cs typeface="Times New Roman"/>
              </a:rPr>
              <a:t>достойное воспитание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/>
                <a:cs typeface="Times New Roman"/>
              </a:rPr>
              <a:t>и здоровье ваших детей!</a:t>
            </a:r>
          </a:p>
        </p:txBody>
      </p:sp>
    </p:spTree>
    <p:extLst>
      <p:ext uri="{BB962C8B-B14F-4D97-AF65-F5344CB8AC3E}">
        <p14:creationId xmlns:p14="http://schemas.microsoft.com/office/powerpoint/2010/main" val="20561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77286" y="-99392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традиции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33618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Живое слово -ежегодно учащиеся школы № 15 принимают активное участие в конкурсах чтецов школьного и городского уровня. Учащиеся раскрывают свой творческий потенциал, воспитывают в себе положительное эмоциональное отношение к литературным поэтическим произведениям русских и зарубежных поэтов. Неоднократно становились призерами и победителями городских и краевых конкурсов</a:t>
            </a:r>
            <a:r>
              <a:rPr lang="ru-RU" sz="1100" b="1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Трудовые качества не даются человеку от природы, они воспитываются в нём в течение всей жизни, и в особенности с малых лет. Трудовой десант- многолетняя традиция школы. Каждую осень и весну учащиеся вместе с педагогическим коллективом, родителями принимают активное участие в облагораживании своего школьного двора.</a:t>
            </a: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На протяжении нескольких лет работает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Детско-юношеское объединение «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Кенонская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флотилия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 начальной школы самые активные, умелые, позитивные учащиеся вступают в её  ряды. </a:t>
            </a: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Каждый 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флотилец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имеет форму: бескозырка, тельняшка, галстук. Галстук неспроста имеет треугольную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форму – в его состав входят ребята младшего, среднего и старшего звена, отсюда три конца у галстука. Его синий цвет символизирует синь небес и чистоту воды.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Объдинение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«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Кенонская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флотилия» принимает участие в 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мероприятих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школьного , городского, краевого уровня и являются призерами и победителями.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G:\школа\20170324_143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264" y="620688"/>
            <a:ext cx="18087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5714" y="1908105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Конкурс чтецов</a:t>
            </a:r>
          </a:p>
        </p:txBody>
      </p:sp>
      <p:pic>
        <p:nvPicPr>
          <p:cNvPr id="4099" name="Picture 3" descr="D:\фотки!2\фото мобил\20160317_153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6135">
            <a:off x="4117519" y="4365104"/>
            <a:ext cx="239014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ки!2\фото мобил\20160317_1521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342" y="4336711"/>
            <a:ext cx="1997413" cy="1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Лорик\Desktop\фото 1234\IMG-6e2b473457b596071042f65c0904775c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5368">
            <a:off x="3891251" y="2649315"/>
            <a:ext cx="2000106" cy="16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Лорик\Desktop\фото 1234\IMG-e48a1f348f08f0ee65b09f4193495a44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742" y="2588503"/>
            <a:ext cx="2084258" cy="18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https://apf.mail.ru/cgi-bin/readmsg?id=16124066171359007427;0;2&amp;exif=1&amp;full=1&amp;x-email=dynnik.lar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C:\Users\Лорик\Downloads\IMG_744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475" y="1959222"/>
            <a:ext cx="2520280" cy="125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Лорик\Downloads\IMG_746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057" y="2831727"/>
            <a:ext cx="1937511" cy="15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:\DSC_004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002" y="476672"/>
            <a:ext cx="1565365" cy="13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орик\Desktop\0000000000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3" y="5416090"/>
            <a:ext cx="233975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0" y="-951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54868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Дружина Юных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пожарных «01»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 СОШ №15»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160" y="922627"/>
            <a:ext cx="365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.</a:t>
            </a:r>
            <a:endParaRPr lang="ru-RU" sz="1200" dirty="0">
              <a:latin typeface="Arial Narrow" panose="020B0606020202030204" pitchFamily="34" charset="0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Helvetica"/>
              <a:ea typeface="Times New Roman"/>
              <a:cs typeface="Helvetica"/>
            </a:endParaRPr>
          </a:p>
          <a:p>
            <a:r>
              <a:rPr lang="ru-RU" dirty="0">
                <a:solidFill>
                  <a:srgbClr val="000000"/>
                </a:solidFill>
                <a:latin typeface="Helvetica"/>
                <a:ea typeface="Times New Roman"/>
                <a:cs typeface="Helvetica"/>
              </a:rPr>
              <a:t/>
            </a:r>
            <a:br>
              <a:rPr lang="ru-RU" dirty="0">
                <a:solidFill>
                  <a:srgbClr val="000000"/>
                </a:solidFill>
                <a:latin typeface="Helvetica"/>
                <a:ea typeface="Times New Roman"/>
                <a:cs typeface="Helvetica"/>
              </a:rPr>
            </a:br>
            <a:endParaRPr lang="ru-RU" dirty="0"/>
          </a:p>
        </p:txBody>
      </p:sp>
      <p:pic>
        <p:nvPicPr>
          <p:cNvPr id="6" name="Picture 4" descr="58b7d08e96c987491921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60" y="783929"/>
            <a:ext cx="100811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937336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376092"/>
                </a:solidFill>
                <a:latin typeface="Calibri"/>
                <a:ea typeface="Calibri"/>
                <a:cs typeface="Times New Roman"/>
              </a:rPr>
              <a:t>Дружина юных пожарных «01» неоднократно становилась призерами краевых, муниципальных мероприятий.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7" descr="IMG_20161110_1501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860666"/>
            <a:ext cx="2617584" cy="2176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3575405"/>
            <a:ext cx="321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1 Место в первенстве по </a:t>
            </a:r>
          </a:p>
          <a:p>
            <a:r>
              <a:rPr lang="ru-RU" sz="1200" dirty="0">
                <a:solidFill>
                  <a:schemeClr val="bg1"/>
                </a:solidFill>
              </a:rPr>
              <a:t>« Музейному ориентированию»</a:t>
            </a:r>
          </a:p>
        </p:txBody>
      </p:sp>
      <p:pic>
        <p:nvPicPr>
          <p:cNvPr id="10" name="Picture 8" descr="IMG_20170129_152323_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1866728"/>
            <a:ext cx="2520280" cy="19024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03848" y="310583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1 место в региональном конкурсе «Защитим Россию от огня»</a:t>
            </a:r>
          </a:p>
        </p:txBody>
      </p:sp>
      <p:pic>
        <p:nvPicPr>
          <p:cNvPr id="13" name="Picture 8" descr="IMG_20170120_14100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85" y="4149080"/>
            <a:ext cx="2054696" cy="142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310" y="4098901"/>
            <a:ext cx="2266578" cy="152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4805" y="534864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1 место в творческом конкурсе» Новый год без пожара»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6" name="Picture 10" descr="20170317_1031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0578" y="1476625"/>
            <a:ext cx="2463422" cy="148882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612" y="2494768"/>
            <a:ext cx="2301587" cy="14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44208" y="93816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1 место в региональном конкурсе «Неопалимая Купина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»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Picture 8" descr="20170412_12053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4054598"/>
            <a:ext cx="3322680" cy="200672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20" name="Picture 9" descr="IMG_20160926_16014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3463" y="3445149"/>
            <a:ext cx="1641475" cy="21859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79158" y="5343078"/>
            <a:ext cx="334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1 место в региональном конкурсе </a:t>
            </a:r>
            <a:br>
              <a:rPr lang="ru-RU" sz="1200" dirty="0">
                <a:solidFill>
                  <a:schemeClr val="bg1"/>
                </a:solidFill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</a:br>
            <a:r>
              <a:rPr lang="ru-RU" sz="1200" dirty="0">
                <a:solidFill>
                  <a:schemeClr val="bg1"/>
                </a:solidFill>
                <a:effectLst>
                  <a:outerShdw blurRad="38100" dist="25527" dir="5400000" algn="tl">
                    <a:srgbClr val="000000">
                      <a:alpha val="75000"/>
                    </a:srgbClr>
                  </a:outerShdw>
                </a:effectLst>
              </a:rPr>
              <a:t>« Человек доброй воли»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836712"/>
            <a:ext cx="63367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учитель имеет только любовь к делу, он будет хороший учитель. Если учитель имеет только любовь к ученику, как отец, мать, -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- совершенный учитель. 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Л.Н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Толстой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наша школа по праву гордится своими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педагогами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2374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7" y="1796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051" y="1882232"/>
            <a:ext cx="7632848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76092"/>
                </a:solidFill>
                <a:latin typeface="Arial Narrow"/>
                <a:ea typeface="Calibri"/>
                <a:cs typeface="Times New Roman"/>
              </a:rPr>
              <a:t>Муниципальное общеобразовательное учреждение «Средняя общеобразовательная школа № 15»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76092"/>
                </a:solidFill>
                <a:latin typeface="Arial Narrow"/>
                <a:ea typeface="Calibri"/>
                <a:cs typeface="Times New Roman"/>
              </a:rPr>
              <a:t>Адрес школы: Забайкальский край, г. Чита, ул. Рахова, 75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76092"/>
                </a:solidFill>
                <a:latin typeface="Arial Narrow"/>
                <a:ea typeface="Calibri"/>
                <a:cs typeface="Times New Roman"/>
              </a:rPr>
              <a:t>Телефон: 8 (3022)31-55-84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37262"/>
            <a:ext cx="6120680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Полное наименование образовательного учреждения </a:t>
            </a:r>
            <a:endParaRPr lang="ru-RU" b="1" dirty="0" smtClean="0">
              <a:ln w="10541" cap="flat" cmpd="sng" algn="ctr">
                <a:solidFill>
                  <a:srgbClr val="4579B8"/>
                </a:solidFill>
                <a:prstDash val="solid"/>
                <a:round/>
              </a:ln>
              <a:gradFill>
                <a:gsLst>
                  <a:gs pos="0">
                    <a:srgbClr val="BED3F9"/>
                  </a:gs>
                  <a:gs pos="9000">
                    <a:srgbClr val="9EC1FF"/>
                  </a:gs>
                  <a:gs pos="50000">
                    <a:srgbClr val="003692"/>
                  </a:gs>
                  <a:gs pos="79000">
                    <a:srgbClr val="9EC1FF"/>
                  </a:gs>
                  <a:gs pos="100000">
                    <a:srgbClr val="BED3F9"/>
                  </a:gs>
                </a:gsLst>
                <a:lin ang="5400000" scaled="0"/>
              </a:gra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в </a:t>
            </a: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соответствии с Уставом: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58008" y="2946429"/>
            <a:ext cx="61206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Школа расположена в двухэтажном здании. На территории школы имеется две спортивные площадки (футбольная, волейбольная). В каникулярное время организуется оздоровительный лагерь «Волна».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Школа обеспечена современной компьютерной техникой, спортивным залом, библиотечным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медиацентром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Организовано двухразовое горячее питание. Школа укомплектована высококвалифицированным педагогическим и обслуживающим персоналом.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30513" y="548680"/>
            <a:ext cx="6221807" cy="48858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anose="020F0502020204030204" pitchFamily="34" charset="0"/>
              </a:rPr>
              <a:t>Информационная справка о школе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" y="-2782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223693" cy="36004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«Учителем Вы первым навсегда останьтесь»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204934"/>
            <a:ext cx="7704856" cy="439248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2E74B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Каждый год все начинается, как в первый раз: первый школьный звонок, первый урок, первая оценка, взлёт и падение, первый учитель.</a:t>
            </a: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Учителя начальных классов — особый народ в учительской среде. Они занимаются самой деликатной, важной и ответственной работой: буквально за ручку переводят детей через бурный поток школьной жизни, в котором они оказываются, придя в первый класс. </a:t>
            </a: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Только от любви учителя и его профессионализма зависит, с каким багажом знаний и нравственных ценностей пойдет ребенок во взрослую жизнь.</a:t>
            </a: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Учителя нашей школы – не только учат грамотно писать, считать, не только развивают у ребят интерес к чтению, окружающему миру, а главное, пробуждают в сердце каждого ученика желание учиться, стремиться стать лучше и добрее.</a:t>
            </a: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Ольга Ивановна </a:t>
            </a:r>
            <a:r>
              <a:rPr lang="ru-RU" sz="1100" b="1" kern="1400" spc="-50" dirty="0" err="1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Спотаренко</a:t>
            </a: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</a:t>
            </a:r>
            <a:r>
              <a:rPr lang="ru-RU" sz="1100" b="1" dirty="0">
                <a:solidFill>
                  <a:srgbClr val="2E74B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приветлива, энергична, доброжелательна. Ее мягкий голос, добрые ласковые глаза притягивают к себе людей, обогащая их идеями, практическим участием, заряжая их оптимизмом, верой в свои силы, предопределяя тем самым успехи на их пути.</a:t>
            </a: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Светлана Степановна Саакян - строгая и требовательная, но вместе с тем чуткая и душевная она находит подход к каждому ученику. Важно не только сформировать определенные знания и умения, но и раскрыть способности каждого, раскрыть желание учиться.</a:t>
            </a: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Уроки Ольги Владимировны Поповой яркие, незабываемые, эмоциональные, наполненные душевной теплотой, проходят живо и интересно, они насыщены огромным содержательным материалом.</a:t>
            </a: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Лариса Александровна Дынник свои уроки строит так, чтобы учащиеся могли </a:t>
            </a:r>
            <a:r>
              <a:rPr lang="ru-RU" sz="1100" b="1" kern="1400" spc="-50" dirty="0" err="1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самореализовываться</a:t>
            </a:r>
            <a:r>
              <a:rPr lang="ru-RU" sz="1100" b="1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самосовершенствоваться. Задача создания атмосферы творчества, поиска, сотрудничества – главная в её работе. Ученики Ларисы Александровны становятся победителями школьных и городских олимпиад, всероссийских заочных конкурсов.</a:t>
            </a:r>
            <a:r>
              <a:rPr lang="ru-RU" sz="1100" kern="1400" spc="-50" dirty="0">
                <a:solidFill>
                  <a:srgbClr val="2E74B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1100" kern="1400" spc="-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100" kern="1400" spc="-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dd/000bda34-1a91cc00/img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37389"/>
            <a:ext cx="387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системе УМК «Школа России»</a:t>
            </a:r>
          </a:p>
        </p:txBody>
      </p:sp>
      <p:pic>
        <p:nvPicPr>
          <p:cNvPr id="5124" name="Picture 4" descr="https://www.zuilova.ru/wp-content/uploads/2018/11/shkola_rossi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981" y="620688"/>
            <a:ext cx="2775979" cy="23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2.labirint.ru/books/279686/scrn_big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070" y="2951920"/>
            <a:ext cx="2270490" cy="20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chebniki-rabochaya-tetrad.com/onlajn_0479_kniga/stranica_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1691680" cy="22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41764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Начальная школа использует УМК «Школа России», так как это один из самых известных и востребованных учебно-методических комплектов для обучения младших школьников.</a:t>
            </a:r>
            <a:b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Большое внимание в данных учебниках уделено наглядности, которая является одним из дидактических принципов. Достаточно иллюстративного материала, который соответствует должному качественному уровню, имеет методическую ценность и эстетическую привлекательность.</a:t>
            </a:r>
            <a:b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По мнению учителей, работа по данным учебникам способствует формированию устойчивого интереса к предмету, развитию познавательной активности, повышению качества подготовки учащихся по предмету, развитию практических умений и навыков, творческих способностей.</a:t>
            </a:r>
            <a:b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В комплект входят учебники и учебные пособия нового поколения, отвечающие требованиям к современной учебной книге. Немаловажно, что в нем бережно сохранены лучшие традиции русской школы, учитывающие известные принципы дидактики.  Авторы учебников и учебных пособий взяли на вооружение все лучшее, что было накоплено и апробировано в практике отечественной школы, доказало свою доступность для учащихся младшего школьного возраста и гарантирует достижение положительных результатов в обучении и реальные возможности личностного развития ребенка.</a:t>
            </a:r>
            <a:b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Программа рассчитана на любого ребенка. Введены элементы развивающего обучения. Дети спокойно переходят в среднее звено.</a:t>
            </a:r>
            <a:endParaRPr lang="ru-RU" sz="1100" dirty="0">
              <a:latin typeface="Arial Narrow" panose="020B0606020202030204" pitchFamily="34" charset="0"/>
              <a:ea typeface="Calibri"/>
              <a:cs typeface="Times New Roman"/>
            </a:endParaRPr>
          </a:p>
          <a:p>
            <a:r>
              <a:rPr lang="ru-RU" sz="1100" b="1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</a:rPr>
              <a:t>         Главная идея программы: “Школа России” создается в России и для России. Школа России должна стать школой духовно-нравственного развития. Именно такая школа будет достойна России. </a:t>
            </a:r>
            <a:endParaRPr lang="ru-RU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4/80f2f34997f23655f7fe00f2268bf302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8498" y="-89297"/>
            <a:ext cx="9180512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051720" y="-3667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Наши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достижения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49984"/>
            <a:ext cx="33123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984807"/>
                </a:solidFill>
                <a:ea typeface="Calibri"/>
                <a:cs typeface="Times New Roman"/>
              </a:rPr>
              <a:t>Как замечательно,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984807"/>
                </a:solidFill>
                <a:ea typeface="Calibri"/>
                <a:cs typeface="Times New Roman"/>
              </a:rPr>
              <a:t>что в школе есть ребята,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984807"/>
                </a:solidFill>
                <a:ea typeface="Calibri"/>
                <a:cs typeface="Times New Roman"/>
              </a:rPr>
              <a:t>чьи ум и знания приносят славу ей.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984807"/>
                </a:solidFill>
                <a:ea typeface="Calibri"/>
                <a:cs typeface="Times New Roman"/>
              </a:rPr>
              <a:t>Ведь именно о них произнесут </a:t>
            </a: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984807"/>
                </a:solidFill>
                <a:ea typeface="Calibri"/>
                <a:cs typeface="Times New Roman"/>
              </a:rPr>
              <a:t>когда- то: </a:t>
            </a: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984807"/>
                </a:solidFill>
                <a:ea typeface="Calibri"/>
                <a:cs typeface="Times New Roman"/>
              </a:rPr>
              <a:t>«</a:t>
            </a:r>
            <a:r>
              <a:rPr lang="ru-RU" sz="1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984807"/>
                </a:solidFill>
                <a:ea typeface="Calibri"/>
                <a:cs typeface="Times New Roman"/>
              </a:rPr>
              <a:t>Вы гордость и надежда наших дней!»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Times New Roman"/>
            </a:endParaRPr>
          </a:p>
          <a:p>
            <a:pPr lvl="0" algn="just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С 2018 года с 1-9 класс учащиеся нашей школы активно принимают участие в марафонах, олимпиадах, турнирах, играх на образовательной платформе </a:t>
            </a:r>
            <a:r>
              <a:rPr lang="ru-RU" sz="1200" b="1" dirty="0" err="1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Учи.ру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.  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Задания 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составлены в игровой форме и направлены на развитие нестандартного мышления. Они тренируют внимание, логику и пространственное воображение, но при этом не требуют углубленного знания школьной программы. Наши 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учащиеся 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работают как индивидуально, так и командой. Без внимания не остается никто, каждый участник награжден сертификатом, грамотой, дипломом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21" descr="https://i.mycdn.me/i?r=AyH4iRPQ2q0otWIFepML2LxRigz7QTPyCdWFA4Q5Tm75cA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1227">
            <a:off x="846194" y="4559460"/>
            <a:ext cx="999329" cy="154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.mycdn.me/i?r=AyH4iRPQ2q0otWIFepML2LxRYhIUYVxHEZf2rMC0bfE5Mw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9812">
            <a:off x="3274653" y="4533227"/>
            <a:ext cx="1103236" cy="159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i.mycdn.me/i?r=AyH4iRPQ2q0otWIFepML2LxRpbrOedEOE9EYSP5300KkmQ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323" y="575332"/>
            <a:ext cx="1176020" cy="159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i.mycdn.me/i?r=AyH4iRPQ2q0otWIFepML2LxRmTYortyX5VWMmSiOIXQjYw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661" y="2603062"/>
            <a:ext cx="931345" cy="105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i.mycdn.me/i?r=AyH4iRPQ2q0otWIFepML2LxRz0aZAlRoI7DZKiG4MEn21w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575" y="4590155"/>
            <a:ext cx="985575" cy="13102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01384"/>
              </p:ext>
            </p:extLst>
          </p:nvPr>
        </p:nvGraphicFramePr>
        <p:xfrm>
          <a:off x="4571999" y="442044"/>
          <a:ext cx="4359952" cy="5894710"/>
        </p:xfrm>
        <a:graphic>
          <a:graphicData uri="http://schemas.openxmlformats.org/drawingml/2006/table">
            <a:tbl>
              <a:tblPr firstRow="1" firstCol="1" bandRow="1"/>
              <a:tblGrid>
                <a:gridCol w="31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п.п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 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образовательной платформе 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8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</a:t>
                      </a:r>
                      <a:r>
                        <a:rPr lang="ru-RU" sz="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2570" marR="12570" marT="0" marB="0" vert="vert27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Всероссийский онлайн-марафон «Тайна Египта»  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Всероссийский онлайн-марафон «Путешествие в Индию» 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Всероссийская зимняя олимпиада на образовательной платформе 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Учи.ру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«Безопасные дороги»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 онлайн - марафоне «Затерянная Атлантида»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 международная онлайн-олимпиада по математике для учеников 1-11 классов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Всероссийский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онлайн-марафон «Навстречу космосу»  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Всероссийская онлайн-олимпиада по математике «</a:t>
                      </a:r>
                      <a:r>
                        <a:rPr lang="ru-RU" sz="1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Заврики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</a:t>
                      </a:r>
                      <a:r>
                        <a:rPr lang="ru-RU" sz="10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Всероссийский онлайн-марафон «Навстречу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знаниям»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Всероссийская онлайн-олимпиада по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русскому 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языку «</a:t>
                      </a:r>
                      <a:r>
                        <a:rPr lang="ru-RU" sz="1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Заврики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Образовательный марафон «Волшебная </a:t>
                      </a:r>
                      <a:r>
                        <a:rPr lang="ru-RU" sz="1000" b="1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осень</a:t>
                      </a:r>
                      <a:r>
                        <a:rPr lang="ru-RU" sz="10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 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Онлайн-олимпиада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«Юный предприниматель» 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Образовательный марафон «Эра роботов» УЧИ.</a:t>
                      </a:r>
                      <a:r>
                        <a:rPr lang="en-US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Образовательный марафон «Новогодняя сказка»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Образовательный марафон «Зимнее приключение»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Зимняя олимпиада по математике «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Заврики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Образовательный марафон «Подвиги викингов»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Зимняя олимпиада «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Заврики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 по окружающему миру 2020 г. для 2-4  класса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Весенняя олимпиада «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Заврики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 по английскому языку 2020 г. для 3﻿-4 класса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Образовательный марафон на 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Учи.ру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«Весеннее пробуждение»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Весенняя олимпиада «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Заврики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 по русскому языку 2020 г.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для 2-4﻿﻿</a:t>
                      </a:r>
                      <a:r>
                        <a:rPr lang="ru-RU" sz="1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</a:t>
                      </a: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класса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70" marR="1257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14024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достижения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432" y="620688"/>
            <a:ext cx="3892559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>
              <a:spcAft>
                <a:spcPts val="10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Ежегодно учащиеся нашей школы  активно принимают участие во Всероссийской олимпиаде школьников, целью которой является выявление и развитие у обучающихся творческих способностей и интереса к научной деятельности, создание необходимых условий для поддержки одарённых детей, пропаганда научных знаний.  В олимпиадном движении участвуют  обучающиеся 1 - 9 классов. Возможность участвовать в школьном этапе  олимпиады и показать свои 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знания, 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умения по предметам даётся каждому 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ребёнку. Учащиеся 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становятся победителями и призёрами школьного и муниципального  этапов  олимпиады 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школьников, 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награждаются грамотами и ценными подарками.</a:t>
            </a:r>
          </a:p>
          <a:p>
            <a:pPr lvl="0" indent="450000" algn="just">
              <a:spcAft>
                <a:spcPts val="10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/>
              </a:rPr>
              <a:t>Учащиеся нашей школы активно принимают участие во всероссийских и международных конкурсах и турнирах., направленных на развитие интереса у обучающихся к учебным предметам, развитие креативной компетентности, поддержку одарённых детей, активизацию внеклассной и внешкольной работы с обучающимися.  Ученики ежегодно участвуют во всероссийском  турнире «Путешествуй с Пони», всероссийском конкурсе по языкознанию «Русский медвежонок», международном конкурсе по естествознанию «Человек и Природа», награждаются дипломами, грамотами , сертификатами и ценными подарками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 descr="C:\Users\asus\Documents\марина\фотографии\Camera\Camera\20171027_17132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sus\Downloads\20201229_103831 (1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0291">
            <a:off x="4737061" y="2493971"/>
            <a:ext cx="1934012" cy="210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sus\Desktop\с рабочего стола\Ярмарка\20171125_08560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47455">
            <a:off x="6693190" y="2599997"/>
            <a:ext cx="2076013" cy="175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510" y="4365104"/>
            <a:ext cx="386556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821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4104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«Лучший способ изучить что- либо – это открыть самому.» Д. Пойа </a:t>
            </a: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Быть исследователем – большая и серьёзная деятельность для  ребёнка. Во время исследовательской и проектной деятельности  обучающиеся приобретают навыки  самостоятельно  проводить исследования, наблюдения, разрабатывать проекты, работать в команде и индивидуально, делать открытия.</a:t>
            </a: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Проектной и исследовательской деятельностью  учащиеся начинают заниматься с первого класса на уроках и во внеурочное время. Начиная с 4 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класса, 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для учащихся на базе школы работает дополнительное творческое объединение «Эрудит», где обучающиеся развивают навыки проведения  исследования и разработки проектов. Работа в этом направление  дает хорошие результаты. Учащиеся нашей школы   участвуют,  становятся победителями и призёрами во многих научно-практических конференциях таких как: </a:t>
            </a: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-научно-практическая конференция «Личность. Индивидуальность. Развитие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»; </a:t>
            </a:r>
            <a:endParaRPr lang="ru-RU" sz="1200" b="1" dirty="0">
              <a:solidFill>
                <a:srgbClr val="984807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-научно-практическая конференция «Шаг в науку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»:</a:t>
            </a:r>
            <a:endParaRPr lang="ru-RU" sz="1200" b="1" dirty="0">
              <a:solidFill>
                <a:srgbClr val="984807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-краевая научно-практическая конференция «Юные исследователи Забайкалья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»;</a:t>
            </a:r>
            <a:endParaRPr lang="ru-RU" sz="1200" b="1" dirty="0">
              <a:solidFill>
                <a:srgbClr val="984807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-фестиваль- конкурс проектов «Есть идея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!»;</a:t>
            </a:r>
            <a:endParaRPr lang="ru-RU" sz="1200" b="1" dirty="0">
              <a:solidFill>
                <a:srgbClr val="984807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-научно-практическая конференция «Дети войны» и </a:t>
            </a: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</a:t>
            </a:r>
          </a:p>
          <a:p>
            <a:pPr lvl="0" indent="45000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 smtClean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др</a:t>
            </a:r>
            <a:r>
              <a:rPr lang="ru-RU" sz="1200" b="1" dirty="0">
                <a:solidFill>
                  <a:srgbClr val="984807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  <a:p>
            <a:pPr lvl="0" indent="450000" algn="just">
              <a:spcAft>
                <a:spcPts val="10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200" b="1" dirty="0">
              <a:solidFill>
                <a:srgbClr val="984807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-4603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достижения</a:t>
            </a:r>
            <a:endParaRPr lang="ru-RU" dirty="0"/>
          </a:p>
        </p:txBody>
      </p:sp>
      <p:pic>
        <p:nvPicPr>
          <p:cNvPr id="5" name="Рисунок 4" descr="C:\Users\asus\Desktop\с рабочего стола\Ярмарка\20180220_16100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057525" cy="171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sus\Desktop\с рабочего стола\Ярмарка\20180228_15512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724151" cy="1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Documents\марина\2019-2020 учебный год\Фото 2020\Camera\20200227_162915(0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18737"/>
            <a:ext cx="2786082" cy="166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Вадим и Виктория\Desktop\фото для презентации\IMG-e7a5384952af9df8efbb437a85e8f00c-V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362" y="4365104"/>
            <a:ext cx="1040641" cy="15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486" y="3291753"/>
            <a:ext cx="1008112" cy="153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asus\Documents\марина\2019-2020 учебный год\9 класс\Фотографии 9 класса\Camera\20200312_164807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4885405"/>
            <a:ext cx="2479561" cy="15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1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437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4462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Наши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17216"/>
            <a:ext cx="3672408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kern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Школа – это целая </a:t>
            </a:r>
            <a:r>
              <a:rPr lang="ru-RU" sz="1200" b="1" kern="140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жизнь, </a:t>
            </a:r>
            <a:r>
              <a:rPr lang="ru-RU" sz="1200" b="1" kern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наполненная радостями </a:t>
            </a:r>
            <a:r>
              <a:rPr lang="ru-RU" sz="1200" b="1" kern="140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и горестями</a:t>
            </a:r>
            <a:r>
              <a:rPr lang="ru-RU" sz="1200" b="1" kern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, успехами и неудачами, </a:t>
            </a:r>
            <a:r>
              <a:rPr lang="ru-RU" sz="1200" b="1" kern="140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       новыми </a:t>
            </a:r>
            <a:r>
              <a:rPr lang="ru-RU" sz="1200" b="1" kern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открытиями и неожиданными встречами. </a:t>
            </a:r>
          </a:p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kern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 Эта удивительная школьная жизнь основывается  на прочных </a:t>
            </a:r>
            <a:r>
              <a:rPr lang="ru-RU" sz="1200" b="1" kern="140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многолетних   традициях</a:t>
            </a:r>
            <a:r>
              <a:rPr lang="ru-RU" sz="1200" b="1" kern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imes New Roman"/>
                <a:cs typeface="Times New Roman"/>
              </a:rPr>
              <a:t>.</a:t>
            </a:r>
            <a:endParaRPr lang="ru-RU" sz="12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</a:rPr>
              <a:t>День знаний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– </a:t>
            </a:r>
            <a:r>
              <a:rPr lang="ru-RU" sz="1200" b="1" dirty="0">
                <a:solidFill>
                  <a:srgbClr val="FF8021">
                    <a:lumMod val="50000"/>
                  </a:srgbClr>
                </a:solidFill>
                <a:latin typeface="Arial Narrow" panose="020B0606020202030204" pitchFamily="34" charset="0"/>
              </a:rPr>
              <a:t>это первые звонки и волнения, море цветов и белых бантов. Каждый год под лучами еще летнего солнца, с трепетом и каждый раз новым волнением в душе, мы встречаем каждого ученика в нашем школьном дворе, где проходит торжественная линейка, посвященная началу учебного года.</a:t>
            </a:r>
            <a:endParaRPr lang="ru-RU" sz="1200" dirty="0">
              <a:solidFill>
                <a:srgbClr val="FF8021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</a:rPr>
              <a:t>День Здоровья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– в эти дни проходят развлекательные занятия, которые позволяют детям разгрузиться от процесса обучения, улучшить состояние здоровья, удовлетворить потребность в самовыражении, свободном общении друг с другом.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Малые </a:t>
            </a:r>
            <a:r>
              <a:rPr lang="ru-RU" sz="1200" b="1" dirty="0" err="1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кенонские</a:t>
            </a:r>
            <a: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зимние олимпийские игры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  </a:t>
            </a:r>
            <a:r>
              <a:rPr lang="ru-RU" sz="1200" b="1" dirty="0">
                <a:solidFill>
                  <a:srgbClr val="F14124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это масштабный праздник, перерастающий в грандиозное шоу, праздник грации, души и тела, большое культурное и спортивно-массовое мероприятие, в котором принимает участие вся школа. Каждое соревнование начинается с парада участников соревнований и церемонии с зажжения олимпийского огня. Праздник заканчивается горячей кашей </a:t>
            </a:r>
            <a:r>
              <a:rPr lang="ru-RU" sz="1200" b="1" dirty="0" smtClean="0">
                <a:solidFill>
                  <a:srgbClr val="F14124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1" dirty="0">
                <a:solidFill>
                  <a:srgbClr val="F14124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чаем</a:t>
            </a:r>
          </a:p>
        </p:txBody>
      </p:sp>
      <p:pic>
        <p:nvPicPr>
          <p:cNvPr id="1026" name="Picture 2" descr="D:\фотки!2\вайбер 2\image-0-02-08-f38301edb0b5833bd7870c260102e6fe43f90f0b41db6e67a85412ee9985e3a4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4808">
            <a:off x="4211960" y="692696"/>
            <a:ext cx="1872208" cy="13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школа\20160901_1122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8355">
            <a:off x="6211480" y="642074"/>
            <a:ext cx="1908720" cy="13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школа\20150529_1226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95141"/>
            <a:ext cx="1739116" cy="13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школа\20160928_1157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204864"/>
            <a:ext cx="22837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орик\Downloads\IMG_677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67059"/>
            <a:ext cx="1584176" cy="15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Лорик\Downloads\IMG_66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1006">
            <a:off x="7884368" y="1533935"/>
            <a:ext cx="1028408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?r=AyH4iRPQ2q0otWIFepML2LxR9qyg_e5knUhN_fHqH35avQ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1688">
            <a:off x="4271446" y="3377698"/>
            <a:ext cx="2200917" cy="19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Лорик\Desktop\66666666666666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398" y="5085184"/>
            <a:ext cx="2492257" cy="16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Лорик\Desktop\777777777777777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1677">
            <a:off x="6444208" y="3453377"/>
            <a:ext cx="2454447" cy="15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49.userapi.com/j9KnYi7XUaKds200LPz_PKOjKRF6Y7guFS2Yvg/sHsgz7V8PUI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41965"/>
            <a:ext cx="2143536" cy="18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dd/000bda34-1a91cc00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928992" cy="6696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116632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традиции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34129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8021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Традиционно каждую осень в нашей школе проводится КТД «Оранжевое чудо природы». На школьном дворе размещаются первые столы-прилавки, в торговых рядах наступает настоящее ярмарочное оживление: участниками являются не только ученики и учителя, но и родители, бабушки, гости. Ассортимент товаров поражает разнообразием. Каждый класс готовит для публики развлечения.</a:t>
            </a:r>
            <a:br>
              <a:rPr lang="ru-RU" sz="1200" b="1" dirty="0">
                <a:solidFill>
                  <a:srgbClr val="FF8021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Все люди, независимо от возраста, любят быть успешными. Владеть в совершенстве всеми учебными предметами непросто.</a:t>
            </a:r>
            <a:b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Торжественный праздник «Созвездие – 15», которое в нашей школе ждут с нетерпением ученики, родители и педагоги. Этот праздник - добрая традиция признания заслуг и достижений детей, награждение лучших учеников школы и тех, кто помог им прийти к своим достижениям.</a:t>
            </a:r>
            <a:br>
              <a:rPr lang="ru-RU" sz="1200" b="1" dirty="0">
                <a:solidFill>
                  <a:srgbClr val="B4DCFA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ru-RU" sz="1200" b="1" dirty="0">
                <a:solidFill>
                  <a:srgbClr val="F14124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Эмоционально и ярко проходят общешкольные праздники, посвященные Дню матери, День учителя, Новый год, прощание с Азбукой.                  </a:t>
            </a:r>
            <a:br>
              <a:rPr lang="ru-RU" sz="1200" b="1" dirty="0">
                <a:solidFill>
                  <a:srgbClr val="F14124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ru-RU" sz="1200" b="1" dirty="0">
                <a:solidFill>
                  <a:srgbClr val="4E67C8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Каждый год наши ученики принимают участие в мероприятиях, посвященных страницам истории Великой Отечественной войны и героизму советского народа, вставшего на защиту Родины.</a:t>
            </a:r>
            <a:endParaRPr lang="ru-RU" dirty="0"/>
          </a:p>
        </p:txBody>
      </p:sp>
      <p:pic>
        <p:nvPicPr>
          <p:cNvPr id="3074" name="Picture 2" descr="C:\Users\Лорик\Downloads\20170930_121321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5812">
            <a:off x="6714678" y="288763"/>
            <a:ext cx="210759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орик\Downloads\20170930_120849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9796">
            <a:off x="4641048" y="326569"/>
            <a:ext cx="2107447" cy="15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SC_01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1196">
            <a:off x="4508258" y="5190730"/>
            <a:ext cx="1915152" cy="13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SC_00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645">
            <a:off x="6552777" y="5264360"/>
            <a:ext cx="2376263" cy="144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DSC_00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314" y="3759227"/>
            <a:ext cx="2305375" cy="1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https://apf.mail.ru/cgi-bin/readmsg?id=16124064851274479189;0;1&amp;exif=1&amp;full=1&amp;x-email=dynnik.lar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C:\Users\Лорик\Downloads\IMG-f630254047f4a7330bb694d41c057e79-V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893" y="2258104"/>
            <a:ext cx="190218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школа\P102014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5632">
            <a:off x="7049407" y="3732673"/>
            <a:ext cx="1604583" cy="14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Лорик\Desktop\IMG_20191009_08185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486" y="2348880"/>
            <a:ext cx="1818847" cy="13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1113</TotalTime>
  <Words>1519</Words>
  <Application>Microsoft Office PowerPoint</Application>
  <PresentationFormat>Экран (4:3)</PresentationFormat>
  <Paragraphs>150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Georgia</vt:lpstr>
      <vt:lpstr>Helvetica</vt:lpstr>
      <vt:lpstr>Times New Roman</vt:lpstr>
      <vt:lpstr>Trebuchet MS</vt:lpstr>
      <vt:lpstr>Воздушный поток</vt:lpstr>
      <vt:lpstr>Презентация PowerPoint</vt:lpstr>
      <vt:lpstr>Информационная справка о школе</vt:lpstr>
      <vt:lpstr>«Учителем Вы первым навсегда останьтесь»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Лорик</dc:creator>
  <cp:lastModifiedBy>Мы</cp:lastModifiedBy>
  <cp:revision>68</cp:revision>
  <dcterms:created xsi:type="dcterms:W3CDTF">2021-02-03T08:53:44Z</dcterms:created>
  <dcterms:modified xsi:type="dcterms:W3CDTF">2021-02-27T14:45:05Z</dcterms:modified>
</cp:coreProperties>
</file>