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7" r:id="rId3"/>
    <p:sldId id="276" r:id="rId4"/>
    <p:sldId id="264" r:id="rId5"/>
    <p:sldId id="266" r:id="rId6"/>
    <p:sldId id="275" r:id="rId7"/>
    <p:sldId id="263" r:id="rId8"/>
    <p:sldId id="260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3F4"/>
    <a:srgbClr val="0000FF"/>
    <a:srgbClr val="00CC99"/>
    <a:srgbClr val="CC99FF"/>
    <a:srgbClr val="7575FF"/>
    <a:srgbClr val="C73D6E"/>
    <a:srgbClr val="A6305A"/>
    <a:srgbClr val="FF4343"/>
    <a:srgbClr val="009999"/>
    <a:srgbClr val="38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 snapToGrid="0"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263" y="890351"/>
            <a:ext cx="6782937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553" y="3370026"/>
            <a:ext cx="58253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8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6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6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7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482" y="877227"/>
            <a:ext cx="6732256" cy="28527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482" y="3756952"/>
            <a:ext cx="673225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3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7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6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8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1E00"/>
          </a:solidFill>
          <a:effectLst/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image" Target="../media/image16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038" y="1280846"/>
            <a:ext cx="2503923" cy="1123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МБОУ 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«СОШ №36»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05908" cy="2404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706" y="4309280"/>
            <a:ext cx="3398293" cy="2548720"/>
          </a:xfrm>
          <a:prstGeom prst="rect">
            <a:avLst/>
          </a:prstGeom>
        </p:spPr>
      </p:pic>
      <p:pic>
        <p:nvPicPr>
          <p:cNvPr id="1027" name="Picture 3" descr="C:\Users\Светлана\Pictures\фото\4-Г\IMG-f64dc4a746d2695fbef8cff927d1df6f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091" y="-2"/>
            <a:ext cx="3205908" cy="24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Pictures\фото\ШКОЛА\вид школы\2427234-19531f9919edce2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966" y="4385939"/>
            <a:ext cx="3896483" cy="24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E60C48-86BF-4A01-B08E-72460BBC33D6}"/>
              </a:ext>
            </a:extLst>
          </p:cNvPr>
          <p:cNvSpPr/>
          <p:nvPr/>
        </p:nvSpPr>
        <p:spPr>
          <a:xfrm>
            <a:off x="3984834" y="5494421"/>
            <a:ext cx="1542555" cy="1123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Г.Чита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2021 г.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" descr="Герб школы">
            <a:extLst>
              <a:ext uri="{FF2B5EF4-FFF2-40B4-BE49-F238E27FC236}">
                <a16:creationId xmlns:a16="http://schemas.microsoft.com/office/drawing/2014/main" id="{7639194A-0277-4A6C-9F80-603ADD88C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0210" y="2504543"/>
            <a:ext cx="2503923" cy="25560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3A1F02-610F-4086-90F9-EB38CD25565F}"/>
              </a:ext>
            </a:extLst>
          </p:cNvPr>
          <p:cNvSpPr/>
          <p:nvPr/>
        </p:nvSpPr>
        <p:spPr>
          <a:xfrm>
            <a:off x="2169556" y="113630"/>
            <a:ext cx="4310137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Ежегодно в январе проводится «Фестиваль наук», который расширяет школьные рамки  научного познания.  Ключевая задача «Фестиваля наук» - доступным языком рассказывать, что такое наука, чем занимаются ученые, как научный поиск улучшает качество жизни и какие перспективы открывает для человечества. </a:t>
            </a:r>
          </a:p>
          <a:p>
            <a:pPr algn="ctr"/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B92931-77D3-425B-89D7-CEA35CDD4E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564" y="113630"/>
            <a:ext cx="2664307" cy="19982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6883D0-C6F8-471F-9FB9-F2A48CD158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18" y="2215457"/>
            <a:ext cx="1682939" cy="22439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6E31E-E3DD-4BFE-828C-46BC61B392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696" y="2352660"/>
            <a:ext cx="2726172" cy="17312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17752D-87FE-4E38-9228-22C5C8247D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134" y="4250927"/>
            <a:ext cx="2644404" cy="16227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573EED-B52E-4766-A271-74B201EF26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564" y="4229535"/>
            <a:ext cx="2485798" cy="18596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1D7FE-DBE0-4186-B2B4-23BA516AD4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30" y="0"/>
            <a:ext cx="2310062" cy="17325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D36175-28EC-466E-9D65-CD6EA04AAAB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32393"/>
            <a:ext cx="2485798" cy="1864348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169F668-43BA-4E08-8DC4-3AEB9322F5CE}"/>
              </a:ext>
            </a:extLst>
          </p:cNvPr>
          <p:cNvSpPr/>
          <p:nvPr/>
        </p:nvSpPr>
        <p:spPr>
          <a:xfrm>
            <a:off x="739169" y="6114447"/>
            <a:ext cx="78919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Наша ШКОЛА ждёт вас!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FEB72C-CA24-4705-9813-ADD61599A5C8}"/>
              </a:ext>
            </a:extLst>
          </p:cNvPr>
          <p:cNvSpPr/>
          <p:nvPr/>
        </p:nvSpPr>
        <p:spPr>
          <a:xfrm>
            <a:off x="205038" y="1282098"/>
            <a:ext cx="893896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          ИСТОРИЯ ШКОЛЫ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Узнать много интересного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 о прошлом нашей школы, 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                         о её выпускниках, 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      учителях, Вы можете, посетив 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                      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ШКОЛЬНЫЙ МУЗЕЙ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4C7A5C-A80E-4851-A982-CCDF8CFBC741}"/>
              </a:ext>
            </a:extLst>
          </p:cNvPr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6647"/>
            <a:ext cx="3567364" cy="128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1B464-19B5-47FC-B482-CB5F8F93F98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168" y="3959755"/>
            <a:ext cx="5502442" cy="28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C4868A-AF18-45AC-AD72-CE2F29EAF8F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64171"/>
            <a:ext cx="2951747" cy="227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4E024-6F3F-478A-B21E-DA56EF2DA8D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368" y="5012386"/>
            <a:ext cx="3144487" cy="184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FFE81A-C5D4-4FA0-9505-CE26B5E0A03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0393" y="2922112"/>
            <a:ext cx="2759710" cy="181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21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FEB72C-CA24-4705-9813-ADD61599A5C8}"/>
              </a:ext>
            </a:extLst>
          </p:cNvPr>
          <p:cNvSpPr/>
          <p:nvPr/>
        </p:nvSpPr>
        <p:spPr>
          <a:xfrm>
            <a:off x="477252" y="320257"/>
            <a:ext cx="818949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УСЛОВИЯ ОСУЩЕСТВЛЕНИЯ ОБРАЗОВАТЕЛЬНОГО ПРОЦЕССА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        Оборудовано 32 учебных кабинета.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Имеются большой и малый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спортивные залы.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3 кабинета информатики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(1 кабинет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в начальной школе).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Работает библиотека,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столовая.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1C3C3-F7BB-44AE-9598-879E2B4B0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43991"/>
            <a:ext cx="2566736" cy="19168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32CAFE-7538-4DE3-9DBB-A8ED4CDBA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262" y="1993315"/>
            <a:ext cx="2566737" cy="19168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C15C55-154F-49F5-9571-6D741D7D68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937" y="4590871"/>
            <a:ext cx="5085347" cy="21571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539F6-023C-404A-A467-FBA10EAC7A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2672"/>
            <a:ext cx="2391508" cy="17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6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734" y="2105561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60740-6F2B-4727-908E-2B98D4A6BE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124" y="5125"/>
            <a:ext cx="1484407" cy="2100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8D90FC-BE5D-4A77-BBC4-4EF2DF09C6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131" y="1940721"/>
            <a:ext cx="1369161" cy="203938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8C94E29-F0A9-48CA-B29E-4004C1983167}"/>
              </a:ext>
            </a:extLst>
          </p:cNvPr>
          <p:cNvSpPr/>
          <p:nvPr/>
        </p:nvSpPr>
        <p:spPr>
          <a:xfrm>
            <a:off x="2097837" y="201633"/>
            <a:ext cx="5710918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В школе работает 49 учителей 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(из них 17 – в начальной школе).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Педагоги постоянно совершенствуют свое мастерство, повышая квалификацию  и участвуя в конкурсах 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различного уровня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DC2EBB-6144-473A-8E01-197DCB726B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" y="1617223"/>
            <a:ext cx="1277372" cy="17768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892242-9EAB-4242-AF81-66034D320C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40" y="135791"/>
            <a:ext cx="2067951" cy="1387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30A7F0-0D1C-47D7-BEE0-CC2FE28972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119" y="1940721"/>
            <a:ext cx="2067952" cy="15755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48512B3-1AF9-46AF-A764-2B70C08FB2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214" y="3569538"/>
            <a:ext cx="1763786" cy="13261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67BA2-7252-4DC0-95A5-A73AD0AC48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90" y="4233720"/>
            <a:ext cx="2196214" cy="150612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F67564-9486-4AA9-84F9-B95B09F1252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17656" y="4705036"/>
            <a:ext cx="1326161" cy="181374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444383-7E49-4CA5-BB5E-A20A21B11284}"/>
              </a:ext>
            </a:extLst>
          </p:cNvPr>
          <p:cNvSpPr txBox="1"/>
          <p:nvPr/>
        </p:nvSpPr>
        <p:spPr>
          <a:xfrm>
            <a:off x="12676" y="2456349"/>
            <a:ext cx="94040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Начальная ш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кола работает по 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                               уче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бно-методическому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                                       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комплекту  «ПЕРСПЕКТИВА»</a:t>
            </a: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</a:endParaRP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</a:endParaRP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</a:endParaRP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В 2021-2022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уч.году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в 1-х классах работают: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Абраменко А.А., Верхотурова Е.А.,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Дамасова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Н.Г.,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Берегельская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</a:rPr>
              <a:t> В.В.</a:t>
            </a: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ADAF94-BCFD-497E-AC30-7B46884F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409" y="4068514"/>
            <a:ext cx="1265821" cy="16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3E7C132-CF7E-42F0-9E93-6635819C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090" y="3597172"/>
            <a:ext cx="1291910" cy="17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ABFE5AE7-46BD-4D66-BFDC-B137ED76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171" y="4066149"/>
            <a:ext cx="1265821" cy="16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703FA42A-FE5F-44FD-A5B6-CDD83438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9115" y="3597172"/>
            <a:ext cx="1241263" cy="16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92CEF435-7A45-4035-A913-5C062B0D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652" y="4050459"/>
            <a:ext cx="1286504" cy="17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D2B6A4-2000-4930-99E4-CEBDEF04CD6F}"/>
              </a:ext>
            </a:extLst>
          </p:cNvPr>
          <p:cNvSpPr/>
          <p:nvPr/>
        </p:nvSpPr>
        <p:spPr>
          <a:xfrm>
            <a:off x="562707" y="320257"/>
            <a:ext cx="7891975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Школа-участник проекта "Персонализированная модель обучения" 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разработанного благотворительным фондом Сбербанка "Вклад в будущее".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Проект реализуется в основной школе.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9F54F7D-B44E-4FBC-A625-6AF48A71E2A0}"/>
              </a:ext>
            </a:extLst>
          </p:cNvPr>
          <p:cNvGrpSpPr/>
          <p:nvPr/>
        </p:nvGrpSpPr>
        <p:grpSpPr>
          <a:xfrm>
            <a:off x="27682" y="1383100"/>
            <a:ext cx="9116318" cy="3456186"/>
            <a:chOff x="0" y="1608183"/>
            <a:chExt cx="9116318" cy="345618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E431FE26-EEE8-4594-BA7E-5B66C3DA5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8183"/>
              <a:ext cx="9116318" cy="3456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551AC4D9-A4B7-49A0-AF9E-76497FB2E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2349" y="1814733"/>
              <a:ext cx="2658794" cy="815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53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71EAC7-5FD1-4490-8449-7DB760AA0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3707" y="2778612"/>
            <a:ext cx="3044166" cy="3103656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208" y="2760780"/>
            <a:ext cx="8983579" cy="2062103"/>
          </a:xfrm>
          <a:prstGeom prst="rect">
            <a:avLst/>
          </a:prstGeom>
          <a:solidFill>
            <a:srgbClr val="D0E3F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Школа имеет статус городской инновационной площадки, реализуя проект</a:t>
            </a: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 «ЧИТАЮЩАЯ ШКОЛА»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</p:txBody>
      </p:sp>
      <p:pic>
        <p:nvPicPr>
          <p:cNvPr id="1026" name="Picture 2" descr="C:\Users\Светлана\Downloads\IMG_20170607_1028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874" y="4535905"/>
            <a:ext cx="3096126" cy="23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ownloads\IMG_20170607_1027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96126" cy="23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ownloads\IMG_20170607_10272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5" t="-14528"/>
          <a:stretch/>
        </p:blipFill>
        <p:spPr bwMode="auto">
          <a:xfrm>
            <a:off x="6047873" y="0"/>
            <a:ext cx="3096127" cy="23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Downloads\IMG_20170607_1027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9700" y="0"/>
            <a:ext cx="2744599" cy="26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\Downloads\IMG_20170607_1026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35905"/>
            <a:ext cx="3096126" cy="23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2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6920" y="186935"/>
            <a:ext cx="697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ПРОФОРИЕНТАЦИОННАЯ РАБОТА ВЕДЁТСЯ ПО  НАПРАВЛЕНИЯМ: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16052" y="819187"/>
            <a:ext cx="3087053" cy="17597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ПРОФЕССИОНАЛЬНОЕ ПРОСВЕЩЕНИЕ</a:t>
            </a:r>
          </a:p>
          <a:p>
            <a:pPr algn="ctr"/>
            <a:r>
              <a:rPr lang="ru-RU" sz="1100" dirty="0">
                <a:solidFill>
                  <a:srgbClr val="000080"/>
                </a:solidFill>
                <a:latin typeface="Arial Black" pitchFamily="34" charset="0"/>
                <a:cs typeface="Arial" pitchFamily="34" charset="0"/>
              </a:rPr>
              <a:t>сведения о мире профессий, личностных и профессионально важных качествах человека, существенных для самоопределения, о системе учебных заведений и путях получения профессии, о потребностях общества в кадрах</a:t>
            </a:r>
            <a:r>
              <a:rPr lang="ru-RU" sz="1100" b="1" dirty="0">
                <a:solidFill>
                  <a:srgbClr val="00008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716" y="5720198"/>
            <a:ext cx="3084779" cy="897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ПРОФЕССИОНАЛЬНАЯ ДИАГНОСТИКА</a:t>
            </a:r>
          </a:p>
          <a:p>
            <a:pPr algn="ctr"/>
            <a:r>
              <a:rPr lang="ru-RU" sz="1100" dirty="0">
                <a:solidFill>
                  <a:srgbClr val="000080"/>
                </a:solidFill>
                <a:latin typeface="Arial Black" pitchFamily="34" charset="0"/>
                <a:cs typeface="Arial" pitchFamily="34" charset="0"/>
              </a:rPr>
              <a:t>изучение личности школьника в целях профориентации.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8831" y="4273290"/>
            <a:ext cx="3139370" cy="12934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ПРОФЕССИОНАЛЬНАЯ КОНСУЛЬТАЦИЯ</a:t>
            </a:r>
          </a:p>
          <a:p>
            <a:pPr algn="ctr"/>
            <a:r>
              <a:rPr lang="ru-RU" sz="1100" dirty="0">
                <a:solidFill>
                  <a:srgbClr val="000080"/>
                </a:solidFill>
                <a:latin typeface="Arial Black" pitchFamily="34" charset="0"/>
                <a:cs typeface="Arial" pitchFamily="34" charset="0"/>
              </a:rPr>
              <a:t>установление соответствия индивидуальных личностных особенностей специфическим требованиям той или иной профессии.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13813" y="2596295"/>
            <a:ext cx="3112074" cy="1620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ПРОФЕССИОНАЛЬНОЕ ВОСПИТАНИЕ</a:t>
            </a:r>
          </a:p>
          <a:p>
            <a:pPr algn="ctr"/>
            <a:r>
              <a:rPr lang="ru-RU" sz="1100" dirty="0">
                <a:solidFill>
                  <a:srgbClr val="000080"/>
                </a:solidFill>
                <a:latin typeface="Arial Black" pitchFamily="34" charset="0"/>
                <a:cs typeface="Times New Roman" pitchFamily="18" charset="0"/>
              </a:rPr>
              <a:t>формирование чувства долга, ответственности, профессиональной чести и достоинства; формирование склонностей и профессиональных интересов школьников.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042" y="703733"/>
            <a:ext cx="1560513" cy="1171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4473"/>
            <a:ext cx="1516063" cy="1400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511" y="2746058"/>
            <a:ext cx="1422108" cy="13865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987" y="4671003"/>
            <a:ext cx="1243013" cy="16557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8" y="4564234"/>
            <a:ext cx="1738312" cy="11461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2" y="2625563"/>
            <a:ext cx="1774825" cy="133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750" y="0"/>
            <a:ext cx="1291250" cy="97377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73" name="Picture 13" descr="IMG_20191223_14534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189" y="1213301"/>
            <a:ext cx="1404937" cy="1054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32" y="3166130"/>
            <a:ext cx="1655762" cy="1244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553" y="4466949"/>
            <a:ext cx="1735652" cy="11144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EB6B01-F734-422C-9AE6-C3A1D337BF2C}"/>
              </a:ext>
            </a:extLst>
          </p:cNvPr>
          <p:cNvSpPr/>
          <p:nvPr/>
        </p:nvSpPr>
        <p:spPr>
          <a:xfrm>
            <a:off x="3302126" y="5498884"/>
            <a:ext cx="45988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Ребята в увлекательной форме узнают о факторах, влияющих на выбор профессии, знакомятся с различными характеристиками профессий.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813" y="126400"/>
            <a:ext cx="86723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C 2015 в нашей школе стало традицией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 ежегодно проводить слет отличников и хорошистов,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 чтобы чествовать тех, кто стремится к знаниям, 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кто осознает важность получения качественного образования, 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кто понимает, что Россия умом процветать будет.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592725-5AF6-4D9F-85CC-F2D530CC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290" y="4450991"/>
            <a:ext cx="4572000" cy="23472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1E25DA-90D0-4780-866D-729D87B98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6" y="2115637"/>
            <a:ext cx="2800125" cy="2339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F62999-9BED-4ADE-A098-C54CFBF73D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958" y="2103733"/>
            <a:ext cx="2671010" cy="234725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98E1DDE-7969-43D6-9A50-EAD2D9D393DB}"/>
              </a:ext>
            </a:extLst>
          </p:cNvPr>
          <p:cNvGrpSpPr/>
          <p:nvPr/>
        </p:nvGrpSpPr>
        <p:grpSpPr>
          <a:xfrm>
            <a:off x="3201152" y="2119380"/>
            <a:ext cx="2962275" cy="2332137"/>
            <a:chOff x="3201152" y="2191026"/>
            <a:chExt cx="2962275" cy="233213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0709EFE-A3C7-40A0-AA4A-3A3587D46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201152" y="2191026"/>
              <a:ext cx="2962275" cy="2259965"/>
            </a:xfrm>
            <a:prstGeom prst="rect">
              <a:avLst/>
            </a:prstGeom>
            <a:noFill/>
            <a:ln w="76200">
              <a:solidFill>
                <a:srgbClr val="000099"/>
              </a:solidFill>
            </a:ln>
          </p:spPr>
        </p:pic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B9DD7340-AE1C-4A98-BCED-F107EA0F88C4}"/>
                </a:ext>
              </a:extLst>
            </p:cNvPr>
            <p:cNvGrpSpPr/>
            <p:nvPr/>
          </p:nvGrpSpPr>
          <p:grpSpPr>
            <a:xfrm flipH="1">
              <a:off x="3356497" y="3103992"/>
              <a:ext cx="2651584" cy="1419171"/>
              <a:chOff x="38102" y="0"/>
              <a:chExt cx="4714875" cy="2709544"/>
            </a:xfrm>
          </p:grpSpPr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3BCC7AA6-B4F9-4F21-BADA-AAC37B6C47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04950" y="0"/>
                <a:ext cx="1571625" cy="1571625"/>
              </a:xfrm>
              <a:prstGeom prst="ellipse">
                <a:avLst/>
              </a:prstGeom>
              <a:noFill/>
              <a:ln w="76200">
                <a:solidFill>
                  <a:srgbClr val="003399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D0424443-4A98-4F41-8872-7375597C0A20}"/>
                  </a:ext>
                </a:extLst>
              </p:cNvPr>
              <p:cNvSpPr/>
              <p:nvPr/>
            </p:nvSpPr>
            <p:spPr>
              <a:xfrm>
                <a:off x="1201758" y="1351086"/>
                <a:ext cx="2152650" cy="40957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" name="Поле 4">
                <a:extLst>
                  <a:ext uri="{FF2B5EF4-FFF2-40B4-BE49-F238E27FC236}">
                    <a16:creationId xmlns:a16="http://schemas.microsoft.com/office/drawing/2014/main" id="{66F252AE-8FDD-4425-81A5-5ABFFE10F6C3}"/>
                  </a:ext>
                </a:extLst>
              </p:cNvPr>
              <p:cNvSpPr txBox="1"/>
              <p:nvPr/>
            </p:nvSpPr>
            <p:spPr>
              <a:xfrm flipV="1">
                <a:off x="38102" y="1571625"/>
                <a:ext cx="4714875" cy="11379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1" vert="horz" wrap="square" lIns="91440" tIns="45720" rIns="91440" bIns="45720" numCol="1" spcCol="0" rtlCol="0" fromWordArt="0" anchor="t" anchorCtr="0" forceAA="0" compatLnSpc="1">
                <a:prstTxWarp prst="textArchUp">
                  <a:avLst>
                    <a:gd name="adj" fmla="val 1103250"/>
                  </a:avLst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b="1" dirty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41275" dist="20320" dir="1800000" algn="tl">
                        <a:srgbClr val="000000">
                          <a:alpha val="40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СЛЁТ ОТЛИЧНИКОВ И ХОРОШИСТОВ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Поле 5">
              <a:extLst>
                <a:ext uri="{FF2B5EF4-FFF2-40B4-BE49-F238E27FC236}">
                  <a16:creationId xmlns:a16="http://schemas.microsoft.com/office/drawing/2014/main" id="{21746846-3393-489F-AD10-C08F66855F90}"/>
                </a:ext>
              </a:extLst>
            </p:cNvPr>
            <p:cNvSpPr txBox="1"/>
            <p:nvPr/>
          </p:nvSpPr>
          <p:spPr>
            <a:xfrm>
              <a:off x="3691922" y="4101712"/>
              <a:ext cx="2098583" cy="256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Plain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ln w="635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МБОУ «СОШ №36»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B4D155-3F15-495D-9E0F-3AF309B185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549" y="320257"/>
            <a:ext cx="4363451" cy="28757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32BB24-021A-4774-8BC3-D3DE901D6F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8" y="3950571"/>
            <a:ext cx="4154905" cy="27350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742CEC-0031-41E6-B891-997EFA3648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549" y="3877242"/>
            <a:ext cx="4363451" cy="280839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EA17D5A-FB64-4226-816E-2C855DB67FD0}"/>
              </a:ext>
            </a:extLst>
          </p:cNvPr>
          <p:cNvSpPr/>
          <p:nvPr/>
        </p:nvSpPr>
        <p:spPr>
          <a:xfrm>
            <a:off x="0" y="320257"/>
            <a:ext cx="4895881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Ваш ребёнок мечтает научиться рисовать?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Тогда ему нужно посетить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объединение</a:t>
            </a:r>
          </a:p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 «РАДУГА ТАЛАНТОВ»,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которое</a:t>
            </a:r>
          </a:p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 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развивает способности к художественному творчеству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F86CD"/>
                </a:solidFill>
                <a:effectLst/>
              </a:rPr>
              <a:t>.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</a:endParaRP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</a:endParaRP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F86CD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ниг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нига2.potx" id="{95D0EAA1-CF6C-4BA8-8841-64452D3D16EC}" vid="{2EF6BD98-B676-48E5-9A9D-CCE18AECC9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книга3</Template>
  <TotalTime>904</TotalTime>
  <Words>364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Intro </vt:lpstr>
      <vt:lpstr>Times New Roman</vt:lpstr>
      <vt:lpstr>книга3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Марина</dc:creator>
  <cp:lastModifiedBy>Мы</cp:lastModifiedBy>
  <cp:revision>66</cp:revision>
  <dcterms:created xsi:type="dcterms:W3CDTF">2019-07-28T09:59:28Z</dcterms:created>
  <dcterms:modified xsi:type="dcterms:W3CDTF">2021-02-27T14:45:51Z</dcterms:modified>
</cp:coreProperties>
</file>