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60" r:id="rId2"/>
    <p:sldId id="279" r:id="rId3"/>
    <p:sldId id="283" r:id="rId4"/>
    <p:sldId id="277" r:id="rId5"/>
    <p:sldId id="267" r:id="rId6"/>
    <p:sldId id="276" r:id="rId7"/>
    <p:sldId id="269" r:id="rId8"/>
    <p:sldId id="270" r:id="rId9"/>
    <p:sldId id="281" r:id="rId10"/>
    <p:sldId id="271" r:id="rId11"/>
    <p:sldId id="272" r:id="rId12"/>
    <p:sldId id="282" r:id="rId13"/>
    <p:sldId id="273" r:id="rId14"/>
    <p:sldId id="274" r:id="rId15"/>
    <p:sldId id="263" r:id="rId16"/>
    <p:sldId id="275" r:id="rId17"/>
    <p:sldId id="268" r:id="rId18"/>
  </p:sldIdLst>
  <p:sldSz cx="9144000" cy="6858000" type="screen4x3"/>
  <p:notesSz cx="6858000" cy="9144000"/>
  <p:embeddedFontLst>
    <p:embeddedFont>
      <p:font typeface="Corbel" panose="020B0503020204020204" pitchFamily="34" charset="0"/>
      <p:regular r:id="rId20"/>
      <p:bold r:id="rId21"/>
      <p:italic r:id="rId22"/>
      <p:boldItalic r:id="rId23"/>
    </p:embeddedFont>
    <p:embeddedFont>
      <p:font typeface="Monotype Corsiva" panose="03010101010201010101" pitchFamily="66" charset="0"/>
      <p:italic r:id="rId24"/>
    </p:embeddedFont>
    <p:embeddedFont>
      <p:font typeface="宋体" panose="02010600030101010101" pitchFamily="2" charset="-122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6A1C"/>
    <a:srgbClr val="DEA900"/>
    <a:srgbClr val="6CA62C"/>
    <a:srgbClr val="E4931C"/>
    <a:srgbClr val="FFE89F"/>
    <a:srgbClr val="008080"/>
    <a:srgbClr val="27704F"/>
    <a:srgbClr val="69A1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5E2B6BF-A46D-47DC-9B3B-1893E3D318F8}" type="datetimeFigureOut">
              <a:rPr lang="ru-RU"/>
              <a:pPr>
                <a:defRPr/>
              </a:pPr>
              <a:t>28.02.2021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45B6287-0F2E-45BF-9B7D-3F7647180AA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70E399C-0F33-4980-80BD-AA3F079669FD}" type="slidenum">
              <a:rPr lang="ru-RU" altLang="ru-RU">
                <a:latin typeface="Calibri" panose="020F0502020204030204" pitchFamily="34" charset="0"/>
              </a:rPr>
              <a:pPr eaLnBrk="1" hangingPunct="1"/>
              <a:t>5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4BDB-7D5E-432A-B950-8BED99905658}" type="datetimeFigureOut">
              <a:rPr lang="ru-RU"/>
              <a:pPr>
                <a:defRPr/>
              </a:pPr>
              <a:t>28.02.2021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E83329-E3CB-4078-AA6F-14B4B03D77B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2333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D2B4D-8819-485A-94E0-DD53C3BE3E6E}" type="datetimeFigureOut">
              <a:rPr lang="ru-RU"/>
              <a:pPr>
                <a:defRPr/>
              </a:pPr>
              <a:t>28.02.2021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A4C71B-AEF4-4A07-BF1F-0326E4BB36A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4981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D8135-289D-4986-8C57-89871D31787D}" type="datetimeFigureOut">
              <a:rPr lang="ru-RU"/>
              <a:pPr>
                <a:defRPr/>
              </a:pPr>
              <a:t>28.02.2021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6528D-FFA9-45A7-8ED2-9CB634EFA64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9238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D9F3B-F5CC-41BF-8248-EDC374585CFC}" type="datetimeFigureOut">
              <a:rPr lang="ru-RU"/>
              <a:pPr>
                <a:defRPr/>
              </a:pPr>
              <a:t>28.02.2021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A4382-F849-48B6-93B2-49DADCCDA89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1983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AAA9A-FE7E-49AF-97F1-6650A93316F2}" type="datetimeFigureOut">
              <a:rPr lang="ru-RU"/>
              <a:pPr>
                <a:defRPr/>
              </a:pPr>
              <a:t>28.02.2021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815EDF-0E0A-4E88-898F-37A141FD6C5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9049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2C9F3-8D72-4E1F-B1E2-D87AC4C4B373}" type="datetimeFigureOut">
              <a:rPr lang="ru-RU"/>
              <a:pPr>
                <a:defRPr/>
              </a:pPr>
              <a:t>28.02.2021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FFB7C5-CB7D-4334-A21B-BF43BB3F6E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5278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2FECF-6227-4EBC-A43F-A4FD4840DAD6}" type="datetimeFigureOut">
              <a:rPr lang="ru-RU"/>
              <a:pPr>
                <a:defRPr/>
              </a:pPr>
              <a:t>28.02.2021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9A536-7D2B-4B4B-A481-C054D2C9983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4721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4428F-7FA8-40FD-B3DC-0E47EBD02922}" type="datetimeFigureOut">
              <a:rPr lang="ru-RU"/>
              <a:pPr>
                <a:defRPr/>
              </a:pPr>
              <a:t>28.02.2021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496DD-5588-4D31-B511-745A1D0223F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1482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196DB-F61B-4C16-AA33-6A69EDAEA69B}" type="datetimeFigureOut">
              <a:rPr lang="ru-RU"/>
              <a:pPr>
                <a:defRPr/>
              </a:pPr>
              <a:t>28.02.2021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2B2C69-7C73-453E-B40A-FDF4FEB923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7164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35076-D5B8-4DD4-895F-58DBD8B6D3C8}" type="datetimeFigureOut">
              <a:rPr lang="ru-RU"/>
              <a:pPr>
                <a:defRPr/>
              </a:pPr>
              <a:t>28.02.2021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B66E86-1AF9-4757-A46A-A7049E9F277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5578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33778-0DDC-4499-967F-BDEF66B5A9EC}" type="datetimeFigureOut">
              <a:rPr lang="ru-RU"/>
              <a:pPr>
                <a:defRPr/>
              </a:pPr>
              <a:t>28.02.2021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A1C4E4-5B4A-4C2E-BEB4-65A290CBDB3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4512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44669-E9D8-4E77-8591-36B388D69C05}" type="datetimeFigureOut">
              <a:rPr lang="ru-RU"/>
              <a:pPr>
                <a:defRPr/>
              </a:pPr>
              <a:t>28.02.2021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8B432-9038-4040-A79C-EBFD67F17E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7829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E32E2-B473-4954-A627-BD470289549B}" type="datetimeFigureOut">
              <a:rPr lang="ru-RU"/>
              <a:pPr>
                <a:defRPr/>
              </a:pPr>
              <a:t>28.02.2021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77D78F-47F1-41B7-8561-7BF2D550E5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6901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F170DA-AB2D-4518-B928-45DBA3FC1C61}" type="datetimeFigureOut">
              <a:rPr lang="ru-RU"/>
              <a:pPr>
                <a:defRPr/>
              </a:pPr>
              <a:t>28.02.2021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53414139-0ED5-4270-8DF3-3FDA868BB44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925" y="2914650"/>
            <a:ext cx="4538663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981075"/>
            <a:ext cx="3024187" cy="17272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836613"/>
            <a:ext cx="4681538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908050"/>
            <a:ext cx="8229600" cy="64928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1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  <a:t>Кадровый состав школы: </a:t>
            </a:r>
            <a:br>
              <a:rPr lang="ru-RU" sz="31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rbel"/>
              </a:rPr>
              <a:t>42 учителя,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rbel"/>
              </a:rPr>
              <a:t> 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rbel"/>
              </a:rPr>
              <a:t>, педагог-психолог, педагог-библиотекарь, старший вожатый, логопед,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rbel"/>
              </a:rPr>
              <a:t>социальный педагог. </a:t>
            </a:r>
            <a:endParaRPr lang="ru-RU" b="1" dirty="0" smtClean="0">
              <a:solidFill>
                <a:schemeClr val="accent4">
                  <a:lumMod val="7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orbel"/>
            </a:endParaRPr>
          </a:p>
          <a:p>
            <a:pPr marL="27432" indent="0" algn="ctr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Arial" panose="020B0604020202020204" pitchFamily="34" charset="0"/>
              <a:buNone/>
              <a:defRPr/>
            </a:pPr>
            <a:r>
              <a:rPr lang="ru-RU" sz="2400" b="1" i="1" dirty="0" smtClean="0">
                <a:solidFill>
                  <a:prstClr val="black"/>
                </a:solidFill>
                <a:latin typeface="Corbel"/>
              </a:rPr>
              <a:t>Учителей высшей категории – </a:t>
            </a:r>
            <a:r>
              <a:rPr lang="ru-RU" sz="2400" i="1" dirty="0">
                <a:solidFill>
                  <a:prstClr val="black"/>
                </a:solidFill>
                <a:latin typeface="Corbel"/>
              </a:rPr>
              <a:t>5</a:t>
            </a:r>
            <a:r>
              <a:rPr lang="ru-RU" sz="2400" i="1" dirty="0" smtClean="0">
                <a:solidFill>
                  <a:prstClr val="black"/>
                </a:solidFill>
                <a:latin typeface="Corbel"/>
              </a:rPr>
              <a:t> </a:t>
            </a:r>
            <a:r>
              <a:rPr lang="ru-RU" sz="2400" b="1" i="1" dirty="0" smtClean="0">
                <a:solidFill>
                  <a:prstClr val="black"/>
                </a:solidFill>
                <a:latin typeface="Corbel"/>
              </a:rPr>
              <a:t>человек;</a:t>
            </a:r>
            <a:r>
              <a:rPr lang="ru-RU" sz="2400" b="1" dirty="0" smtClean="0">
                <a:solidFill>
                  <a:prstClr val="black"/>
                </a:solidFill>
                <a:latin typeface="Corbel"/>
              </a:rPr>
              <a:t/>
            </a:r>
            <a:br>
              <a:rPr lang="ru-RU" sz="2400" b="1" dirty="0" smtClean="0">
                <a:solidFill>
                  <a:prstClr val="black"/>
                </a:solidFill>
                <a:latin typeface="Corbel"/>
              </a:rPr>
            </a:br>
            <a:r>
              <a:rPr lang="ru-RU" sz="2400" b="1" i="1" dirty="0" smtClean="0">
                <a:solidFill>
                  <a:prstClr val="black"/>
                </a:solidFill>
                <a:latin typeface="Corbel"/>
              </a:rPr>
              <a:t>1 категории </a:t>
            </a:r>
            <a:r>
              <a:rPr lang="ru-RU" sz="2400" i="1" dirty="0" smtClean="0">
                <a:solidFill>
                  <a:prstClr val="black"/>
                </a:solidFill>
                <a:latin typeface="Corbel"/>
              </a:rPr>
              <a:t>– </a:t>
            </a:r>
            <a:r>
              <a:rPr lang="ru-RU" sz="2400" i="1" dirty="0">
                <a:solidFill>
                  <a:prstClr val="black"/>
                </a:solidFill>
                <a:latin typeface="Corbel"/>
              </a:rPr>
              <a:t>7</a:t>
            </a:r>
            <a:r>
              <a:rPr lang="ru-RU" sz="2400" b="1" i="1" dirty="0" smtClean="0">
                <a:solidFill>
                  <a:prstClr val="black"/>
                </a:solidFill>
                <a:latin typeface="Corbel"/>
              </a:rPr>
              <a:t> человек.</a:t>
            </a:r>
            <a:r>
              <a:rPr lang="ru-RU" sz="2400" b="1" dirty="0" smtClean="0">
                <a:solidFill>
                  <a:prstClr val="black"/>
                </a:solidFill>
                <a:latin typeface="Corbel"/>
              </a:rPr>
              <a:t/>
            </a:r>
            <a:br>
              <a:rPr lang="ru-RU" sz="2400" b="1" dirty="0" smtClean="0">
                <a:solidFill>
                  <a:prstClr val="black"/>
                </a:solidFill>
                <a:latin typeface="Corbel"/>
              </a:rPr>
            </a:br>
            <a:r>
              <a:rPr lang="ru-RU" sz="2400" b="1" i="1" dirty="0" smtClean="0">
                <a:solidFill>
                  <a:prstClr val="black"/>
                </a:solidFill>
                <a:latin typeface="Corbel"/>
              </a:rPr>
              <a:t>Среди них имеют почетные звания и награды:</a:t>
            </a:r>
            <a:r>
              <a:rPr lang="ru-RU" sz="2400" b="1" dirty="0" smtClean="0">
                <a:solidFill>
                  <a:prstClr val="black"/>
                </a:solidFill>
                <a:latin typeface="Corbel"/>
              </a:rPr>
              <a:t/>
            </a:r>
            <a:br>
              <a:rPr lang="ru-RU" sz="2400" b="1" dirty="0" smtClean="0">
                <a:solidFill>
                  <a:prstClr val="black"/>
                </a:solidFill>
                <a:latin typeface="Corbel"/>
              </a:rPr>
            </a:br>
            <a:r>
              <a:rPr lang="ru-RU" sz="2400" b="1" i="1" dirty="0" smtClean="0">
                <a:solidFill>
                  <a:prstClr val="black"/>
                </a:solidFill>
                <a:latin typeface="Corbel"/>
              </a:rPr>
              <a:t>«Отличник народного просвещения» - 2 человека;</a:t>
            </a:r>
            <a:r>
              <a:rPr lang="ru-RU" sz="2400" b="1" dirty="0" smtClean="0">
                <a:solidFill>
                  <a:prstClr val="black"/>
                </a:solidFill>
                <a:latin typeface="Corbel"/>
              </a:rPr>
              <a:t/>
            </a:r>
            <a:br>
              <a:rPr lang="ru-RU" sz="2400" b="1" dirty="0" smtClean="0">
                <a:solidFill>
                  <a:prstClr val="black"/>
                </a:solidFill>
                <a:latin typeface="Corbel"/>
              </a:rPr>
            </a:br>
            <a:r>
              <a:rPr lang="ru-RU" sz="2400" b="1" i="1" dirty="0" smtClean="0">
                <a:solidFill>
                  <a:prstClr val="black"/>
                </a:solidFill>
                <a:latin typeface="Corbel"/>
              </a:rPr>
              <a:t>награждены нагрудным знаком  «50 лет в образовании» - 1 человек;</a:t>
            </a:r>
            <a:r>
              <a:rPr lang="ru-RU" sz="2400" b="1" dirty="0" smtClean="0">
                <a:solidFill>
                  <a:prstClr val="black"/>
                </a:solidFill>
                <a:latin typeface="Corbel"/>
              </a:rPr>
              <a:t/>
            </a:r>
            <a:br>
              <a:rPr lang="ru-RU" sz="2400" b="1" dirty="0" smtClean="0">
                <a:solidFill>
                  <a:prstClr val="black"/>
                </a:solidFill>
                <a:latin typeface="Corbel"/>
              </a:rPr>
            </a:br>
            <a:r>
              <a:rPr lang="ru-RU" sz="2400" b="1" i="1" dirty="0" smtClean="0">
                <a:solidFill>
                  <a:prstClr val="black"/>
                </a:solidFill>
                <a:latin typeface="Corbel"/>
              </a:rPr>
              <a:t>награждены  Почетной </a:t>
            </a:r>
            <a:r>
              <a:rPr lang="ru-RU" sz="2400" b="1" i="1" dirty="0">
                <a:solidFill>
                  <a:prstClr val="black"/>
                </a:solidFill>
                <a:latin typeface="Corbel"/>
              </a:rPr>
              <a:t>грамотой МО РФ – </a:t>
            </a:r>
            <a:r>
              <a:rPr lang="ru-RU" sz="2400" b="1" i="1" dirty="0" smtClean="0">
                <a:solidFill>
                  <a:prstClr val="black"/>
                </a:solidFill>
                <a:latin typeface="Corbel"/>
              </a:rPr>
              <a:t>3 </a:t>
            </a:r>
            <a:r>
              <a:rPr lang="ru-RU" sz="2400" b="1" i="1" dirty="0">
                <a:solidFill>
                  <a:prstClr val="black"/>
                </a:solidFill>
                <a:latin typeface="Corbel"/>
              </a:rPr>
              <a:t>человека.</a:t>
            </a:r>
            <a:endParaRPr lang="ru-RU" sz="2400" b="1" dirty="0">
              <a:solidFill>
                <a:prstClr val="black"/>
              </a:solidFill>
              <a:latin typeface="Corbel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7969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Times New Roman"/>
                <a:ea typeface="+mn-ea"/>
                <a:cs typeface="+mn-cs"/>
              </a:rPr>
              <a:t/>
            </a:r>
            <a:br>
              <a:rPr lang="ru-RU" sz="2400" dirty="0" smtClean="0">
                <a:latin typeface="Times New Roman"/>
                <a:ea typeface="+mn-ea"/>
                <a:cs typeface="+mn-cs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Дополнительное </a:t>
            </a:r>
            <a:r>
              <a:rPr lang="ru-RU" sz="3600" b="1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образование</a:t>
            </a:r>
            <a:br>
              <a:rPr lang="ru-RU" sz="3600" b="1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</a:b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i="1" u="sng" dirty="0">
                <a:solidFill>
                  <a:schemeClr val="accent4">
                    <a:lumMod val="75000"/>
                  </a:schemeClr>
                </a:solidFill>
              </a:rPr>
              <a:t>Творческие </a:t>
            </a:r>
            <a:r>
              <a:rPr lang="ru-RU" sz="2800" i="1" u="sng" dirty="0" smtClean="0">
                <a:solidFill>
                  <a:schemeClr val="accent4">
                    <a:lumMod val="75000"/>
                  </a:schemeClr>
                </a:solidFill>
              </a:rPr>
              <a:t>объединения</a:t>
            </a:r>
            <a:r>
              <a:rPr lang="ru-RU" sz="2800" dirty="0" smtClean="0"/>
              <a:t>: </a:t>
            </a:r>
            <a:r>
              <a:rPr lang="ru-RU" sz="2800" dirty="0"/>
              <a:t>«Весёлые нотки», «Радуга творчества», </a:t>
            </a:r>
            <a:r>
              <a:rPr lang="ru-RU" sz="2800" dirty="0" smtClean="0"/>
              <a:t>«</a:t>
            </a:r>
            <a:r>
              <a:rPr lang="ru-RU" sz="2800" dirty="0"/>
              <a:t>Б</a:t>
            </a:r>
            <a:r>
              <a:rPr lang="ru-RU" sz="2800" dirty="0" smtClean="0"/>
              <a:t>умагопластика»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800" i="1" u="sng" dirty="0" smtClean="0">
                <a:solidFill>
                  <a:schemeClr val="accent4">
                    <a:lumMod val="75000"/>
                  </a:schemeClr>
                </a:solidFill>
              </a:rPr>
              <a:t>Спортивные секции</a:t>
            </a:r>
            <a:r>
              <a:rPr lang="ru-RU" sz="2800" dirty="0" smtClean="0"/>
              <a:t>: волейбол, баскетбол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800" i="1" u="sng" dirty="0" smtClean="0">
                <a:solidFill>
                  <a:schemeClr val="accent4">
                    <a:lumMod val="75000"/>
                  </a:schemeClr>
                </a:solidFill>
              </a:rPr>
              <a:t>Профильные отряды</a:t>
            </a:r>
            <a:r>
              <a:rPr lang="ru-RU" sz="2800" dirty="0" smtClean="0"/>
              <a:t>: ДЮП «Огнеборцы», ЮИД «Светофор», отряд Юнармии «Патриоты»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800" i="1" u="sng" dirty="0" smtClean="0">
                <a:solidFill>
                  <a:schemeClr val="accent4">
                    <a:lumMod val="75000"/>
                  </a:schemeClr>
                </a:solidFill>
              </a:rPr>
              <a:t>Общественные объединения</a:t>
            </a:r>
            <a:r>
              <a:rPr lang="ru-RU" sz="2800" dirty="0" smtClean="0"/>
              <a:t>: отряд волонтёров «ВДВ», спортивный клуб «Атлет»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Объект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8313" y="476250"/>
            <a:ext cx="8064500" cy="58324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Традиции школы</a:t>
            </a:r>
          </a:p>
        </p:txBody>
      </p:sp>
      <p:sp>
        <p:nvSpPr>
          <p:cNvPr id="1536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859713" cy="3700463"/>
          </a:xfrm>
        </p:spPr>
        <p:txBody>
          <a:bodyPr/>
          <a:lstStyle/>
          <a:p>
            <a:pPr marL="273050" indent="-273050" algn="ctr" eaLnBrk="1" hangingPunct="1">
              <a:spcBef>
                <a:spcPts val="600"/>
              </a:spcBef>
              <a:buClr>
                <a:srgbClr val="C32D2E"/>
              </a:buClr>
              <a:buSzPct val="80000"/>
              <a:buFont typeface="Arial" panose="020B0604020202020204" pitchFamily="34" charset="0"/>
              <a:buNone/>
            </a:pPr>
            <a:r>
              <a:rPr lang="ru-RU" altLang="ru-RU" sz="2800" b="1" smtClean="0">
                <a:solidFill>
                  <a:srgbClr val="C00000"/>
                </a:solidFill>
                <a:latin typeface="Corbel" panose="020B0503020204020204" pitchFamily="34" charset="0"/>
              </a:rPr>
              <a:t>    </a:t>
            </a:r>
            <a:r>
              <a:rPr lang="ru-RU" altLang="ru-RU" b="1" i="1" smtClean="0">
                <a:solidFill>
                  <a:srgbClr val="C00000"/>
                </a:solidFill>
                <a:latin typeface="Corbel" panose="020B0503020204020204" pitchFamily="34" charset="0"/>
              </a:rPr>
              <a:t>День учителя, День здоровья,   праздник первоклассников, праздник 8 марта, научно-практические конференции, Декады знаний, участие в реализации социальных проектов, конкурсов, Праздник «За честь школы», праздник Последнего звонка, выпускной бал</a:t>
            </a:r>
            <a:r>
              <a:rPr lang="ru-RU" altLang="ru-RU" sz="2800" b="1" smtClean="0">
                <a:solidFill>
                  <a:srgbClr val="C00000"/>
                </a:solidFill>
                <a:latin typeface="Corbel" panose="020B0503020204020204" pitchFamily="34" charset="0"/>
              </a:rPr>
              <a:t>.</a:t>
            </a:r>
            <a:endParaRPr lang="ru-RU" altLang="ru-RU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  <a:t>ДОСТИЖЕНИЯ ШКОЛЫ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800" u="sng" dirty="0" smtClean="0"/>
              <a:t>2017-2018уч.г.:</a:t>
            </a:r>
            <a:r>
              <a:rPr lang="ru-RU" sz="1800" dirty="0" smtClean="0"/>
              <a:t>городской туристический слёт- 2 место</a:t>
            </a:r>
            <a:r>
              <a:rPr lang="ru-RU" sz="1800" u="sng" dirty="0" smtClean="0"/>
              <a:t>;</a:t>
            </a:r>
            <a:r>
              <a:rPr lang="ru-RU" sz="1800" dirty="0" smtClean="0"/>
              <a:t> соревнования по стрельбе-1 место; городская военно-спортивная игра «Форпост»- 1место;региональный этап «Президентские состязания»-3 место; муниципальный этап региональной игры «Победа»- 1 место;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800" u="sng" dirty="0" smtClean="0"/>
              <a:t>2018-2019уч. г</a:t>
            </a:r>
            <a:r>
              <a:rPr lang="ru-RU" sz="1800" dirty="0" smtClean="0"/>
              <a:t>.: Легкоатлетический кросс памяти Г.Д.Онискевича-1 место; городской конкурс инсценированной песни «Отчизны верные сыны»- 1место; краевая акция «Охранять природу-значит любить свою Родину» (номинации)-1 место; краевой заочный конкурс среди ОУ на лучшую  научную работу –диплом 1 степени; квест-игра «Заповедные территории Забайкалья»- 3 место; Муниципальный этап олимпиады школьников по биологии- 1 место; краевое первенство «Дорога мужества»- 2 место; «Президентские состязания»(региональный уровень)-4 место ;городской конкурс «Смотр песни и строя»- </a:t>
            </a:r>
            <a:r>
              <a:rPr lang="ru-RU" sz="1700" dirty="0" smtClean="0"/>
              <a:t>2 место; фестиваль по многоборью ГТО- 2 место.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700" u="sng" dirty="0" smtClean="0"/>
              <a:t>2019-2020 уч.г: </a:t>
            </a:r>
            <a:r>
              <a:rPr lang="ru-RU" sz="1700" dirty="0" smtClean="0"/>
              <a:t>первенство г. Читы по лёгкой атлетике-2 место; военно-патриотическая игра «Путь к Победе»-2 место; конкурс игровых программ «Заповедное забайкалье»-2 место; муниципальная НПК «Шаг в науку»-1-3 место; Муниципальная НПК «Дети войны»-2 место; всероссийский конкурс чтецов «Помнит сердце»-1 место; региональный конкурс «Мой дедушка -герой» -1-2 место.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700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84513"/>
            <a:ext cx="4316413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9075" y="12700"/>
            <a:ext cx="5114925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29075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525" y="3257550"/>
            <a:ext cx="48164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школы с социумом</a:t>
            </a:r>
            <a:endParaRPr lang="ru-RU" altLang="ru-RU" smtClean="0"/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zh-CN" sz="2200" b="1" smtClean="0">
                <a:solidFill>
                  <a:srgbClr val="FF0000"/>
                </a:solidFill>
              </a:rPr>
              <a:t>Общественные организации, фонды, движения: </a:t>
            </a:r>
            <a:r>
              <a:rPr lang="ru-RU" altLang="zh-CN" sz="2200" b="1" smtClean="0">
                <a:solidFill>
                  <a:srgbClr val="000000"/>
                </a:solidFill>
              </a:rPr>
              <a:t> «Союз десантников», 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ru-RU" altLang="zh-CN" sz="2200" b="1" smtClean="0">
                <a:solidFill>
                  <a:srgbClr val="FF0000"/>
                </a:solidFill>
              </a:rPr>
              <a:t>Администрация города, её структурные подразделения:</a:t>
            </a:r>
            <a:r>
              <a:rPr lang="ru-RU" altLang="zh-CN" sz="2200" b="1" smtClean="0">
                <a:solidFill>
                  <a:srgbClr val="000000"/>
                </a:solidFill>
              </a:rPr>
              <a:t> управление культуры,  управление здравоохранения, центр защиты леса Забайкальского края, малая железная дорога, </a:t>
            </a:r>
          </a:p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zh-CN" sz="2200" b="1" smtClean="0">
                <a:solidFill>
                  <a:srgbClr val="FF0000"/>
                </a:solidFill>
              </a:rPr>
              <a:t>     </a:t>
            </a:r>
            <a:r>
              <a:rPr lang="ru-RU" altLang="zh-CN" sz="2200" b="1" smtClean="0">
                <a:solidFill>
                  <a:srgbClr val="FF0000"/>
                </a:solidFill>
              </a:rPr>
              <a:t>Учреждения ДО: ДДЮТ,ДЮЦ, ЦДЮТиК, СЮТ, ДДТ№2</a:t>
            </a:r>
          </a:p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zh-CN" sz="2200" b="1" smtClean="0">
                <a:solidFill>
                  <a:srgbClr val="000000"/>
                </a:solidFill>
              </a:rPr>
              <a:t>     ВУЗы: ЧТОТиБ, Медакадемия					</a:t>
            </a:r>
          </a:p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zh-CN" sz="2200" b="1" smtClean="0">
                <a:solidFill>
                  <a:srgbClr val="FF0000"/>
                </a:solidFill>
              </a:rPr>
              <a:t>      </a:t>
            </a:r>
            <a:r>
              <a:rPr lang="ru-RU" altLang="zh-CN" sz="2200" b="1" smtClean="0">
                <a:solidFill>
                  <a:srgbClr val="FF0000"/>
                </a:solidFill>
              </a:rPr>
              <a:t>Учреждения культуры: 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ru-RU" altLang="zh-CN" sz="2200" b="1" smtClean="0">
                <a:solidFill>
                  <a:srgbClr val="000000"/>
                </a:solidFill>
              </a:rPr>
              <a:t>-библиотеки города 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ru-RU" altLang="zh-CN" sz="2200" b="1" smtClean="0">
                <a:solidFill>
                  <a:srgbClr val="000000"/>
                </a:solidFill>
              </a:rPr>
              <a:t>- Краевой Драмтеатр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ru-RU" altLang="zh-CN" sz="2200" b="1" smtClean="0">
                <a:solidFill>
                  <a:srgbClr val="000000"/>
                </a:solidFill>
              </a:rPr>
              <a:t>- «Дворец молодёжи»</a:t>
            </a:r>
            <a:endParaRPr lang="ru-RU" altLang="zh-CN" sz="1300" b="1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1800" b="1" smtClean="0">
              <a:solidFill>
                <a:srgbClr val="FF0000"/>
              </a:solidFill>
            </a:endParaRPr>
          </a:p>
          <a:p>
            <a:pPr marL="0" indent="0" eaLnBrk="1" hangingPunct="1"/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4213" y="765175"/>
            <a:ext cx="7991475" cy="1446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Школа №17 –</a:t>
            </a:r>
          </a:p>
          <a:p>
            <a:pPr algn="ctr">
              <a:defRPr/>
            </a:pP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«Я горжусь, что я твой ученик!»</a:t>
            </a:r>
            <a:endParaRPr lang="ru-RU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+mn-cs"/>
            </a:endParaRPr>
          </a:p>
        </p:txBody>
      </p:sp>
      <p:pic>
        <p:nvPicPr>
          <p:cNvPr id="19459" name="Picture 2" descr="C:\Users\CACC~1\AppData\Local\Temp\Rar$DIa4264.9610\P_20180528_09512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350" y="2238375"/>
            <a:ext cx="295275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 descr="C:\Users\CACC~1\AppData\Local\Temp\Rar$DIa5272.1870\DSCN357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238375"/>
            <a:ext cx="3121025" cy="409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099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750" y="620713"/>
            <a:ext cx="8064500" cy="56880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79216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476250"/>
            <a:ext cx="806450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188" y="476250"/>
            <a:ext cx="7921625" cy="7207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</a:t>
            </a:r>
            <a:r>
              <a:rPr lang="ru-RU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СТУПЕНЬ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Начальная школа 1-4 классы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r>
              <a:rPr lang="ru-RU" sz="3600" b="1" i="1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 </a:t>
            </a:r>
            <a:endParaRPr lang="ru-RU" sz="3600" b="1" dirty="0">
              <a:latin typeface="+mn-lt"/>
            </a:endParaRPr>
          </a:p>
        </p:txBody>
      </p:sp>
      <p:pic>
        <p:nvPicPr>
          <p:cNvPr id="7171" name="Объект 9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8888" y="1484313"/>
            <a:ext cx="6626225" cy="48244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7993062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9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II</a:t>
            </a:r>
            <a:r>
              <a:rPr lang="ru-RU" sz="39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СТУПЕНЬ</a:t>
            </a:r>
            <a:r>
              <a:rPr lang="ru-RU" sz="39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39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(Средняя школа 5-9 классы)</a:t>
            </a:r>
            <a:endParaRPr lang="ru-RU" dirty="0">
              <a:latin typeface="+mn-lt"/>
            </a:endParaRPr>
          </a:p>
        </p:txBody>
      </p:sp>
      <p:pic>
        <p:nvPicPr>
          <p:cNvPr id="9219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1628775"/>
            <a:ext cx="6696075" cy="48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>
                <a:solidFill>
                  <a:srgbClr val="4F271C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  <a:t>III СТУПЕНЬ</a:t>
            </a:r>
            <a:br>
              <a:rPr lang="ru-RU" sz="2900" b="1" dirty="0">
                <a:solidFill>
                  <a:srgbClr val="4F271C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</a:br>
            <a:r>
              <a:rPr lang="ru-RU" sz="2900" b="1" i="1" dirty="0">
                <a:solidFill>
                  <a:srgbClr val="4F271C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  <a:t>(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Старшая школа 10-11 классы)</a:t>
            </a:r>
            <a:b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универсальный профиль</a:t>
            </a:r>
            <a:r>
              <a:rPr lang="ru-RU" sz="2900" b="1" i="1" dirty="0">
                <a:solidFill>
                  <a:srgbClr val="4F271C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  <a:t/>
            </a:r>
            <a:br>
              <a:rPr lang="ru-RU" sz="2900" b="1" i="1" dirty="0">
                <a:solidFill>
                  <a:srgbClr val="4F271C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650" y="1989138"/>
            <a:ext cx="7416800" cy="35385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 ориентирован, в первую очередь, на обучающихся, чей выбор «не вписывается» в рамки заданных профилей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позволяет ограничиться базовым уровнем изучения учебных предметов, однако ученик может выбрать учебные предметы на углубленном уровне при подготовке к ЕГЭ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1267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188" y="549275"/>
            <a:ext cx="7921625" cy="57594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60000"/>
      </a:hlink>
      <a:folHlink>
        <a:srgbClr val="FFABAB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1956</TotalTime>
  <Words>435</Words>
  <Application>Microsoft Office PowerPoint</Application>
  <PresentationFormat>Экран (4:3)</PresentationFormat>
  <Paragraphs>31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Corbel</vt:lpstr>
      <vt:lpstr>Monotype Corsiva</vt:lpstr>
      <vt:lpstr>Arial</vt:lpstr>
      <vt:lpstr>宋体</vt:lpstr>
      <vt:lpstr>Times New Roman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I СТУПЕНЬ (Начальная школа 1-4 классы) </vt:lpstr>
      <vt:lpstr>Презентация PowerPoint</vt:lpstr>
      <vt:lpstr>II СТУПЕНЬ (Средняя школа 5-9 классы)</vt:lpstr>
      <vt:lpstr>III СТУПЕНЬ (Старшая школа 10-11 классы) универсальный профиль </vt:lpstr>
      <vt:lpstr>Презентация PowerPoint</vt:lpstr>
      <vt:lpstr>Кадровый состав школы:  </vt:lpstr>
      <vt:lpstr> Дополнительное образование </vt:lpstr>
      <vt:lpstr>Презентация PowerPoint</vt:lpstr>
      <vt:lpstr>Традиции школы</vt:lpstr>
      <vt:lpstr>ДОСТИЖЕНИЯ ШКОЛЫ</vt:lpstr>
      <vt:lpstr>Презентация PowerPoint</vt:lpstr>
      <vt:lpstr>Взаимодействие школы с социумом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Мы</cp:lastModifiedBy>
  <cp:revision>114</cp:revision>
  <dcterms:created xsi:type="dcterms:W3CDTF">2013-08-23T08:38:35Z</dcterms:created>
  <dcterms:modified xsi:type="dcterms:W3CDTF">2021-02-28T11:17:26Z</dcterms:modified>
</cp:coreProperties>
</file>