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5" r:id="rId4"/>
    <p:sldId id="278" r:id="rId5"/>
    <p:sldId id="283" r:id="rId6"/>
    <p:sldId id="297" r:id="rId7"/>
    <p:sldId id="296" r:id="rId8"/>
    <p:sldId id="299" r:id="rId9"/>
    <p:sldId id="286" r:id="rId10"/>
    <p:sldId id="289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138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CFD70-06C0-49CB-9333-7324460EA175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8215E-FE86-4188-94AD-CDA2F02BE6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322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0DC7B-D029-4890-882C-81C643B31308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21F88-8BCF-407F-884A-4A2DB21CBB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000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A2BA-01CC-4F3D-85C6-F36CACEB476D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D3752-61EB-4498-91C7-C182E005FB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356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BB3AA-C0C6-4E23-A31A-12A968FEF188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B3AB1-652E-4A5F-8B8F-AA1F6C26C2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425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67C57-A33B-4212-98EE-E9BCF614C8B7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3B446-4D93-4384-A546-31382480F0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0544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7CF8E-9979-4076-87FA-E99A496DD31E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A299D-13C9-49CB-A679-70CBE7A7B2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6114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9D318-F4BD-42BA-960A-C217C9FDEEE6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28176-064C-40F2-BE3C-F2A57D4014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7730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4802F-2951-4AA2-BA4D-8DF4130C70EC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75C8E-293F-46B0-B090-C28198F050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757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48A74-E9BF-4E41-BB28-CE07ACC15EDA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168DE-1F6F-4723-AC38-0AFAC62C99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4952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1773B-C237-484B-8829-F68642392981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B4E9A-8CCD-421F-AEBE-FF6CAC47DA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2797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0D010-BD87-4E8E-A697-B522DD908DA7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C504A-4B3E-435A-8653-8D064EE371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732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BA0DE-15C8-4765-AE63-FC9D6919BE6F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62446-A196-4764-AE6D-2605E2D0A8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47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80180-A9A7-4B86-B4BF-BB2BF65586D1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7F893-041B-492E-B0C1-6F28036011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5718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5A870-0A44-478D-9CE7-E67E9DA8B8CD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06697-BAE8-44A5-BA7C-2D8E15F285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6427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12498-BB9E-4C08-A239-25A561F61EC4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7B7C3-4797-4402-BE3D-A1A01EADEB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3366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400" y="580382"/>
            <a:ext cx="7806240" cy="114203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62400" y="1905321"/>
            <a:ext cx="3833280" cy="45235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33921" y="1905321"/>
            <a:ext cx="3834720" cy="4523514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551631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CACE4-9C68-4022-9D4F-0F5577AE89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07509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5E68-48E9-44A4-ADDA-1CFA1E4BBB2F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50822-DF29-4925-8089-53CE5FC282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781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55E15-F268-4C80-891C-2603B0DB29C5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CBD91-EBE8-4808-8582-CA6439CBFE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473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8A226-E02B-445A-857D-8A069E8AFA9F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550FB-B8B2-4BD7-9817-96F9579CDB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545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39059-282B-4074-96AC-D640E8EE965E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09166-4824-4284-9464-264561B0CE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085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32370-6127-4A64-9983-180446C22B1C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D02B5-3234-43EB-A436-048D953684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771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A09DF-11BC-4FC5-BDB0-9427E3D12545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CAFD2-5969-46D0-ABBA-272AF1731E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939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6E401-2BD8-4BC2-A7F4-731026EE794B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5D0A0-7F98-48FD-A7AC-C7B84445B6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066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D6E4CA-2F9D-4667-AB44-7417B0C831DA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F3A95F5-FA90-45B7-A293-7D12D56CBAB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87916A-8552-47E9-BC70-D40F025A7305}" type="datetimeFigureOut">
              <a:rPr lang="ru-RU"/>
              <a:pPr>
                <a:defRPr/>
              </a:pPr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entury Schoolbook" pitchFamily="18" charset="0"/>
              </a:defRPr>
            </a:lvl1pPr>
          </a:lstStyle>
          <a:p>
            <a:fld id="{8F72A138-CF1B-4D5F-AF13-1C6DA50BD9C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21-2008@yandex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ng.oformi-foto.ru/2451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900113" y="3284538"/>
            <a:ext cx="4921250" cy="612775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 бюджетное  </a:t>
            </a:r>
            <a:b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общеобразовательное учреждение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«</a:t>
            </a:r>
            <a:r>
              <a:rPr lang="ru-RU" altLang="ru-RU" sz="3600" b="1" dirty="0">
                <a:solidFill>
                  <a:srgbClr val="C00000"/>
                </a:solidFill>
                <a:latin typeface="Book Antiqua" panose="02040602050305030304" pitchFamily="18" charset="0"/>
              </a:rPr>
              <a:t>Гимназия №21»</a:t>
            </a: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/>
            </a:r>
            <a:br>
              <a:rPr lang="ru-RU" altLang="ru-RU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</a:br>
            <a:endParaRPr lang="ru-RU" altLang="ru-RU" sz="36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4365625"/>
            <a:ext cx="4581525" cy="5762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г.Чита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81" y="692696"/>
            <a:ext cx="7772400" cy="3929089"/>
          </a:xfrm>
          <a:extLst/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672027 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Чита,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ул.Ленинградская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д.59-а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school21-2008@yandex.ru</a:t>
            </a:r>
            <a:r>
              <a:rPr lang="ru-RU" sz="4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http://shn_chit_21.chita.zabedu.ru/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n>
                <a:solidFill>
                  <a:srgbClr val="0000CC"/>
                </a:solidFill>
              </a:ln>
              <a:solidFill>
                <a:srgbClr val="0099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57750"/>
            <a:ext cx="5414963" cy="7810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sz="4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т.8(3022) 26-38-68</a:t>
            </a:r>
            <a:r>
              <a:rPr lang="ru-RU" sz="40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altLang="ru-RU" sz="4000" dirty="0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21</a:t>
            </a:r>
            <a:b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располагается в двух корпусах</a:t>
            </a:r>
          </a:p>
        </p:txBody>
      </p:sp>
      <p:sp>
        <p:nvSpPr>
          <p:cNvPr id="32771" name="Текст 2"/>
          <p:cNvSpPr>
            <a:spLocks noGrp="1"/>
          </p:cNvSpPr>
          <p:nvPr>
            <p:ph type="body" idx="1"/>
          </p:nvPr>
        </p:nvSpPr>
        <p:spPr>
          <a:xfrm>
            <a:off x="457200" y="2406650"/>
            <a:ext cx="4040188" cy="5334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alt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</a:t>
            </a:r>
            <a:r>
              <a:rPr lang="ru-RU" alt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alt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Ул.Ленинградская</a:t>
            </a: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59-а</a:t>
            </a:r>
            <a:endParaRPr lang="ru-RU" alt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Объект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3068638"/>
            <a:ext cx="4040188" cy="3028950"/>
          </a:xfrm>
        </p:spPr>
      </p:pic>
      <p:sp>
        <p:nvSpPr>
          <p:cNvPr id="32773" name="Текст 4"/>
          <p:cNvSpPr>
            <a:spLocks noGrp="1"/>
          </p:cNvSpPr>
          <p:nvPr>
            <p:ph type="body" sz="quarter" idx="3"/>
          </p:nvPr>
        </p:nvSpPr>
        <p:spPr>
          <a:xfrm>
            <a:off x="4670425" y="2406650"/>
            <a:ext cx="4041775" cy="5334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alt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школа 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Горького,44</a:t>
            </a:r>
            <a:endParaRPr lang="ru-RU" alt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Объект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5025" y="3027363"/>
            <a:ext cx="4041775" cy="3063875"/>
          </a:xfrm>
        </p:spPr>
      </p:pic>
      <p:sp>
        <p:nvSpPr>
          <p:cNvPr id="7175" name="Номер слайда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74F53F-31BD-429A-AE89-F9C15FBA92FA}" type="slidenum">
              <a:rPr lang="en-US" altLang="ru-RU" sz="1200">
                <a:solidFill>
                  <a:srgbClr val="898989"/>
                </a:solidFill>
                <a:latin typeface="Calibri" pitchFamily="34" charset="0"/>
                <a:cs typeface="Arial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ru-RU" sz="1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9"/>
          <p:cNvPicPr>
            <a:picLocks noChangeAspect="1" noChangeArrowheads="1"/>
          </p:cNvPicPr>
          <p:nvPr/>
        </p:nvPicPr>
        <p:blipFill>
          <a:blip r:embed="rId2" cstate="email">
            <a:lum bright="-20000" contras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8" y="2039938"/>
            <a:ext cx="1762125" cy="195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PERSPEKTIVA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44450"/>
            <a:ext cx="23050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09800" y="290234"/>
            <a:ext cx="64801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 – 4 классы 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работают по  учебно-методическому </a:t>
            </a:r>
          </a:p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          комплекту </a:t>
            </a:r>
            <a:r>
              <a:rPr lang="ru-RU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«ПЕРСПЕКТИВА» </a:t>
            </a:r>
          </a:p>
          <a:p>
            <a:pPr>
              <a:defRPr/>
            </a:pPr>
            <a:endParaRPr lang="ru-RU" sz="24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476500" y="1439863"/>
            <a:ext cx="6170613" cy="1601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Century Gothic" panose="020B0502020202020204"/>
              </a:rPr>
              <a:t/>
            </a:r>
            <a:br>
              <a:rPr lang="ru-RU" dirty="0">
                <a:solidFill>
                  <a:prstClr val="black"/>
                </a:solidFill>
                <a:latin typeface="Century Gothic" panose="020B0502020202020204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/>
              </a:rPr>
              <a:t>Срок обучения 4 года.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/>
              </a:rPr>
              <a:t> В начальной школе  </a:t>
            </a:r>
            <a:r>
              <a:rPr lang="ru-RU" sz="2000" b="1" dirty="0">
                <a:solidFill>
                  <a:srgbClr val="7030A0"/>
                </a:solidFill>
                <a:latin typeface="Century Gothic" panose="020B0502020202020204"/>
              </a:rPr>
              <a:t>11 классов-комплектов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/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/>
              </a:rPr>
            </a:br>
            <a:r>
              <a:rPr lang="ru-RU" sz="2000" b="1" dirty="0">
                <a:solidFill>
                  <a:srgbClr val="00B050"/>
                </a:solidFill>
                <a:latin typeface="Century Gothic" panose="020B0502020202020204"/>
              </a:rPr>
              <a:t>Количество обучающихся – 330</a:t>
            </a:r>
            <a:br>
              <a:rPr lang="ru-RU" sz="2000" b="1" dirty="0">
                <a:solidFill>
                  <a:srgbClr val="00B050"/>
                </a:solidFill>
                <a:latin typeface="Century Gothic" panose="020B0502020202020204"/>
              </a:rPr>
            </a:b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8198" name="Рисунок 9" descr="Attachment (7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243263"/>
            <a:ext cx="17907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11" descr="Attachment (8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0638" y="4303713"/>
            <a:ext cx="15303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75" y="4710113"/>
            <a:ext cx="6167438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Содержимое 3" descr="Attachment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7563" y="2424113"/>
            <a:ext cx="1616075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" descr="https://img1.labirint.ru/books/294979/scrn_big_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5600" y="2759075"/>
            <a:ext cx="2646363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32"/>
          <p:cNvPicPr>
            <a:picLocks noChangeAspect="1" noChangeArrowheads="1"/>
          </p:cNvPicPr>
          <p:nvPr/>
        </p:nvPicPr>
        <p:blipFill>
          <a:blip r:embed="rId9" cstate="email">
            <a:lum bright="-30000" contras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5088" y="2889250"/>
            <a:ext cx="1549400" cy="182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975" y="260350"/>
            <a:ext cx="5680075" cy="901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4800" dirty="0">
                <a:solidFill>
                  <a:srgbClr val="C00000"/>
                </a:solidFill>
              </a:rPr>
              <a:t>Внеурочная деятельность</a:t>
            </a:r>
            <a:r>
              <a:rPr lang="ru-RU" altLang="ru-RU" sz="4800" dirty="0"/>
              <a:t/>
            </a:r>
            <a:br>
              <a:rPr lang="ru-RU" altLang="ru-RU" sz="4800" dirty="0"/>
            </a:br>
            <a:endParaRPr lang="ru-RU" dirty="0"/>
          </a:p>
        </p:txBody>
      </p:sp>
      <p:pic>
        <p:nvPicPr>
          <p:cNvPr id="9219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3859212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75" y="4295775"/>
            <a:ext cx="3297238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1773238"/>
            <a:ext cx="306387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globosfera.info/files/2016/10/926195211c9b3fc1e1b77f277e53737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009" y="4231972"/>
            <a:ext cx="2835806" cy="1905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07950" y="5922963"/>
            <a:ext cx="8369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FF0000"/>
                </a:solidFill>
                <a:latin typeface="Calibri" pitchFamily="34" charset="0"/>
              </a:rPr>
              <a:t>«Я общаюсь, значит, я учусь». </a:t>
            </a:r>
          </a:p>
        </p:txBody>
      </p:sp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175" y="4079875"/>
            <a:ext cx="249713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4325" y="2971800"/>
            <a:ext cx="21209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124075" y="0"/>
            <a:ext cx="7200900" cy="1557338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Школьное научное общество «Земляне»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188640"/>
            <a:ext cx="2582615" cy="194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IMG_20141115_1302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693863"/>
            <a:ext cx="2514600" cy="1890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libri" pitchFamily="34" charset="0"/>
            </a:endParaRPr>
          </a:p>
        </p:txBody>
      </p:sp>
      <p:grpSp>
        <p:nvGrpSpPr>
          <p:cNvPr id="10246" name="Diagram 5"/>
          <p:cNvGrpSpPr>
            <a:grpSpLocks/>
          </p:cNvGrpSpPr>
          <p:nvPr/>
        </p:nvGrpSpPr>
        <p:grpSpPr bwMode="auto">
          <a:xfrm>
            <a:off x="3995738" y="1196975"/>
            <a:ext cx="5400675" cy="5661025"/>
            <a:chOff x="1767" y="-1322"/>
            <a:chExt cx="8208" cy="8222"/>
          </a:xfrm>
        </p:grpSpPr>
        <p:sp>
          <p:nvSpPr>
            <p:cNvPr id="10248" name="_s1042"/>
            <p:cNvSpPr>
              <a:spLocks noChangeShapeType="1"/>
            </p:cNvSpPr>
            <p:nvPr/>
          </p:nvSpPr>
          <p:spPr bwMode="auto">
            <a:xfrm flipV="1">
              <a:off x="5871" y="1394"/>
              <a:ext cx="0" cy="369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249" name="_s1041"/>
            <p:cNvSpPr>
              <a:spLocks noChangeArrowheads="1"/>
            </p:cNvSpPr>
            <p:nvPr/>
          </p:nvSpPr>
          <p:spPr bwMode="auto">
            <a:xfrm>
              <a:off x="4845" y="-658"/>
              <a:ext cx="2052" cy="2052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lIns="114703" tIns="57351" rIns="114703" bIns="57351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zh-CN" sz="2000" b="1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Математическая</a:t>
              </a:r>
              <a:endParaRPr lang="ru-RU" altLang="zh-CN" sz="1800">
                <a:latin typeface="Arial" charset="0"/>
                <a:cs typeface="Arial" charset="0"/>
              </a:endParaRPr>
            </a:p>
          </p:txBody>
        </p:sp>
        <p:sp>
          <p:nvSpPr>
            <p:cNvPr id="10250" name="_s1040"/>
            <p:cNvSpPr>
              <a:spLocks noChangeShapeType="1"/>
            </p:cNvSpPr>
            <p:nvPr/>
          </p:nvSpPr>
          <p:spPr bwMode="auto">
            <a:xfrm flipV="1">
              <a:off x="6759" y="2091"/>
              <a:ext cx="320" cy="184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251" name="_s1039"/>
            <p:cNvSpPr>
              <a:spLocks noChangeArrowheads="1"/>
            </p:cNvSpPr>
            <p:nvPr/>
          </p:nvSpPr>
          <p:spPr bwMode="auto">
            <a:xfrm>
              <a:off x="6941" y="552"/>
              <a:ext cx="2052" cy="2052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lIns="114703" tIns="57351" rIns="114703" bIns="57351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zh-CN" sz="2000" b="1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«Юный краевед»</a:t>
              </a:r>
              <a:endParaRPr lang="ru-RU" altLang="zh-CN" sz="1800">
                <a:latin typeface="Arial" charset="0"/>
                <a:cs typeface="Arial" charset="0"/>
              </a:endParaRPr>
            </a:p>
          </p:txBody>
        </p:sp>
        <p:sp>
          <p:nvSpPr>
            <p:cNvPr id="10252" name="_s1038"/>
            <p:cNvSpPr>
              <a:spLocks noChangeShapeType="1"/>
            </p:cNvSpPr>
            <p:nvPr/>
          </p:nvSpPr>
          <p:spPr bwMode="auto">
            <a:xfrm>
              <a:off x="6760" y="3301"/>
              <a:ext cx="319" cy="18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253" name="_s1037"/>
            <p:cNvSpPr>
              <a:spLocks noChangeArrowheads="1"/>
            </p:cNvSpPr>
            <p:nvPr/>
          </p:nvSpPr>
          <p:spPr bwMode="auto">
            <a:xfrm>
              <a:off x="6941" y="2972"/>
              <a:ext cx="2052" cy="2052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lIns="114703" tIns="57351" rIns="114703" bIns="57351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zh-CN" sz="2000" b="1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Филологическая</a:t>
              </a:r>
              <a:endParaRPr lang="ru-RU" altLang="zh-CN" sz="800">
                <a:latin typeface="Arial" charset="0"/>
                <a:cs typeface="Arial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ru-RU" altLang="zh-CN" sz="1800">
                <a:latin typeface="Arial" charset="0"/>
                <a:cs typeface="Arial" charset="0"/>
              </a:endParaRPr>
            </a:p>
          </p:txBody>
        </p:sp>
        <p:sp>
          <p:nvSpPr>
            <p:cNvPr id="10254" name="_s1036"/>
            <p:cNvSpPr>
              <a:spLocks noChangeShapeType="1"/>
            </p:cNvSpPr>
            <p:nvPr/>
          </p:nvSpPr>
          <p:spPr bwMode="auto">
            <a:xfrm>
              <a:off x="5871" y="3814"/>
              <a:ext cx="1" cy="369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255" name="_s1035"/>
            <p:cNvSpPr>
              <a:spLocks noChangeArrowheads="1"/>
            </p:cNvSpPr>
            <p:nvPr/>
          </p:nvSpPr>
          <p:spPr bwMode="auto">
            <a:xfrm>
              <a:off x="4845" y="4182"/>
              <a:ext cx="2052" cy="2052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lIns="114703" tIns="57351" rIns="114703" bIns="57351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zh-CN" sz="2000" b="1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«Юный геолог» </a:t>
              </a:r>
              <a:endParaRPr lang="ru-RU" altLang="zh-CN" sz="800">
                <a:latin typeface="Arial" charset="0"/>
                <a:cs typeface="Arial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ru-RU" altLang="zh-CN" sz="1800">
                <a:latin typeface="Arial" charset="0"/>
                <a:cs typeface="Arial" charset="0"/>
              </a:endParaRPr>
            </a:p>
          </p:txBody>
        </p:sp>
        <p:sp>
          <p:nvSpPr>
            <p:cNvPr id="10256" name="_s1034"/>
            <p:cNvSpPr>
              <a:spLocks noChangeShapeType="1"/>
            </p:cNvSpPr>
            <p:nvPr/>
          </p:nvSpPr>
          <p:spPr bwMode="auto">
            <a:xfrm flipH="1">
              <a:off x="4663" y="3302"/>
              <a:ext cx="320" cy="184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257" name="_s1033"/>
            <p:cNvSpPr>
              <a:spLocks noChangeArrowheads="1"/>
            </p:cNvSpPr>
            <p:nvPr/>
          </p:nvSpPr>
          <p:spPr bwMode="auto">
            <a:xfrm>
              <a:off x="2750" y="2972"/>
              <a:ext cx="2052" cy="2052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lIns="114703" tIns="57351" rIns="114703" bIns="57351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zh-CN" sz="2000" b="1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Художественно-эстетическая</a:t>
              </a:r>
              <a:endParaRPr lang="ru-RU" altLang="zh-CN" sz="1800">
                <a:latin typeface="Arial" charset="0"/>
                <a:cs typeface="Arial" charset="0"/>
              </a:endParaRPr>
            </a:p>
          </p:txBody>
        </p:sp>
        <p:sp>
          <p:nvSpPr>
            <p:cNvPr id="10258" name="_s1032"/>
            <p:cNvSpPr>
              <a:spLocks noChangeShapeType="1"/>
            </p:cNvSpPr>
            <p:nvPr/>
          </p:nvSpPr>
          <p:spPr bwMode="auto">
            <a:xfrm flipH="1" flipV="1">
              <a:off x="4663" y="2091"/>
              <a:ext cx="319" cy="18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259" name="_s1031"/>
            <p:cNvSpPr>
              <a:spLocks noChangeArrowheads="1"/>
            </p:cNvSpPr>
            <p:nvPr/>
          </p:nvSpPr>
          <p:spPr bwMode="auto">
            <a:xfrm>
              <a:off x="2750" y="553"/>
              <a:ext cx="2052" cy="2052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333399"/>
              </a:outerShdw>
            </a:effectLst>
          </p:spPr>
          <p:txBody>
            <a:bodyPr lIns="114703" tIns="57351" rIns="114703" bIns="57351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zh-CN" sz="2000" b="1" i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«Юный эколог» </a:t>
              </a:r>
              <a:endParaRPr lang="ru-RU" altLang="zh-CN" sz="800">
                <a:latin typeface="Arial" charset="0"/>
                <a:cs typeface="Arial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ru-RU" altLang="zh-CN" sz="1800">
                <a:latin typeface="Arial" charset="0"/>
                <a:cs typeface="Arial" charset="0"/>
              </a:endParaRPr>
            </a:p>
          </p:txBody>
        </p:sp>
        <p:sp>
          <p:nvSpPr>
            <p:cNvPr id="10260" name="_s1030"/>
            <p:cNvSpPr>
              <a:spLocks noChangeArrowheads="1"/>
            </p:cNvSpPr>
            <p:nvPr/>
          </p:nvSpPr>
          <p:spPr bwMode="auto">
            <a:xfrm>
              <a:off x="4845" y="1763"/>
              <a:ext cx="2052" cy="2052"/>
            </a:xfrm>
            <a:prstGeom prst="rect">
              <a:avLst/>
            </a:prstGeom>
            <a:gradFill rotWithShape="0">
              <a:gsLst>
                <a:gs pos="0">
                  <a:srgbClr val="BBE0E3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41990" dir="1593903" algn="ctr" rotWithShape="0">
                <a:srgbClr val="99CC00"/>
              </a:outerShdw>
            </a:effectLst>
          </p:spPr>
          <p:txBody>
            <a:bodyPr lIns="114703" tIns="57351" rIns="114703" bIns="57351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zh-CN" sz="2200" b="1" i="1">
                  <a:solidFill>
                    <a:srgbClr val="3366FF"/>
                  </a:solidFill>
                  <a:latin typeface="Times New Roman" pitchFamily="18" charset="0"/>
                  <a:cs typeface="Times New Roman" pitchFamily="18" charset="0"/>
                </a:rPr>
                <a:t>Секции</a:t>
              </a:r>
              <a:endParaRPr lang="ru-RU" altLang="zh-CN" sz="800">
                <a:latin typeface="Arial" charset="0"/>
                <a:cs typeface="Arial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ru-RU" altLang="zh-CN" sz="1800">
                <a:latin typeface="Arial" charset="0"/>
                <a:cs typeface="Arial" charset="0"/>
              </a:endParaRPr>
            </a:p>
          </p:txBody>
        </p:sp>
      </p:grpSp>
      <p:pic>
        <p:nvPicPr>
          <p:cNvPr id="9" name="Picture 2" descr="C:\Users\user\Desktop\школа\DSC075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749573"/>
            <a:ext cx="3888432" cy="2778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09650" y="115888"/>
            <a:ext cx="7124700" cy="100965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делам и награда</a:t>
            </a:r>
          </a:p>
        </p:txBody>
      </p:sp>
      <p:pic>
        <p:nvPicPr>
          <p:cNvPr id="5" name="Picture 2" descr="C:\Users\user\Desktop\ФОТО\P1040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141652"/>
            <a:ext cx="3545692" cy="2660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user\Desktop\ФОТО\P10404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819466"/>
            <a:ext cx="3545692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H:\DCIM\174_0608\IMG_478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083918" cy="544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>
          <a:xfrm>
            <a:off x="1495425" y="333375"/>
            <a:ext cx="7643813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</a:rPr>
              <a:t>План комплектования </a:t>
            </a:r>
            <a:br>
              <a:rPr lang="ru-RU" altLang="ru-RU" b="1" smtClean="0">
                <a:solidFill>
                  <a:srgbClr val="C00000"/>
                </a:solidFill>
              </a:rPr>
            </a:br>
            <a:r>
              <a:rPr lang="ru-RU" altLang="ru-RU" sz="4000" b="1" smtClean="0">
                <a:solidFill>
                  <a:srgbClr val="C00000"/>
                </a:solidFill>
              </a:rPr>
              <a:t>на 2021-2022 учебный год</a:t>
            </a:r>
          </a:p>
        </p:txBody>
      </p:sp>
      <p:sp>
        <p:nvSpPr>
          <p:cNvPr id="12291" name="Объект 3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7030A0"/>
                </a:solidFill>
              </a:rPr>
              <a:t>Количество классов-2</a:t>
            </a:r>
          </a:p>
          <a:p>
            <a:pPr eaLnBrk="1" hangingPunct="1"/>
            <a:r>
              <a:rPr lang="ru-RU" altLang="ru-RU" b="1" smtClean="0">
                <a:solidFill>
                  <a:srgbClr val="7030A0"/>
                </a:solidFill>
              </a:rPr>
              <a:t>Количество учащихся-50</a:t>
            </a:r>
          </a:p>
          <a:p>
            <a:pPr eaLnBrk="1" hangingPunct="1"/>
            <a:r>
              <a:rPr lang="ru-RU" altLang="ru-RU" b="1" smtClean="0">
                <a:solidFill>
                  <a:srgbClr val="7030A0"/>
                </a:solidFill>
              </a:rPr>
              <a:t>Программа «Перспектива»</a:t>
            </a:r>
          </a:p>
        </p:txBody>
      </p:sp>
      <p:pic>
        <p:nvPicPr>
          <p:cNvPr id="12292" name="Picture 2" descr="https://pbs.twimg.com/profile_banners/3521539396/1522748970/1500x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797425"/>
            <a:ext cx="496728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7"/>
          <a:stretch>
            <a:fillRect/>
          </a:stretch>
        </p:blipFill>
        <p:spPr bwMode="auto">
          <a:xfrm>
            <a:off x="179388" y="1444625"/>
            <a:ext cx="8496300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2"/>
          <p:cNvSpPr>
            <a:spLocks noGrp="1"/>
          </p:cNvSpPr>
          <p:nvPr>
            <p:ph type="title"/>
          </p:nvPr>
        </p:nvSpPr>
        <p:spPr>
          <a:xfrm>
            <a:off x="971550" y="579438"/>
            <a:ext cx="8229600" cy="865187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C00000"/>
                </a:solidFill>
              </a:rPr>
              <a:t>«</a:t>
            </a:r>
            <a:r>
              <a:rPr lang="ru-RU" altLang="ru-RU" sz="4000" b="1" i="1" smtClean="0">
                <a:solidFill>
                  <a:srgbClr val="C00000"/>
                </a:solidFill>
              </a:rPr>
              <a:t>От школы для всех –</a:t>
            </a:r>
            <a:r>
              <a:rPr lang="ru-RU" altLang="ru-RU" sz="4000" smtClean="0">
                <a:solidFill>
                  <a:srgbClr val="C00000"/>
                </a:solidFill>
              </a:rPr>
              <a:t/>
            </a:r>
            <a:br>
              <a:rPr lang="ru-RU" altLang="ru-RU" sz="4000" smtClean="0">
                <a:solidFill>
                  <a:srgbClr val="C00000"/>
                </a:solidFill>
              </a:rPr>
            </a:br>
            <a:r>
              <a:rPr lang="ru-RU" altLang="ru-RU" sz="4000" b="1" i="1" smtClean="0">
                <a:solidFill>
                  <a:srgbClr val="C00000"/>
                </a:solidFill>
              </a:rPr>
              <a:t> к школе для каждого</a:t>
            </a:r>
            <a:r>
              <a:rPr lang="ru-RU" altLang="ru-RU" sz="4000" b="1" smtClean="0">
                <a:solidFill>
                  <a:srgbClr val="C00000"/>
                </a:solidFill>
              </a:rPr>
              <a:t>» </a:t>
            </a:r>
            <a:r>
              <a:rPr lang="ru-RU" altLang="ru-RU" sz="4000" smtClean="0">
                <a:solidFill>
                  <a:srgbClr val="C00000"/>
                </a:solidFill>
              </a:rPr>
              <a:t/>
            </a:r>
            <a:br>
              <a:rPr lang="ru-RU" altLang="ru-RU" sz="4000" smtClean="0">
                <a:solidFill>
                  <a:srgbClr val="C00000"/>
                </a:solidFill>
              </a:rPr>
            </a:br>
            <a:endParaRPr lang="ru-RU" altLang="ru-RU" sz="400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82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Calibri</vt:lpstr>
      <vt:lpstr>Arial</vt:lpstr>
      <vt:lpstr>Century Schoolbook</vt:lpstr>
      <vt:lpstr>Times New Roman</vt:lpstr>
      <vt:lpstr>Book Antiqua</vt:lpstr>
      <vt:lpstr>Century Gothic</vt:lpstr>
      <vt:lpstr>SimSun</vt:lpstr>
      <vt:lpstr>Тема Office</vt:lpstr>
      <vt:lpstr>1_Тема Office</vt:lpstr>
      <vt:lpstr>Муниципальное  бюджетное   общеобразовательное учреждение  «Гимназия №21»   </vt:lpstr>
      <vt:lpstr>672027   город Чита,  ул.Ленинградская, д.59-а school21-2008@yandex.ru http://shn_chit_21.chita.zabedu.ru/ </vt:lpstr>
      <vt:lpstr>ГИМНАЗИЯ 21 располагается в двух корпусах</vt:lpstr>
      <vt:lpstr>Презентация PowerPoint</vt:lpstr>
      <vt:lpstr>Внеурочная деятельность </vt:lpstr>
      <vt:lpstr>Школьное научное общество «Земляне»</vt:lpstr>
      <vt:lpstr>По делам и награда</vt:lpstr>
      <vt:lpstr>План комплектования  на 2021-2022 учебный год</vt:lpstr>
      <vt:lpstr>«От школы для всех –  к школе для каждого»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K6</dc:creator>
  <cp:lastModifiedBy>GordeevAV</cp:lastModifiedBy>
  <cp:revision>34</cp:revision>
  <dcterms:created xsi:type="dcterms:W3CDTF">2018-10-12T11:07:49Z</dcterms:created>
  <dcterms:modified xsi:type="dcterms:W3CDTF">2021-03-11T05:14:13Z</dcterms:modified>
</cp:coreProperties>
</file>