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68" r:id="rId5"/>
    <p:sldId id="267" r:id="rId6"/>
    <p:sldId id="269" r:id="rId7"/>
    <p:sldId id="270" r:id="rId8"/>
    <p:sldId id="272" r:id="rId9"/>
    <p:sldId id="271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442" y="-2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laboratornoe_oborudovanie/" TargetMode="External"/><Relationship Id="rId2" Type="http://schemas.openxmlformats.org/officeDocument/2006/relationships/hyperlink" Target="http://pandia.ru/text/category/spravochnaya_literatura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andia.ru/text/category/koll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39EE44-7D3E-4BDB-8895-E260086799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03" y="1248738"/>
            <a:ext cx="9647338" cy="543606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C2576CC-3D14-4159-AC02-A26E9281A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39" y="313695"/>
            <a:ext cx="11518084" cy="1348300"/>
          </a:xfrm>
        </p:spPr>
        <p:txBody>
          <a:bodyPr/>
          <a:lstStyle/>
          <a:p>
            <a:r>
              <a:rPr lang="ru-RU" dirty="0"/>
              <a:t>МУНИЦИПАЛЬНОЕ ОБЩЕОБРАЗОВАТЕЛЬНОЕ УЧРЕЖДЕНИЕ </a:t>
            </a:r>
          </a:p>
          <a:p>
            <a:r>
              <a:rPr lang="ru-RU" dirty="0"/>
              <a:t>«СРЕДНЯЯ ОБЩЕОБРАЗОВАТЕЛЬНАЯ ШКОЛА №27» им. И.А. Курышева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28EE43D-8E17-4DFA-BEAE-54FD1710B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576" y="5606130"/>
            <a:ext cx="971698" cy="1078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BFBFA2B-0E0D-4A84-9290-CF9063549B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79" y="5313235"/>
            <a:ext cx="728514" cy="1083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4556FBC-204E-484E-A8CD-1E385D997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282" y="5459333"/>
            <a:ext cx="273205" cy="680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C791EFB-7169-4ED7-8051-26218C6C66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947" y="5448192"/>
            <a:ext cx="377396" cy="7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096BC5-474B-445A-9B1C-16B09C7F4077}"/>
              </a:ext>
            </a:extLst>
          </p:cNvPr>
          <p:cNvSpPr txBox="1"/>
          <p:nvPr/>
        </p:nvSpPr>
        <p:spPr>
          <a:xfrm>
            <a:off x="1132514" y="511728"/>
            <a:ext cx="58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НАШИ ПЛАНЫ:  дальнейший рост качества обученности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405457-1FAF-430C-B34E-A9C200A05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698" y="1146500"/>
            <a:ext cx="7307146" cy="54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EA64099-4428-44EF-B704-BC40D2E1C4D1}"/>
              </a:ext>
            </a:extLst>
          </p:cNvPr>
          <p:cNvSpPr/>
          <p:nvPr/>
        </p:nvSpPr>
        <p:spPr>
          <a:xfrm>
            <a:off x="1702965" y="3131520"/>
            <a:ext cx="10091956" cy="35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МБОУ «СОШ №27» находится на территории Центрального района города Читы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микрорайоне Северный. Территория, прилегающая к школе стабильно застраивается (близлежащие высотные дома, микрорайон Царский, частный сектор), что влечет значительный рост численности учащихся в школе. В школу принимаются дети с 6 лет 6 месяцев до 17 лет, не имеющие медицинских противопоказаний к обучению в условиях общеобразовательного учреждения. Прием обучающихся производится при наличии свободных мест в образовательном учреждении. Микрорайон значительно отдален от основных культурно-воспитательных центров и учреждений дополнительного образования, в связи, с чем школа является не только образовательным, воспитательным, но и культурным центром в микрорайоне. Школа - источник положительного влияния, предлагающий широкий перечень различных кружков и секций, а также спецкурсов и факультативов.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B4DA55-DF26-44E2-8028-A95B86028C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04" y="4015902"/>
            <a:ext cx="1259505" cy="18074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B1AE16D-F6AE-4F73-9742-171B67CF5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025" y="1195654"/>
            <a:ext cx="956003" cy="20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CD2ED5-230C-41C4-92CA-9E687A8165D9}"/>
              </a:ext>
            </a:extLst>
          </p:cNvPr>
          <p:cNvSpPr/>
          <p:nvPr/>
        </p:nvSpPr>
        <p:spPr>
          <a:xfrm>
            <a:off x="1026636" y="1620400"/>
            <a:ext cx="10561739" cy="498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Материально-техническая база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Учебно-материальная база школы позволяет качественно выполнять свои функции. В школе имеется актовый зал, 2 больших спортивных зала,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мастерские (дерево - и - металлообработки, обслуживающих видов труда),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библиотека, столовая, медицинский кабинет и кабинет стоматолога, имеющие лицензию на медицинское обслуживание, 2 компьютерных класса, тренажерный зал, 57 учебных кабинетов оснащенных рабочими местами учителя с подключением в Интернет, мастерские. В рамках приоритетного национального проекта «Образование» школа получила кабинет химии, включающий мультимедийное и компьютерное оборудование,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Справочная литератур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справочную литературу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Лабораторное оборудовани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лабораторное оборудование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места педагогов оборудованы персональными компьютерами и ноутбуками, мультимедийными проекторами, интерактивными досками, МФУ.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Видеонаблюдением оборудованы: вход в здание, периметр здания, все рекреации и 20 кабинетов в крыле старшей школы.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B28B41-5015-4C30-9C78-CCDD67741CF3}"/>
              </a:ext>
            </a:extLst>
          </p:cNvPr>
          <p:cNvSpPr txBox="1"/>
          <p:nvPr/>
        </p:nvSpPr>
        <p:spPr>
          <a:xfrm>
            <a:off x="2030931" y="12127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A818AA-9987-4FBE-9AA2-48C3A83EFD99}"/>
              </a:ext>
            </a:extLst>
          </p:cNvPr>
          <p:cNvSpPr/>
          <p:nvPr/>
        </p:nvSpPr>
        <p:spPr>
          <a:xfrm>
            <a:off x="1126156" y="317634"/>
            <a:ext cx="8017844" cy="576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школе работает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высококвалифицированный,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мобильный, творческий педагогический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олл"/>
              </a:rPr>
              <a:t>коллектив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способный обеспечить высокий уровень обучения, создать условия для индивидуального развития учеников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высокая работоспособность и инновационная активность которого позволяют ставить новые задачи и успешно решать их. Подбор кадров – сложная для нашей городской школы задача.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степени креативности можно выделить следующие группы педагогов: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создающие авторские программы 1%.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отрабатывающие новое содержание образования в рамках  учебного плана 23%.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разрабатывающие новые технологии обучения в рамках традиционного содержания образования 40%.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разрабатывающие новые формы урока при традиционных технологиях и программах 31%.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возраст учителей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47 лет.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8E4F69-47C4-468F-89C8-1EF5919B0B9D}"/>
              </a:ext>
            </a:extLst>
          </p:cNvPr>
          <p:cNvSpPr txBox="1"/>
          <p:nvPr/>
        </p:nvSpPr>
        <p:spPr>
          <a:xfrm>
            <a:off x="1476462" y="494950"/>
            <a:ext cx="639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 школе в полной мере  реализуются программа воспитания.</a:t>
            </a:r>
          </a:p>
          <a:p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23854B0-5FF5-46C0-9827-2ECDFC3FDD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76" y="1141281"/>
            <a:ext cx="4436623" cy="2491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5FCD19-6DCA-4819-BC7B-86B8A2FA6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563" y="937848"/>
            <a:ext cx="3741308" cy="2491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DCC154-0724-4EDF-9DD9-955A5FBAF7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02" y="3526022"/>
            <a:ext cx="4744814" cy="31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428E7E-D50F-433E-A3C8-1D032C89E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04" y="1683949"/>
            <a:ext cx="4976965" cy="33221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2D906F-674A-4284-AD5D-72E5DCB9B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561" y="1410847"/>
            <a:ext cx="3667335" cy="2750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299A54-1B1C-4AAD-93AC-D10FB69A79F2}"/>
              </a:ext>
            </a:extLst>
          </p:cNvPr>
          <p:cNvSpPr txBox="1"/>
          <p:nvPr/>
        </p:nvSpPr>
        <p:spPr>
          <a:xfrm>
            <a:off x="1493240" y="729842"/>
            <a:ext cx="976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Проходят интересные концерты и праздники, соревнования,</a:t>
            </a:r>
          </a:p>
          <a:p>
            <a:r>
              <a:rPr lang="ru-RU" sz="2800" b="1" dirty="0"/>
              <a:t> дни здоровья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529CBC7-F7E6-48FD-BA6A-662EE90AD9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17" y="4247789"/>
            <a:ext cx="4264404" cy="23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5FCAB8F-F2F2-4AA8-A169-D57B45CDD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30716"/>
              </p:ext>
            </p:extLst>
          </p:nvPr>
        </p:nvGraphicFramePr>
        <p:xfrm>
          <a:off x="2556447" y="1468117"/>
          <a:ext cx="5769585" cy="4888443"/>
        </p:xfrm>
        <a:graphic>
          <a:graphicData uri="http://schemas.openxmlformats.org/drawingml/2006/table">
            <a:tbl>
              <a:tblPr firstRow="1" firstCol="1" bandRow="1"/>
              <a:tblGrid>
                <a:gridCol w="342617">
                  <a:extLst>
                    <a:ext uri="{9D8B030D-6E8A-4147-A177-3AD203B41FA5}">
                      <a16:colId xmlns="" xmlns:a16="http://schemas.microsoft.com/office/drawing/2014/main" val="1215858856"/>
                    </a:ext>
                  </a:extLst>
                </a:gridCol>
                <a:gridCol w="2501959">
                  <a:extLst>
                    <a:ext uri="{9D8B030D-6E8A-4147-A177-3AD203B41FA5}">
                      <a16:colId xmlns="" xmlns:a16="http://schemas.microsoft.com/office/drawing/2014/main" val="340481450"/>
                    </a:ext>
                  </a:extLst>
                </a:gridCol>
                <a:gridCol w="514926">
                  <a:extLst>
                    <a:ext uri="{9D8B030D-6E8A-4147-A177-3AD203B41FA5}">
                      <a16:colId xmlns="" xmlns:a16="http://schemas.microsoft.com/office/drawing/2014/main" val="4089457469"/>
                    </a:ext>
                  </a:extLst>
                </a:gridCol>
                <a:gridCol w="2410083">
                  <a:extLst>
                    <a:ext uri="{9D8B030D-6E8A-4147-A177-3AD203B41FA5}">
                      <a16:colId xmlns="" xmlns:a16="http://schemas.microsoft.com/office/drawing/2014/main" val="3022976673"/>
                    </a:ext>
                  </a:extLst>
                </a:gridCol>
              </a:tblGrid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4813868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Ромашко Константин Дмитриевич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География-1, биология-3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654483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Воденяпина Валерия Евгеньевна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-1, география -1, физика 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1311896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Позднякова Анастасия Дмитриевна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-1, математика -2, русский язык -1, физика -1, физическая культура-2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365926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Захарова Александрав Андреевна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-1, обществознание 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2149773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Якунин Олег Сергеевич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-1, английский-1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8387098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Болдырев Андрей Анатольевич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Математика-3, физическая культура-3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29936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Шамарина Владислава Вячеславовна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МХК -1, обществознание -1, история 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6699605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Ознобихина Валерия Станиславовна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Англ. Язык-2, литература 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124083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Гаврилова Мария Александровна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Биология-1, география-2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643940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Болотов Алдар Борисович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Информатика-2, ОБЖ-2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579401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Прокопенко Илья Андреевич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Матем-2, информат-3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4291257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Шамарина Вада Вячеславовна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МХК-1, история-1, литература-2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344348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Гаврилов Артем Александрович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Право-1, история-2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4368855"/>
                  </a:ext>
                </a:extLst>
              </a:tr>
              <a:tr h="293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Анурьева Алена Олеговна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Геогр-3, ОБЖ-2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722714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Поддельская Екатерина Михайловна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Истор-2, русский-3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151909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Федорова Софья Андреевна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Русский-1, литература-2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80553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Гималетдинов Алексей Салаватович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Маткм-3, химия-2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8973144"/>
                  </a:ext>
                </a:extLst>
              </a:tr>
              <a:tr h="293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Помазуева Елизавета Владиславовна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-1, литература -1, математика -1, обществ-1, физика-3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0336170"/>
                  </a:ext>
                </a:extLst>
              </a:tr>
              <a:tr h="293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Пешков Егор Михайлович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Английск-1, русский-2, литер-2, география-3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528380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Фомина Виктория Евгеньевна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Русский-3, географ-1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222425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Чирочкина Алиса Владиславовна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– 1, Кит. Язык 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818223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Трапезников Михаил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География-1, биолог-2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364597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Доржиева Айлана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Матем-2, географ-3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5736405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Чепелева Александра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География-2, английск-3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2889595"/>
                  </a:ext>
                </a:extLst>
              </a:tr>
              <a:tr h="293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Тин-шан Сабина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литер-1, русский-1, матем-3, китайский-3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8384286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Немерова Алена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Литература-1, математ-1, англ-1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7652478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Онипер Константин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5430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Литература=2, англ-3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20" marR="44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819807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5C0622BD-196D-4544-AEF9-D00EF7A6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39" y="501440"/>
            <a:ext cx="8100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5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43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 участников, ставших победителями или призёрами в двух или нескольких олимпиадах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43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773E51-6900-494A-8C70-8DDB9C074966}"/>
              </a:ext>
            </a:extLst>
          </p:cNvPr>
          <p:cNvSpPr txBox="1"/>
          <p:nvPr/>
        </p:nvSpPr>
        <p:spPr>
          <a:xfrm>
            <a:off x="1677797" y="486561"/>
            <a:ext cx="4354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Наша гордость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МЕДАЛИСТЫ 2020 года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91D13BC-6761-4CEB-827C-79601AB21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26956"/>
              </p:ext>
            </p:extLst>
          </p:nvPr>
        </p:nvGraphicFramePr>
        <p:xfrm>
          <a:off x="838200" y="1825625"/>
          <a:ext cx="9508958" cy="4363085"/>
        </p:xfrm>
        <a:graphic>
          <a:graphicData uri="http://schemas.openxmlformats.org/drawingml/2006/table">
            <a:tbl>
              <a:tblPr/>
              <a:tblGrid>
                <a:gridCol w="594310">
                  <a:extLst>
                    <a:ext uri="{9D8B030D-6E8A-4147-A177-3AD203B41FA5}">
                      <a16:colId xmlns="" xmlns:a16="http://schemas.microsoft.com/office/drawing/2014/main" val="909354734"/>
                    </a:ext>
                  </a:extLst>
                </a:gridCol>
                <a:gridCol w="2674394">
                  <a:extLst>
                    <a:ext uri="{9D8B030D-6E8A-4147-A177-3AD203B41FA5}">
                      <a16:colId xmlns="" xmlns:a16="http://schemas.microsoft.com/office/drawing/2014/main" val="2926830279"/>
                    </a:ext>
                  </a:extLst>
                </a:gridCol>
                <a:gridCol w="965754">
                  <a:extLst>
                    <a:ext uri="{9D8B030D-6E8A-4147-A177-3AD203B41FA5}">
                      <a16:colId xmlns="" xmlns:a16="http://schemas.microsoft.com/office/drawing/2014/main" val="974794146"/>
                    </a:ext>
                  </a:extLst>
                </a:gridCol>
                <a:gridCol w="1931507">
                  <a:extLst>
                    <a:ext uri="{9D8B030D-6E8A-4147-A177-3AD203B41FA5}">
                      <a16:colId xmlns="" xmlns:a16="http://schemas.microsoft.com/office/drawing/2014/main" val="1754231264"/>
                    </a:ext>
                  </a:extLst>
                </a:gridCol>
                <a:gridCol w="3342993">
                  <a:extLst>
                    <a:ext uri="{9D8B030D-6E8A-4147-A177-3AD203B41FA5}">
                      <a16:colId xmlns="" xmlns:a16="http://schemas.microsoft.com/office/drawing/2014/main" val="2964660354"/>
                    </a:ext>
                  </a:extLst>
                </a:gridCol>
              </a:tblGrid>
              <a:tr h="3048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п/п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ФИО медалиста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полностью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класс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Категория медали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2729279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Федеральная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«Гордость Забайкалья»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08489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золотая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золотая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6568272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Игнатьев Илья Николаевич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4063743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Митрохин Денис Владимирович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9153484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Петрова Валерия Андреевна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2130231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Резниченко Владимир Вячеславович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009779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Терещенко Илья Алексеевич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1035778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Кулешов Сергей Алексеевич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8387152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Перова Снежана Дмитриевна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690" marR="636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926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FF3AC0E-5926-4CD1-AB35-076F5820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2" y="799571"/>
            <a:ext cx="9394256" cy="51705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C78C72-E97F-410D-851B-1EB9533ED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6" y="2285245"/>
            <a:ext cx="3676207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C15FF-1675-4B64-8D0C-D78E36D0F68C}">
  <ds:schemaRefs>
    <ds:schemaRef ds:uri="2547570a-e5f4-4946-a4c3-82580e42479e"/>
    <ds:schemaRef ds:uri="http://schemas.microsoft.com/office/2006/documentManagement/types"/>
    <ds:schemaRef ds:uri="6ee78bd2-4339-4042-adc0-bcc64641998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775</Words>
  <Application>Microsoft Office PowerPoint</Application>
  <PresentationFormat>Произвольный</PresentationFormat>
  <Paragraphs>178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2021-03-09T13:23:45Z</dcterms:created>
  <dcterms:modified xsi:type="dcterms:W3CDTF">2021-03-11T05:14:36Z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