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36" r:id="rId1"/>
  </p:sldMasterIdLst>
  <p:handoutMasterIdLst>
    <p:handoutMasterId r:id="rId18"/>
  </p:handoutMasterIdLst>
  <p:sldIdLst>
    <p:sldId id="263" r:id="rId2"/>
    <p:sldId id="264" r:id="rId3"/>
    <p:sldId id="273" r:id="rId4"/>
    <p:sldId id="316" r:id="rId5"/>
    <p:sldId id="285" r:id="rId6"/>
    <p:sldId id="288" r:id="rId7"/>
    <p:sldId id="328" r:id="rId8"/>
    <p:sldId id="333" r:id="rId9"/>
    <p:sldId id="335" r:id="rId10"/>
    <p:sldId id="319" r:id="rId11"/>
    <p:sldId id="320" r:id="rId12"/>
    <p:sldId id="338" r:id="rId13"/>
    <p:sldId id="321" r:id="rId14"/>
    <p:sldId id="336" r:id="rId15"/>
    <p:sldId id="292" r:id="rId16"/>
    <p:sldId id="337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4800" kern="1200">
        <a:solidFill>
          <a:schemeClr val="tx1"/>
        </a:solidFill>
        <a:latin typeface="Boyarsky" pitchFamily="3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800" kern="1200">
        <a:solidFill>
          <a:schemeClr val="tx1"/>
        </a:solidFill>
        <a:latin typeface="Boyarsky" pitchFamily="3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800" kern="1200">
        <a:solidFill>
          <a:schemeClr val="tx1"/>
        </a:solidFill>
        <a:latin typeface="Boyarsky" pitchFamily="3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800" kern="1200">
        <a:solidFill>
          <a:schemeClr val="tx1"/>
        </a:solidFill>
        <a:latin typeface="Boyarsky" pitchFamily="3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800" kern="1200">
        <a:solidFill>
          <a:schemeClr val="tx1"/>
        </a:solidFill>
        <a:latin typeface="Boyarsky" pitchFamily="33" charset="0"/>
        <a:ea typeface="+mn-ea"/>
        <a:cs typeface="+mn-cs"/>
      </a:defRPr>
    </a:lvl5pPr>
    <a:lvl6pPr marL="2286000" algn="l" defTabSz="914400" rtl="0" eaLnBrk="1" latinLnBrk="0" hangingPunct="1">
      <a:defRPr kumimoji="1" sz="4800" kern="1200">
        <a:solidFill>
          <a:schemeClr val="tx1"/>
        </a:solidFill>
        <a:latin typeface="Boyarsky" pitchFamily="33" charset="0"/>
        <a:ea typeface="+mn-ea"/>
        <a:cs typeface="+mn-cs"/>
      </a:defRPr>
    </a:lvl6pPr>
    <a:lvl7pPr marL="2743200" algn="l" defTabSz="914400" rtl="0" eaLnBrk="1" latinLnBrk="0" hangingPunct="1">
      <a:defRPr kumimoji="1" sz="4800" kern="1200">
        <a:solidFill>
          <a:schemeClr val="tx1"/>
        </a:solidFill>
        <a:latin typeface="Boyarsky" pitchFamily="33" charset="0"/>
        <a:ea typeface="+mn-ea"/>
        <a:cs typeface="+mn-cs"/>
      </a:defRPr>
    </a:lvl7pPr>
    <a:lvl8pPr marL="3200400" algn="l" defTabSz="914400" rtl="0" eaLnBrk="1" latinLnBrk="0" hangingPunct="1">
      <a:defRPr kumimoji="1" sz="4800" kern="1200">
        <a:solidFill>
          <a:schemeClr val="tx1"/>
        </a:solidFill>
        <a:latin typeface="Boyarsky" pitchFamily="33" charset="0"/>
        <a:ea typeface="+mn-ea"/>
        <a:cs typeface="+mn-cs"/>
      </a:defRPr>
    </a:lvl8pPr>
    <a:lvl9pPr marL="3657600" algn="l" defTabSz="914400" rtl="0" eaLnBrk="1" latinLnBrk="0" hangingPunct="1">
      <a:defRPr kumimoji="1" sz="4800" kern="1200">
        <a:solidFill>
          <a:schemeClr val="tx1"/>
        </a:solidFill>
        <a:latin typeface="Boyarsky" pitchFamily="3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6600"/>
    <a:srgbClr val="993300"/>
    <a:srgbClr val="D6008F"/>
    <a:srgbClr val="336600"/>
    <a:srgbClr val="515032"/>
    <a:srgbClr val="FFCC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36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/>
              <a:t>user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/>
              <a:t>Царство кошек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8866A31-6587-4FE7-95AD-02E0C0342D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8979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8D07B-3C1B-486F-AA9B-96B738DCB89B}" type="datetimeFigureOut">
              <a:rPr lang="en-US" smtClean="0"/>
              <a:pPr>
                <a:defRPr/>
              </a:pPr>
              <a:t>3/13/2021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8C827-0744-480C-B60C-634C577498DD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04F5C-F0DC-4D0B-A7CA-8EFB05302030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4D347-8B0E-4977-BAFB-C429F18721D0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C584F-A034-49FF-90E8-492AC3FD76B8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C50F4-4C35-459F-890D-2AB6CBBAD3C1}" type="datetimeFigureOut">
              <a:rPr lang="en-US" smtClean="0"/>
              <a:pPr>
                <a:defRPr/>
              </a:pPr>
              <a:t>3/13/2021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D38F7DD3-7A95-4755-8623-C8B3CAE5AD41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3B3D5-7813-4E02-8237-3B0570E0780E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42D32-317C-423F-A5BA-399E99907E85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C6E07-5914-4F10-90D7-1648917F1673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C5D79-72F4-45F4-95BA-E705CD81A51D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304E9-A0C2-4876-89B9-56960C0F47C5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F0499-9ECA-4EF9-A030-4B80B53B7A26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97BD167-0B9C-4206-A3E0-B6D5D6D1121C}" type="datetimeFigureOut">
              <a:rPr lang="en-US" smtClean="0"/>
              <a:pPr>
                <a:defRPr/>
              </a:pPr>
              <a:t>3/13/2021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D8F2D3B-9454-42E0-AAA3-353C72D2796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andex.ru/maps/?source=adrsnip&amp;text=%D1%88%D0%BA%D0%BE%D0%BB%D0%B0%2048%20%D1%87%D0%B8%D1%82%D0%B0%20%D0%BE%D1%84%D0%B8%D1%86%D0%B8%D0%B0%D0%BB%D1%8C%D0%BD%D1%8B%D0%B9%20%D1%81%D0%B0%D0%B9%D1%82&amp;sll=113.455308,52.030432&amp;ol=biz&amp;oid=1864088651&amp;z=14&amp;ll=113.455308,52.03043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07950" y="4076700"/>
            <a:ext cx="50403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«Лучшей дорогой в жизни должна стать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дорога в школу»</a:t>
            </a:r>
            <a:r>
              <a:rPr lang="ru-RU" sz="3600" dirty="0">
                <a:solidFill>
                  <a:srgbClr val="CC9900"/>
                </a:solidFill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11280" name="Rectangle 16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424862" cy="1943100"/>
          </a:xfrm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rtlCol="0">
            <a:noAutofit/>
          </a:bodyPr>
          <a:lstStyle/>
          <a:p>
            <a:pPr algn="ctr">
              <a:defRPr/>
            </a:pPr>
            <a:r>
              <a:rPr kumimoji="1"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бюджетное  общеобразовательное </a:t>
            </a:r>
            <a:r>
              <a:rPr kumimoji="1"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учреждение</a:t>
            </a:r>
            <a:br>
              <a:rPr kumimoji="1"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1"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1"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1"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«Средняя общеобразовательная школа</a:t>
            </a:r>
            <a:br>
              <a:rPr kumimoji="1"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1"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№ 48»</a:t>
            </a:r>
            <a:endParaRPr kumimoji="1"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43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3673475"/>
            <a:ext cx="29527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421687" cy="136815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_AntiqueTitulDcFr" pitchFamily="82" charset="-52"/>
              </a:rPr>
              <a:t> НАШИ ДОСТИЖЕНИЯ</a:t>
            </a:r>
            <a:b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_AntiqueTitulDcFr" pitchFamily="82" charset="-52"/>
              </a:rPr>
            </a:b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_AntiqueTitulDcFr" pitchFamily="82" charset="-52"/>
              </a:rPr>
              <a:t>Школа принимала участие в конкурсах, смотрах, фестивалях</a:t>
            </a:r>
            <a:r>
              <a:rPr lang="ru-RU" b="1" dirty="0" smtClean="0">
                <a:solidFill>
                  <a:srgbClr val="637E4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_AntiqueTitulDcFr" pitchFamily="82" charset="-52"/>
              </a:rPr>
              <a:t/>
            </a:r>
            <a:br>
              <a:rPr lang="ru-RU" b="1" dirty="0" smtClean="0">
                <a:solidFill>
                  <a:srgbClr val="637E4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_AntiqueTitulDcFr" pitchFamily="82" charset="-52"/>
              </a:rPr>
            </a:br>
            <a:r>
              <a:rPr lang="ru-RU" b="1" dirty="0" smtClean="0">
                <a:solidFill>
                  <a:srgbClr val="637E4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_AntiqueTitulDcFr" pitchFamily="82" charset="-52"/>
              </a:rPr>
              <a:t/>
            </a:r>
            <a:br>
              <a:rPr lang="ru-RU" b="1" dirty="0" smtClean="0">
                <a:solidFill>
                  <a:srgbClr val="637E4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_AntiqueTitulDcFr" pitchFamily="82" charset="-52"/>
              </a:rPr>
            </a:br>
            <a:endParaRPr lang="ru-RU" sz="28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_AntiqueTitulDcFr" pitchFamily="82" charset="-52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372200" y="3645024"/>
            <a:ext cx="288032" cy="1512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81" name="Picture 9" descr="E:\надо\DSC038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2952328" cy="2810322"/>
          </a:xfrm>
          <a:prstGeom prst="rect">
            <a:avLst/>
          </a:prstGeom>
          <a:noFill/>
        </p:spPr>
      </p:pic>
      <p:pic>
        <p:nvPicPr>
          <p:cNvPr id="28682" name="Picture 10" descr="E:\надо\DSC038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3744416" cy="3096344"/>
          </a:xfrm>
          <a:prstGeom prst="rect">
            <a:avLst/>
          </a:prstGeom>
          <a:noFill/>
        </p:spPr>
      </p:pic>
      <p:pic>
        <p:nvPicPr>
          <p:cNvPr id="28683" name="Picture 11" descr="E:\надо\DSC038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717032"/>
            <a:ext cx="2346672" cy="28083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421687" cy="6477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_AntiqueTitulDcFr" pitchFamily="82" charset="-52"/>
              </a:rPr>
              <a:t>Школа принимала участие в конкурсах, смотрах, фестивалях</a:t>
            </a:r>
            <a:b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_AntiqueTitulDcFr" pitchFamily="82" charset="-52"/>
              </a:rPr>
            </a:br>
            <a:endParaRPr lang="ru-RU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_AntiqueTitulDcFr" pitchFamily="82" charset="-52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669925" y="1125538"/>
            <a:ext cx="8078788" cy="6477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Смотр-конкурс на лучшую групповую работу. </a:t>
            </a:r>
          </a:p>
        </p:txBody>
      </p:sp>
      <p:pic>
        <p:nvPicPr>
          <p:cNvPr id="2970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32400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375" y="1535113"/>
            <a:ext cx="28082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8" y="4032250"/>
            <a:ext cx="27876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7138" y="4581525"/>
            <a:ext cx="3779837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4663" y="2060575"/>
            <a:ext cx="2427287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2416" y="548681"/>
            <a:ext cx="6600451" cy="108011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Волонтерский отряд</a:t>
            </a:r>
            <a:br>
              <a:rPr lang="ru-RU" sz="2000" b="1" dirty="0" smtClean="0">
                <a:solidFill>
                  <a:srgbClr val="800000"/>
                </a:solidFill>
              </a:rPr>
            </a:br>
            <a:r>
              <a:rPr lang="ru-RU" sz="2000" b="1" dirty="0" smtClean="0">
                <a:solidFill>
                  <a:srgbClr val="800000"/>
                </a:solidFill>
              </a:rPr>
              <a:t> « Дорогой добра»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E:\срочно\16129237697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456384" cy="4713856"/>
          </a:xfrm>
          <a:prstGeom prst="rect">
            <a:avLst/>
          </a:prstGeom>
          <a:noFill/>
        </p:spPr>
      </p:pic>
      <p:pic>
        <p:nvPicPr>
          <p:cNvPr id="52227" name="Picture 3" descr="E:\срочно\16129237697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528392" cy="4225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601663"/>
            <a:ext cx="6804025" cy="12239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637E4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_AntiqueTitulDcFr" pitchFamily="82" charset="-52"/>
              </a:rPr>
              <a:t/>
            </a:r>
            <a:br>
              <a:rPr lang="ru-RU" sz="3200" b="1" dirty="0" smtClean="0">
                <a:solidFill>
                  <a:srgbClr val="637E4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_AntiqueTitulDcFr" pitchFamily="82" charset="-52"/>
              </a:rPr>
            </a:br>
            <a:r>
              <a:rPr lang="ru-RU" sz="2800" b="1" dirty="0" smtClean="0">
                <a:solidFill>
                  <a:srgbClr val="637E4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_AntiqueTitulDcFr" pitchFamily="82" charset="-52"/>
              </a:rPr>
              <a:t/>
            </a:r>
            <a:br>
              <a:rPr lang="ru-RU" sz="2800" b="1" dirty="0" smtClean="0">
                <a:solidFill>
                  <a:srgbClr val="637E4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_AntiqueTitulDcFr" pitchFamily="82" charset="-52"/>
              </a:rPr>
            </a:br>
            <a:endParaRPr lang="ru-RU" sz="28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_AntiqueTitulDcFr" pitchFamily="82" charset="-52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669925" y="260350"/>
            <a:ext cx="8005763" cy="201612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Всероссийский интеллектуальный конкурс «Эрудит»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Международный математический конкурс - игра «Кенгуру»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Всероссийская олимпиада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Российская научная конференция школьников </a:t>
            </a: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«Открытие»</a:t>
            </a:r>
          </a:p>
        </p:txBody>
      </p:sp>
      <p:pic>
        <p:nvPicPr>
          <p:cNvPr id="3072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858963"/>
            <a:ext cx="27209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6763" y="1839913"/>
            <a:ext cx="2997200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7988" y="1825625"/>
            <a:ext cx="357346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7900" y="4405313"/>
            <a:ext cx="425132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ГОРДОСТЬ ШКОЛЫ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508104" y="2852936"/>
            <a:ext cx="3026296" cy="30582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50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388" y="4691063"/>
            <a:ext cx="2592387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E:\надо\16129173833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2952328" cy="3203590"/>
          </a:xfrm>
          <a:prstGeom prst="rect">
            <a:avLst/>
          </a:prstGeom>
          <a:noFill/>
        </p:spPr>
      </p:pic>
      <p:pic>
        <p:nvPicPr>
          <p:cNvPr id="31753" name="Picture 9" descr="E:\надо\1612917453318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8408" y="1124744"/>
            <a:ext cx="3108345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404664"/>
            <a:ext cx="6589712" cy="10810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800000"/>
                </a:solidFill>
              </a:rPr>
              <a:t>Школа работает над реализацией следующих целей:</a:t>
            </a:r>
            <a:endParaRPr lang="ru-RU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_AntiqueTitulDcFr" pitchFamily="82" charset="-52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00213"/>
            <a:ext cx="8713788" cy="3673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rgbClr val="800000"/>
                </a:solidFill>
              </a:rPr>
              <a:t>Повышение качества образования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rgbClr val="800000"/>
                </a:solidFill>
              </a:rPr>
              <a:t>Обеспечение доступности  образования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rgbClr val="800000"/>
                </a:solidFill>
              </a:rPr>
              <a:t>Воспитание гармонично  развитой  и социально ответственной  личности на основе духовно-нравственных  ценностей  народов Российской Федерации, исторических и национально-культурных традиций.</a:t>
            </a:r>
          </a:p>
        </p:txBody>
      </p:sp>
      <p:pic>
        <p:nvPicPr>
          <p:cNvPr id="3277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5445125"/>
            <a:ext cx="2879725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" y="588963"/>
            <a:ext cx="7704138" cy="5473700"/>
          </a:xfr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414838"/>
            <a:ext cx="7934325" cy="2435225"/>
          </a:xfrm>
        </p:spPr>
        <p:txBody>
          <a:bodyPr rtlCol="0">
            <a:normAutofit lnSpcReduction="10000"/>
          </a:bodyPr>
          <a:lstStyle/>
          <a:p>
            <a:pPr fontAlgn="ctr">
              <a:defRPr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дрес:,</a:t>
            </a:r>
            <a:endParaRPr lang="ru-RU" dirty="0">
              <a:solidFill>
                <a:srgbClr val="800000"/>
              </a:solidFill>
              <a:hlinkClick r:id="rId2"/>
            </a:endParaRPr>
          </a:p>
          <a:p>
            <a:pPr>
              <a:defRPr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Г. Чита, ул., Карла Маркса, д. 27-а	</a:t>
            </a:r>
          </a:p>
          <a:p>
            <a:pPr>
              <a:defRPr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Телефон: 20-55-26</a:t>
            </a: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Директор школы: Казанцева Лариса Викторовна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b="1" dirty="0" smtClean="0">
              <a:solidFill>
                <a:srgbClr val="CC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b="1" dirty="0" smtClean="0">
              <a:solidFill>
                <a:srgbClr val="CC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b="1" dirty="0" smtClean="0">
              <a:solidFill>
                <a:srgbClr val="CC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2411760" y="548680"/>
            <a:ext cx="4897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Школа основана в 1936 году</a:t>
            </a:r>
          </a:p>
        </p:txBody>
      </p:sp>
      <p:pic>
        <p:nvPicPr>
          <p:cNvPr id="1946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341438"/>
            <a:ext cx="5184775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493447" cy="936104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</a:rPr>
              <a:t>Характеристика педагогического коллектива</a:t>
            </a:r>
            <a:r>
              <a:rPr lang="ru-RU" dirty="0">
                <a:solidFill>
                  <a:srgbClr val="800000"/>
                </a:solidFill>
              </a:rPr>
              <a:t/>
            </a:r>
            <a:br>
              <a:rPr lang="ru-RU" dirty="0">
                <a:solidFill>
                  <a:srgbClr val="800000"/>
                </a:solidFill>
              </a:rPr>
            </a:br>
            <a:endParaRPr lang="ru-RU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_AntiqueTitulDcFr" pitchFamily="82" charset="-52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412875"/>
            <a:ext cx="8572500" cy="4537075"/>
          </a:xfrm>
        </p:spPr>
        <p:txBody>
          <a:bodyPr>
            <a:normAutofit fontScale="92500" lnSpcReduction="20000"/>
          </a:bodyPr>
          <a:lstStyle/>
          <a:p>
            <a:pPr lvl="1"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endParaRPr lang="ru-RU" altLang="ru-RU" sz="1500" b="1" dirty="0" smtClean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4200" b="1" dirty="0" smtClean="0">
                <a:solidFill>
                  <a:schemeClr val="accent1"/>
                </a:solidFill>
              </a:rPr>
              <a:t> </a:t>
            </a:r>
            <a:r>
              <a:rPr lang="ru-RU" sz="4200" b="1" dirty="0" smtClean="0">
                <a:solidFill>
                  <a:srgbClr val="800000"/>
                </a:solidFill>
              </a:rPr>
              <a:t>Для педагогического коллектива характерны опыт, профессионализм и мастерство, о чём свидетельствует высокий уровень профессиональных компетенции.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7000" b="1" dirty="0" smtClean="0">
                <a:solidFill>
                  <a:srgbClr val="800000"/>
                </a:solidFill>
              </a:rPr>
              <a:t> </a:t>
            </a:r>
            <a:r>
              <a:rPr lang="ru-RU" sz="4200" b="1" dirty="0">
                <a:solidFill>
                  <a:srgbClr val="800000"/>
                </a:solidFill>
              </a:rPr>
              <a:t>В образовательном и </a:t>
            </a:r>
            <a:r>
              <a:rPr lang="ru-RU" sz="4200" b="1" dirty="0" smtClean="0">
                <a:solidFill>
                  <a:srgbClr val="800000"/>
                </a:solidFill>
              </a:rPr>
              <a:t>воспитательном </a:t>
            </a:r>
            <a:r>
              <a:rPr lang="ru-RU" sz="4200" b="1" dirty="0">
                <a:solidFill>
                  <a:srgbClr val="800000"/>
                </a:solidFill>
              </a:rPr>
              <a:t>процессе </a:t>
            </a:r>
            <a:r>
              <a:rPr lang="ru-RU" sz="4200" b="1" dirty="0" smtClean="0">
                <a:solidFill>
                  <a:srgbClr val="800000"/>
                </a:solidFill>
              </a:rPr>
              <a:t>участвуют 39 педагогов.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ru-RU" sz="7000" b="1" dirty="0">
              <a:solidFill>
                <a:schemeClr val="accent1"/>
              </a:solidFill>
            </a:endParaRPr>
          </a:p>
          <a:p>
            <a:pPr>
              <a:buFont typeface="Wingdings 3" pitchFamily="18" charset="2"/>
              <a:buNone/>
              <a:defRPr/>
            </a:pPr>
            <a:endParaRPr lang="ru-RU" altLang="ru-RU" sz="3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421687" cy="18891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800000"/>
                </a:solidFill>
              </a:rPr>
              <a:t>Характеристика педагогического коллектива</a:t>
            </a:r>
            <a:endParaRPr lang="ru-RU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_AntiqueTitulDcFr" pitchFamily="82" charset="-52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28775"/>
            <a:ext cx="8640763" cy="36718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ru-RU" altLang="ru-RU" b="1" dirty="0" smtClean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</a:rPr>
              <a:t>Продуктивная  работа коллектива свидетельствует о наградах, получаемых педагогами школы.</a:t>
            </a:r>
          </a:p>
          <a:p>
            <a:pPr eaLnBrk="1" hangingPunct="1">
              <a:defRPr/>
            </a:pPr>
            <a:endParaRPr lang="ru-RU" altLang="ru-RU" sz="20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alt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«Отличник народного просвещения»-3 педагога</a:t>
            </a:r>
          </a:p>
          <a:p>
            <a:pPr eaLnBrk="1" hangingPunct="1">
              <a:defRPr/>
            </a:pPr>
            <a:r>
              <a:rPr lang="ru-RU" alt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«Почетный работник общего образования»- 2 педагога</a:t>
            </a:r>
          </a:p>
          <a:p>
            <a:pPr eaLnBrk="1" hangingPunct="1">
              <a:defRPr/>
            </a:pPr>
            <a:r>
              <a:rPr lang="ru-RU" alt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«Заслуженный профессиональный работник Читинской области»- 1 педагог</a:t>
            </a:r>
          </a:p>
        </p:txBody>
      </p:sp>
      <p:pic>
        <p:nvPicPr>
          <p:cNvPr id="2150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4941888"/>
            <a:ext cx="22923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60351"/>
            <a:ext cx="8421687" cy="79238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_AntiqueTitulDcFr" pitchFamily="82" charset="-52"/>
              </a:rPr>
              <a:t>Уникальность образовательного учреждения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5834063" cy="2087563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dirty="0" smtClean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b="1" dirty="0">
                <a:solidFill>
                  <a:srgbClr val="800000"/>
                </a:solidFill>
              </a:rPr>
              <a:t>Многие педагоги школы работают творчески, находятся в поиске наиболее эффективных путей повышения качества обучения, воспитанности учащихся. Экспериментируют, осваивают новые информационные технологии, используют в процессе обучения электронные пособия по предметам. Они охотно делятся  опытом и наработками на открытых уроках, своими </a:t>
            </a:r>
            <a:r>
              <a:rPr lang="ru-RU" b="1" dirty="0" smtClean="0">
                <a:solidFill>
                  <a:srgbClr val="800000"/>
                </a:solidFill>
              </a:rPr>
              <a:t>идеями.</a:t>
            </a:r>
            <a:endParaRPr lang="ru-RU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3500438"/>
            <a:ext cx="322580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2887663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5563" y="3529013"/>
            <a:ext cx="257810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421688" cy="9366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3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_AntiqueTitulDcFr" pitchFamily="82" charset="-52"/>
              </a:rPr>
              <a:t>Образовательные программы</a:t>
            </a:r>
            <a:r>
              <a:rPr lang="ru-RU" b="1" dirty="0" smtClean="0">
                <a:solidFill>
                  <a:srgbClr val="637E4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_AntiqueTitulDcFr" pitchFamily="82" charset="-52"/>
              </a:rPr>
              <a:t/>
            </a:r>
            <a:br>
              <a:rPr lang="ru-RU" b="1" dirty="0" smtClean="0">
                <a:solidFill>
                  <a:srgbClr val="637E4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_AntiqueTitulDcFr" pitchFamily="82" charset="-52"/>
              </a:rPr>
            </a:br>
            <a:endParaRPr lang="ru-RU" b="1" dirty="0" smtClean="0">
              <a:solidFill>
                <a:srgbClr val="637E4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_AntiqueTitulDcFr" pitchFamily="82" charset="-52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rtlCol="0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endParaRPr lang="ru-RU" sz="2000" b="1" smtClean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000" b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827088" y="1628775"/>
            <a:ext cx="7489825" cy="4824413"/>
          </a:xfrm>
        </p:spPr>
        <p:txBody>
          <a:bodyPr/>
          <a:lstStyle/>
          <a:p>
            <a:pPr marL="457200" indent="-457200" algn="ctr" eaLnBrk="1" hangingPunct="1">
              <a:buNone/>
            </a:pPr>
            <a:r>
              <a:rPr lang="ru-RU" altLang="ru-RU" sz="2000" b="1" dirty="0" smtClean="0">
                <a:solidFill>
                  <a:srgbClr val="800000"/>
                </a:solidFill>
                <a:latin typeface="Arial Black" pitchFamily="34" charset="0"/>
              </a:rPr>
              <a:t>1.Основная </a:t>
            </a:r>
            <a:r>
              <a:rPr lang="ru-RU" altLang="ru-RU" sz="1600" b="1" dirty="0" smtClean="0">
                <a:solidFill>
                  <a:srgbClr val="800000"/>
                </a:solidFill>
                <a:latin typeface="Arial Black" pitchFamily="34" charset="0"/>
              </a:rPr>
              <a:t>ОБРАЗОВАТЕЛЬНАЯ ПРОГРАММА НАЧАЛЬНОГО ОБЩЕГО ОБРАЗОВАНИЯ</a:t>
            </a:r>
          </a:p>
          <a:p>
            <a:pPr marL="457200" indent="-457200" algn="ctr" eaLnBrk="1" hangingPunct="1">
              <a:buNone/>
            </a:pPr>
            <a:r>
              <a:rPr lang="ru-RU" altLang="ru-RU" sz="2000" b="1" dirty="0" smtClean="0">
                <a:solidFill>
                  <a:srgbClr val="800000"/>
                </a:solidFill>
                <a:latin typeface="Arial Black" pitchFamily="34" charset="0"/>
              </a:rPr>
              <a:t> « УМК </a:t>
            </a:r>
            <a:r>
              <a:rPr lang="ru-RU" altLang="ru-RU" sz="2800" b="1" dirty="0" smtClean="0">
                <a:solidFill>
                  <a:srgbClr val="800000"/>
                </a:solidFill>
                <a:latin typeface="Arial Black" pitchFamily="34" charset="0"/>
              </a:rPr>
              <a:t>перспектива</a:t>
            </a:r>
            <a:r>
              <a:rPr lang="ru-RU" altLang="ru-RU" sz="2000" b="1" dirty="0" smtClean="0">
                <a:solidFill>
                  <a:srgbClr val="800000"/>
                </a:solidFill>
                <a:latin typeface="Arial Black" pitchFamily="34" charset="0"/>
              </a:rPr>
              <a:t>»</a:t>
            </a:r>
          </a:p>
          <a:p>
            <a:pPr eaLnBrk="1" hangingPunct="1">
              <a:buFontTx/>
              <a:buNone/>
            </a:pPr>
            <a:r>
              <a:rPr lang="ru-RU" altLang="ru-RU" sz="2000" b="1" dirty="0" smtClean="0">
                <a:solidFill>
                  <a:srgbClr val="800000"/>
                </a:solidFill>
                <a:latin typeface="Arial Black" pitchFamily="34" charset="0"/>
              </a:rPr>
              <a:t>2.Основная образовательная программа основного общего образования.</a:t>
            </a:r>
          </a:p>
          <a:p>
            <a:pPr eaLnBrk="1" hangingPunct="1">
              <a:buFontTx/>
              <a:buNone/>
            </a:pPr>
            <a:r>
              <a:rPr lang="ru-RU" altLang="ru-RU" sz="2000" b="1" dirty="0" smtClean="0">
                <a:solidFill>
                  <a:srgbClr val="800000"/>
                </a:solidFill>
                <a:latin typeface="Arial Black" pitchFamily="34" charset="0"/>
              </a:rPr>
              <a:t>3. Основная образовательная программа среднего общего образования.</a:t>
            </a:r>
          </a:p>
          <a:p>
            <a:pPr eaLnBrk="1" hangingPunct="1">
              <a:buFontTx/>
              <a:buNone/>
            </a:pPr>
            <a:r>
              <a:rPr lang="ru-RU" altLang="ru-RU" sz="2000" b="1" dirty="0" smtClean="0">
                <a:solidFill>
                  <a:srgbClr val="800000"/>
                </a:solidFill>
                <a:latin typeface="Arial Black" pitchFamily="34" charset="0"/>
              </a:rPr>
              <a:t>4.Основная образовательная программа дополнительного образования.</a:t>
            </a:r>
          </a:p>
          <a:p>
            <a:pPr eaLnBrk="1" hangingPunct="1">
              <a:buFontTx/>
              <a:buNone/>
            </a:pPr>
            <a:r>
              <a:rPr lang="ru-RU" altLang="ru-RU" sz="2000" b="1" dirty="0" smtClean="0">
                <a:solidFill>
                  <a:srgbClr val="800000"/>
                </a:solidFill>
                <a:latin typeface="Arial Black" pitchFamily="34" charset="0"/>
              </a:rPr>
              <a:t>4. Программа развития « ШКОЛА УСПЕХА»</a:t>
            </a:r>
          </a:p>
          <a:p>
            <a:pPr eaLnBrk="1" hangingPunct="1">
              <a:buFontTx/>
              <a:buNone/>
            </a:pPr>
            <a:endParaRPr lang="ru-RU" altLang="ru-RU" sz="2000" b="1" dirty="0" smtClean="0">
              <a:solidFill>
                <a:srgbClr val="800000"/>
              </a:solidFill>
            </a:endParaRPr>
          </a:p>
        </p:txBody>
      </p:sp>
      <p:pic>
        <p:nvPicPr>
          <p:cNvPr id="23557" name="Picture 5" descr="j028364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3213100"/>
            <a:ext cx="1108075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4988" y="5403850"/>
            <a:ext cx="2259012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8888" y="0"/>
            <a:ext cx="8066087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_AntiqueTitulDcFr" pitchFamily="82" charset="-52"/>
              </a:rPr>
              <a:t>Внеурочная деятельность </a:t>
            </a: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это образовательная деятельность, осуществляемая в формах, отличных от классно-урочной, и направленная на достижение планируемых результатов освоения основной образовательной программы . </a:t>
            </a:r>
          </a:p>
        </p:txBody>
      </p:sp>
      <p:pic>
        <p:nvPicPr>
          <p:cNvPr id="24579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2636838"/>
            <a:ext cx="6264275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175" y="365125"/>
            <a:ext cx="6607175" cy="1325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800000"/>
                </a:solidFill>
              </a:rPr>
              <a:t>Внеурочная деятельность 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0" y="1196975"/>
            <a:ext cx="7000875" cy="1871663"/>
          </a:xfrm>
        </p:spPr>
        <p:txBody>
          <a:bodyPr/>
          <a:lstStyle/>
          <a:p>
            <a:pPr marL="671513" indent="-671513" algn="ctr" eaLnBrk="1" hangingPunct="1">
              <a:buFont typeface="Arial" charset="0"/>
              <a:buNone/>
            </a:pPr>
            <a:r>
              <a:rPr lang="ru-RU" altLang="ru-RU" sz="2800" i="1" smtClean="0"/>
              <a:t> </a:t>
            </a:r>
            <a:endParaRPr lang="ru-RU" altLang="ru-RU" sz="2000" smtClean="0"/>
          </a:p>
        </p:txBody>
      </p:sp>
      <p:sp>
        <p:nvSpPr>
          <p:cNvPr id="4" name="Овал 3"/>
          <p:cNvSpPr/>
          <p:nvPr/>
        </p:nvSpPr>
        <p:spPr>
          <a:xfrm>
            <a:off x="4859338" y="1700213"/>
            <a:ext cx="4284662" cy="13684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kumimoji="0" lang="ru-RU" sz="2400" b="1" dirty="0">
                <a:solidFill>
                  <a:prstClr val="black"/>
                </a:solidFill>
              </a:rPr>
              <a:t>спортивно-оздоровительное </a:t>
            </a:r>
          </a:p>
        </p:txBody>
      </p:sp>
      <p:sp>
        <p:nvSpPr>
          <p:cNvPr id="5" name="Овал 4"/>
          <p:cNvSpPr/>
          <p:nvPr/>
        </p:nvSpPr>
        <p:spPr>
          <a:xfrm>
            <a:off x="2627313" y="5084763"/>
            <a:ext cx="4373562" cy="151288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kumimoji="0" lang="ru-RU" sz="2400" b="1" dirty="0" err="1">
                <a:solidFill>
                  <a:prstClr val="black"/>
                </a:solidFill>
              </a:rPr>
              <a:t>Общеинтеллекту</a:t>
            </a:r>
            <a:r>
              <a:rPr kumimoji="0" lang="ru-RU" sz="2400" b="1" dirty="0">
                <a:solidFill>
                  <a:prstClr val="black"/>
                </a:solidFill>
              </a:rPr>
              <a:t>- </a:t>
            </a:r>
            <a:r>
              <a:rPr kumimoji="0" lang="ru-RU" sz="2400" b="1" dirty="0" err="1">
                <a:solidFill>
                  <a:prstClr val="black"/>
                </a:solidFill>
              </a:rPr>
              <a:t>альное</a:t>
            </a:r>
            <a:endParaRPr kumimoji="0" lang="ru-RU" sz="2400" b="1" dirty="0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19700" y="3429000"/>
            <a:ext cx="3673475" cy="15128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kumimoji="0" lang="ru-RU" sz="2400" b="1" dirty="0">
                <a:solidFill>
                  <a:prstClr val="black"/>
                </a:solidFill>
              </a:rPr>
              <a:t>духовно-нравственное</a:t>
            </a:r>
          </a:p>
        </p:txBody>
      </p:sp>
      <p:sp>
        <p:nvSpPr>
          <p:cNvPr id="7" name="Овал 6"/>
          <p:cNvSpPr/>
          <p:nvPr/>
        </p:nvSpPr>
        <p:spPr>
          <a:xfrm>
            <a:off x="684213" y="1700213"/>
            <a:ext cx="3527425" cy="129698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kumimoji="0" lang="ru-RU" sz="2000" b="1" dirty="0">
                <a:solidFill>
                  <a:prstClr val="black"/>
                </a:solidFill>
              </a:rPr>
              <a:t>Художественное </a:t>
            </a:r>
            <a:r>
              <a:rPr kumimoji="0" lang="ru-RU" sz="2400" b="1" dirty="0">
                <a:solidFill>
                  <a:prstClr val="black"/>
                </a:solidFill>
              </a:rPr>
              <a:t>эстетическое</a:t>
            </a:r>
          </a:p>
        </p:txBody>
      </p:sp>
      <p:sp>
        <p:nvSpPr>
          <p:cNvPr id="9" name="Овал 8"/>
          <p:cNvSpPr/>
          <p:nvPr/>
        </p:nvSpPr>
        <p:spPr>
          <a:xfrm>
            <a:off x="250825" y="3357563"/>
            <a:ext cx="4465638" cy="136683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kumimoji="0" lang="ru-RU" sz="2400" b="1" dirty="0">
                <a:solidFill>
                  <a:prstClr val="black"/>
                </a:solidFill>
              </a:rPr>
              <a:t>общекультурное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716463" y="1268413"/>
            <a:ext cx="0" cy="3673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219700" y="1341438"/>
            <a:ext cx="43180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924300" y="1268413"/>
            <a:ext cx="287338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067175" y="1341438"/>
            <a:ext cx="504825" cy="2232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859338" y="1341438"/>
            <a:ext cx="433387" cy="2374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4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0" y="4702175"/>
            <a:ext cx="3490913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3663" y="-315913"/>
            <a:ext cx="2236787" cy="263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3" y="4702175"/>
            <a:ext cx="29305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8" y="-155575"/>
            <a:ext cx="175736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559675" cy="792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smtClean="0">
                <a:solidFill>
                  <a:srgbClr val="800000"/>
                </a:solidFill>
              </a:rPr>
              <a:t>Дополнительное образование в школе</a:t>
            </a:r>
            <a:endParaRPr lang="ru-RU" sz="2800" dirty="0">
              <a:solidFill>
                <a:srgbClr val="800000"/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928688" y="1125538"/>
            <a:ext cx="7758112" cy="1727200"/>
          </a:xfrm>
        </p:spPr>
        <p:txBody>
          <a:bodyPr>
            <a:normAutofit fontScale="85000" lnSpcReduction="10000"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800000"/>
                </a:solidFill>
              </a:rPr>
              <a:t> Театр эстрадных представлений « ИЗЮМ»</a:t>
            </a:r>
          </a:p>
          <a:p>
            <a:pPr algn="ctr" eaLnBrk="1" hangingPunct="1"/>
            <a:r>
              <a:rPr lang="ru-RU" altLang="ru-RU" b="1" dirty="0" smtClean="0">
                <a:solidFill>
                  <a:srgbClr val="800000"/>
                </a:solidFill>
              </a:rPr>
              <a:t> Вокальная студия « ПОЮЩИЕ ГОЛОСА»</a:t>
            </a:r>
          </a:p>
          <a:p>
            <a:pPr algn="ctr" eaLnBrk="1" hangingPunct="1"/>
            <a:r>
              <a:rPr lang="ru-RU" altLang="ru-RU" b="1" dirty="0" smtClean="0">
                <a:solidFill>
                  <a:srgbClr val="800000"/>
                </a:solidFill>
              </a:rPr>
              <a:t>Творческое объединение « ВЕСЕЛЫЕ НОТКИ»</a:t>
            </a:r>
          </a:p>
          <a:p>
            <a:pPr algn="ctr" eaLnBrk="1" hangingPunct="1"/>
            <a:r>
              <a:rPr lang="ru-RU" altLang="ru-RU" b="1" dirty="0" smtClean="0">
                <a:solidFill>
                  <a:srgbClr val="800000"/>
                </a:solidFill>
              </a:rPr>
              <a:t>Секция  «ВОЛЕЙБОЛ»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457" y="3068962"/>
            <a:ext cx="4067944" cy="301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2754313"/>
            <a:ext cx="311785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2255</TotalTime>
  <Words>328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a_AntiqueTitulDcFr</vt:lpstr>
      <vt:lpstr>Arial</vt:lpstr>
      <vt:lpstr>Arial Black</vt:lpstr>
      <vt:lpstr>Book Antiqua</vt:lpstr>
      <vt:lpstr>Boyarsky</vt:lpstr>
      <vt:lpstr>Lucida Sans</vt:lpstr>
      <vt:lpstr>Monotype Corsiva</vt:lpstr>
      <vt:lpstr>Monotype Sorts</vt:lpstr>
      <vt:lpstr>Times New Roman</vt:lpstr>
      <vt:lpstr>Wingdings</vt:lpstr>
      <vt:lpstr>Wingdings 2</vt:lpstr>
      <vt:lpstr>Wingdings 3</vt:lpstr>
      <vt:lpstr>Апекс</vt:lpstr>
      <vt:lpstr>Муниципальное бюджетное  общеобразовательное учреждение  «Средняя общеобразовательная школа  № 48»</vt:lpstr>
      <vt:lpstr>Презентация PowerPoint</vt:lpstr>
      <vt:lpstr>Характеристика педагогического коллектива </vt:lpstr>
      <vt:lpstr>Характеристика педагогического коллектива</vt:lpstr>
      <vt:lpstr>Уникальность образовательного учреждения</vt:lpstr>
      <vt:lpstr>Образовательные программы </vt:lpstr>
      <vt:lpstr>Презентация PowerPoint</vt:lpstr>
      <vt:lpstr>Внеурочная деятельность </vt:lpstr>
      <vt:lpstr> Дополнительное образование в школе</vt:lpstr>
      <vt:lpstr> НАШИ ДОСТИЖЕНИЯ Школа принимала участие в конкурсах, смотрах, фестивалях  </vt:lpstr>
      <vt:lpstr>Школа принимала участие в конкурсах, смотрах, фестивалях </vt:lpstr>
      <vt:lpstr>Волонтерский отряд  « Дорогой добра»</vt:lpstr>
      <vt:lpstr>  </vt:lpstr>
      <vt:lpstr>ГОРДОСТЬ ШКОЛЫ.</vt:lpstr>
      <vt:lpstr>Школа работает над реализацией следующих целей: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Царство кошек</dc:title>
  <dc:creator>user</dc:creator>
  <cp:lastModifiedBy>Мы</cp:lastModifiedBy>
  <cp:revision>133</cp:revision>
  <dcterms:created xsi:type="dcterms:W3CDTF">2001-02-21T11:58:55Z</dcterms:created>
  <dcterms:modified xsi:type="dcterms:W3CDTF">2021-03-13T09:06:53Z</dcterms:modified>
</cp:coreProperties>
</file>