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71" r:id="rId5"/>
    <p:sldId id="274" r:id="rId6"/>
    <p:sldId id="272" r:id="rId7"/>
    <p:sldId id="261" r:id="rId8"/>
    <p:sldId id="267" r:id="rId9"/>
    <p:sldId id="269" r:id="rId10"/>
    <p:sldId id="290" r:id="rId11"/>
    <p:sldId id="270" r:id="rId12"/>
    <p:sldId id="291" r:id="rId13"/>
    <p:sldId id="276" r:id="rId14"/>
    <p:sldId id="277" r:id="rId15"/>
    <p:sldId id="278" r:id="rId16"/>
    <p:sldId id="279" r:id="rId17"/>
    <p:sldId id="280" r:id="rId18"/>
    <p:sldId id="289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17FF682-7AD4-488C-B94E-0BA6835C9A3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699474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05A3AA-862E-4BB1-8AFF-E6CDD039CEE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20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AD0DAD-C6A8-4DAA-AC79-D241A5ACFE8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1171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10FFCC-DB95-43F7-B26E-205F2AD1CDF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5583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064D64-984E-44B8-9C2C-F4E5DDFDEDD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9740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12CE76-7A6B-41AF-A310-320F4778542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929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A2BC81-F53E-4D6D-BCF8-4C559A35E41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593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12E660-DB29-49F1-8516-95316AA4005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274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9B5D34-3250-4299-A6E7-8EEF171D979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682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9A163B-B642-4256-B244-55A53CFA3EB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27060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F45DA2-71C6-4336-B726-C44AC099CA3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69096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9394D6-D254-4BBC-8CE2-DF1E766407E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35855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A80754D-D989-4D30-9FBE-3A803ECB02A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600" y="174625"/>
            <a:ext cx="8763000" cy="657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9" name="Rectangle 25"/>
          <p:cNvSpPr>
            <a:spLocks noChangeArrowheads="1"/>
          </p:cNvSpPr>
          <p:nvPr/>
        </p:nvSpPr>
        <p:spPr bwMode="auto">
          <a:xfrm>
            <a:off x="685800" y="3573463"/>
            <a:ext cx="3771900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ru-RU" altLang="ru-RU" sz="2800">
              <a:solidFill>
                <a:srgbClr val="333399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85875" y="642938"/>
            <a:ext cx="7000875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rgbClr val="003366"/>
                </a:solidFill>
                <a:latin typeface="+mj-lt"/>
              </a:rPr>
              <a:t> 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000500" y="1785938"/>
            <a:ext cx="4643438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ru-RU" sz="3600" b="1" dirty="0">
              <a:solidFill>
                <a:srgbClr val="003366"/>
              </a:solidFill>
              <a:latin typeface="+mj-lt"/>
            </a:endParaRPr>
          </a:p>
        </p:txBody>
      </p:sp>
      <p:sp>
        <p:nvSpPr>
          <p:cNvPr id="126977" name="Rectangle 1"/>
          <p:cNvSpPr>
            <a:spLocks noChangeArrowheads="1"/>
          </p:cNvSpPr>
          <p:nvPr/>
        </p:nvSpPr>
        <p:spPr bwMode="auto">
          <a:xfrm>
            <a:off x="0" y="25400"/>
            <a:ext cx="8097838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6000" b="1">
              <a:solidFill>
                <a:srgbClr val="C00000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sz="6000">
                <a:solidFill>
                  <a:srgbClr val="C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    Волевая </a:t>
            </a:r>
          </a:p>
          <a:p>
            <a:pPr eaLnBrk="1" hangingPunct="1"/>
            <a:r>
              <a:rPr lang="ru-RU" altLang="ru-RU" sz="6000">
                <a:solidFill>
                  <a:srgbClr val="C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  готовность</a:t>
            </a:r>
          </a:p>
        </p:txBody>
      </p:sp>
      <p:pic>
        <p:nvPicPr>
          <p:cNvPr id="11270" name="Picture 2" descr="K:\Готовность к школе\пишет на доске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53000" y="2765425"/>
            <a:ext cx="3825875" cy="334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074" name="Picture 2" descr="C:\Users\Анна\Desktop\Логопед\Анна\анимашки школа\Анимашки - Школа\Анимашки - Школа\49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8200" y="4876800"/>
            <a:ext cx="1214438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31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4294967295"/>
          </p:nvPr>
        </p:nvSpPr>
        <p:spPr>
          <a:xfrm>
            <a:off x="457200" y="2143125"/>
            <a:ext cx="4329113" cy="435768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365125" indent="-255588" eaLnBrk="1" hangingPunct="1">
              <a:defRPr/>
            </a:pPr>
            <a:r>
              <a:rPr lang="ru-RU" sz="2800" smtClean="0"/>
              <a:t>Играя с ребенком, используйте игры с правилами (домино, лото, шашки, подвижные игры и т. д.).</a:t>
            </a:r>
          </a:p>
          <a:p>
            <a:pPr marL="365125" indent="-255588" eaLnBrk="1" hangingPunct="1">
              <a:buFontTx/>
              <a:buNone/>
              <a:defRPr/>
            </a:pPr>
            <a:r>
              <a:rPr lang="ru-RU" sz="2800" smtClean="0"/>
              <a:t>    Следите за тем</a:t>
            </a:r>
            <a:r>
              <a:rPr lang="ru-RU" sz="2800" smtClean="0">
                <a:solidFill>
                  <a:srgbClr val="0D0D0D"/>
                </a:solidFill>
              </a:rPr>
              <a:t>, чтобы</a:t>
            </a:r>
          </a:p>
          <a:p>
            <a:pPr marL="365125" indent="-255588" eaLnBrk="1" hangingPunct="1">
              <a:buFontTx/>
              <a:buNone/>
              <a:defRPr/>
            </a:pPr>
            <a:r>
              <a:rPr lang="ru-RU" sz="2800" smtClean="0">
                <a:solidFill>
                  <a:srgbClr val="0D0D0D"/>
                </a:solidFill>
              </a:rPr>
              <a:t> </a:t>
            </a:r>
            <a:r>
              <a:rPr lang="ru-RU" sz="2800" i="1" smtClean="0">
                <a:solidFill>
                  <a:srgbClr val="002060"/>
                </a:solidFill>
              </a:rPr>
              <a:t>ребенок выполнял правила игры.</a:t>
            </a:r>
          </a:p>
        </p:txBody>
      </p:sp>
      <p:sp>
        <p:nvSpPr>
          <p:cNvPr id="11" name="Заголовок 10"/>
          <p:cNvSpPr>
            <a:spLocks noGrp="1"/>
          </p:cNvSpPr>
          <p:nvPr>
            <p:ph type="title" idx="4294967295"/>
          </p:nvPr>
        </p:nvSpPr>
        <p:spPr>
          <a:xfrm>
            <a:off x="476250" y="258763"/>
            <a:ext cx="8258204" cy="1511288"/>
          </a:xfrm>
          <a:gradFill>
            <a:gsLst>
              <a:gs pos="0">
                <a:schemeClr val="accent1">
                  <a:tint val="62000"/>
                  <a:satMod val="180000"/>
                </a:schemeClr>
              </a:gs>
              <a:gs pos="65000">
                <a:schemeClr val="accent1">
                  <a:tint val="32000"/>
                  <a:satMod val="250000"/>
                </a:schemeClr>
              </a:gs>
              <a:gs pos="100000">
                <a:schemeClr val="accent1">
                  <a:tint val="23000"/>
                  <a:satMod val="300000"/>
                </a:schemeClr>
              </a:gs>
            </a:gsLst>
            <a:lin scaled="0"/>
          </a:gradFill>
          <a:ln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800" b="1" kern="1200" dirty="0"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   Умение слушать и слышать учителя, </a:t>
            </a:r>
            <a:r>
              <a:rPr lang="ru-RU" sz="2400" b="1" kern="1200" dirty="0">
                <a:solidFill>
                  <a:schemeClr val="accent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выполнять его требования, действовать по образцу.</a:t>
            </a:r>
            <a:endParaRPr lang="ru-RU" sz="2400" b="1" kern="1200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pic>
        <p:nvPicPr>
          <p:cNvPr id="17412" name="Рисунок 9" descr="object_5_1099054865_27794.jpg"/>
          <p:cNvPicPr>
            <a:picLocks noChangeAspect="1"/>
          </p:cNvPicPr>
          <p:nvPr/>
        </p:nvPicPr>
        <p:blipFill>
          <a:blip r:embed="rId2">
            <a:lum contras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57813" y="2143125"/>
            <a:ext cx="3375025" cy="421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9" name="Rectangle 25"/>
          <p:cNvSpPr>
            <a:spLocks noChangeArrowheads="1"/>
          </p:cNvSpPr>
          <p:nvPr/>
        </p:nvSpPr>
        <p:spPr bwMode="auto">
          <a:xfrm>
            <a:off x="685800" y="3573463"/>
            <a:ext cx="3771900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ru-RU" altLang="ru-RU" sz="2800">
              <a:solidFill>
                <a:srgbClr val="333399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85875" y="642938"/>
            <a:ext cx="7000875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rgbClr val="003366"/>
                </a:solidFill>
                <a:latin typeface="+mj-lt"/>
              </a:rPr>
              <a:t> 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000500" y="1785938"/>
            <a:ext cx="4643438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ru-RU" sz="3600" b="1" dirty="0">
              <a:solidFill>
                <a:srgbClr val="003366"/>
              </a:solidFill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813" y="642938"/>
            <a:ext cx="7786687" cy="1920875"/>
          </a:xfrm>
          <a:prstGeom prst="rect">
            <a:avLst/>
          </a:prstGeom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6000" b="1">
                <a:solidFill>
                  <a:srgbClr val="CC0000"/>
                </a:solidFill>
                <a:latin typeface="Times New Roman" panose="02020603050405020304" pitchFamily="18" charset="0"/>
              </a:rPr>
              <a:t>  Социальная           готовность</a:t>
            </a:r>
          </a:p>
        </p:txBody>
      </p:sp>
      <p:pic>
        <p:nvPicPr>
          <p:cNvPr id="133122" name="Picture 2" descr="K:\Готовность к школе\help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72250" y="3786188"/>
            <a:ext cx="1905000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K:\Готовность к школе\help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14975" y="2362200"/>
            <a:ext cx="2943225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13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357188" y="1643063"/>
            <a:ext cx="4929187" cy="485775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365125" indent="-255588" eaLnBrk="1" hangingPunct="1">
              <a:defRPr/>
            </a:pPr>
            <a:r>
              <a:rPr lang="ru-RU" sz="2400" smtClean="0">
                <a:solidFill>
                  <a:srgbClr val="002060"/>
                </a:solidFill>
              </a:rPr>
              <a:t>При общении с ребенком называйте его друзей по имени.</a:t>
            </a:r>
          </a:p>
          <a:p>
            <a:pPr marL="365125" indent="-255588" eaLnBrk="1" hangingPunct="1">
              <a:defRPr/>
            </a:pPr>
            <a:r>
              <a:rPr lang="ru-RU" sz="2400" smtClean="0">
                <a:solidFill>
                  <a:srgbClr val="002060"/>
                </a:solidFill>
              </a:rPr>
              <a:t>Не критикуйте сверстников ребенка!</a:t>
            </a:r>
          </a:p>
          <a:p>
            <a:pPr marL="365125" indent="-255588" eaLnBrk="1" hangingPunct="1">
              <a:defRPr/>
            </a:pPr>
            <a:r>
              <a:rPr lang="ru-RU" sz="2400" smtClean="0">
                <a:solidFill>
                  <a:srgbClr val="002060"/>
                </a:solidFill>
              </a:rPr>
              <a:t>Если возникнет необходимость, лучше проанализировать сложную (иногда конфликтную) ситуацию вместе с ребенком.</a:t>
            </a:r>
          </a:p>
          <a:p>
            <a:pPr marL="365125" indent="-255588" eaLnBrk="1" hangingPunct="1">
              <a:defRPr/>
            </a:pPr>
            <a:r>
              <a:rPr lang="ru-RU" sz="2400" smtClean="0">
                <a:solidFill>
                  <a:srgbClr val="002060"/>
                </a:solidFill>
              </a:rPr>
              <a:t>Приглашайте друзей ребенка в гости, участвуйте в играх.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gradFill>
            <a:gsLst>
              <a:gs pos="0">
                <a:schemeClr val="accent1">
                  <a:shade val="15000"/>
                  <a:satMod val="180000"/>
                </a:schemeClr>
              </a:gs>
              <a:gs pos="50000">
                <a:schemeClr val="accent1">
                  <a:shade val="45000"/>
                  <a:satMod val="170000"/>
                </a:schemeClr>
              </a:gs>
              <a:gs pos="70000">
                <a:schemeClr val="accent1">
                  <a:tint val="99000"/>
                  <a:shade val="65000"/>
                  <a:satMod val="155000"/>
                </a:schemeClr>
              </a:gs>
              <a:gs pos="100000">
                <a:schemeClr val="accent1">
                  <a:tint val="95500"/>
                  <a:shade val="100000"/>
                  <a:satMod val="155000"/>
                </a:schemeClr>
              </a:gs>
            </a:gsLst>
          </a:gradFill>
          <a:ln>
            <a:miter lim="800000"/>
            <a:headEnd/>
            <a:tailEnd/>
          </a:ln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1">
                <a:satMod val="300000"/>
              </a:schemeClr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3200" b="1" kern="1200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   </a:t>
            </a:r>
            <a:r>
              <a:rPr lang="ru-RU" sz="3200" b="1" kern="1200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Умение общаться со сверстниками</a:t>
            </a:r>
          </a:p>
        </p:txBody>
      </p:sp>
      <p:pic>
        <p:nvPicPr>
          <p:cNvPr id="20484" name="Рисунок 3" descr="big5f1xo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473183">
            <a:off x="5429250" y="2286000"/>
            <a:ext cx="3357563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457200" y="1643063"/>
            <a:ext cx="4757738" cy="4572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365125" indent="-255588" eaLnBrk="1" hangingPunct="1">
              <a:defRPr/>
            </a:pPr>
            <a:r>
              <a:rPr lang="ru-RU" sz="2800" smtClean="0"/>
              <a:t>Организовывайте с ребенком совместную деятельность.</a:t>
            </a:r>
          </a:p>
          <a:p>
            <a:pPr marL="365125" indent="-255588" eaLnBrk="1" hangingPunct="1">
              <a:defRPr/>
            </a:pPr>
            <a:r>
              <a:rPr lang="ru-RU" sz="2800" smtClean="0"/>
              <a:t>Не обсуждайте при нем взрослых.</a:t>
            </a:r>
          </a:p>
          <a:p>
            <a:pPr marL="365125" indent="-255588" eaLnBrk="1" hangingPunct="1">
              <a:defRPr/>
            </a:pPr>
            <a:r>
              <a:rPr lang="ru-RU" sz="2800" smtClean="0"/>
              <a:t>Объясняйте ему правила общения с учителем и другими взрослыми людьми. </a:t>
            </a:r>
          </a:p>
          <a:p>
            <a:pPr marL="365125" indent="-255588" eaLnBrk="1" hangingPunct="1">
              <a:defRPr/>
            </a:pPr>
            <a:endParaRPr lang="ru-RU" sz="280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011222"/>
          </a:xfrm>
          <a:gradFill>
            <a:gsLst>
              <a:gs pos="0">
                <a:schemeClr val="accent3">
                  <a:shade val="15000"/>
                  <a:satMod val="180000"/>
                </a:schemeClr>
              </a:gs>
              <a:gs pos="50000">
                <a:schemeClr val="accent3">
                  <a:shade val="45000"/>
                  <a:satMod val="170000"/>
                </a:schemeClr>
              </a:gs>
              <a:gs pos="70000">
                <a:schemeClr val="accent3">
                  <a:tint val="99000"/>
                  <a:shade val="65000"/>
                  <a:satMod val="155000"/>
                </a:schemeClr>
              </a:gs>
              <a:gs pos="100000">
                <a:schemeClr val="accent3">
                  <a:tint val="95500"/>
                  <a:shade val="100000"/>
                  <a:satMod val="155000"/>
                </a:schemeClr>
              </a:gs>
            </a:gsLst>
          </a:gradFill>
          <a:ln>
            <a:solidFill>
              <a:schemeClr val="accent3"/>
            </a:solidFill>
            <a:miter lim="800000"/>
            <a:headEnd/>
            <a:tailEnd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3200" b="1" kern="1200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     Умение общаться со взрослыми</a:t>
            </a:r>
          </a:p>
        </p:txBody>
      </p:sp>
      <p:pic>
        <p:nvPicPr>
          <p:cNvPr id="21508" name="Рисунок 4" descr="ipoteca.jpg"/>
          <p:cNvPicPr>
            <a:picLocks noChangeAspect="1"/>
          </p:cNvPicPr>
          <p:nvPr/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29250" y="1714500"/>
            <a:ext cx="3429000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Содержимое 1"/>
          <p:cNvSpPr>
            <a:spLocks noGrp="1"/>
          </p:cNvSpPr>
          <p:nvPr>
            <p:ph idx="4294967295"/>
          </p:nvPr>
        </p:nvSpPr>
        <p:spPr>
          <a:xfrm>
            <a:off x="357188" y="1785938"/>
            <a:ext cx="4857750" cy="4857750"/>
          </a:xfrm>
          <a:solidFill>
            <a:srgbClr val="FCE9B2"/>
          </a:solidFill>
        </p:spPr>
        <p:txBody>
          <a:bodyPr/>
          <a:lstStyle/>
          <a:p>
            <a:pPr marL="365125" indent="-255588" eaLnBrk="1" hangingPunct="1">
              <a:buFont typeface="Wingdings" panose="05000000000000000000" pitchFamily="2" charset="2"/>
              <a:buChar char="Ø"/>
            </a:pPr>
            <a:r>
              <a:rPr lang="ru-RU" altLang="ru-RU" sz="2000" smtClean="0"/>
              <a:t>Рассказывайте ребенку о правилах поведения в обществе и закрепляйте их своим примером. </a:t>
            </a:r>
          </a:p>
          <a:p>
            <a:pPr marL="365125" indent="-255588" eaLnBrk="1" hangingPunct="1">
              <a:buFont typeface="Wingdings" panose="05000000000000000000" pitchFamily="2" charset="2"/>
              <a:buChar char="Ø"/>
            </a:pPr>
            <a:r>
              <a:rPr lang="ru-RU" altLang="ru-RU" sz="2000" smtClean="0"/>
              <a:t>Уважайте права ребенка, предъявляйте разумные требования, чаще отмечайте его хорошие поступки и успехи.</a:t>
            </a:r>
          </a:p>
          <a:p>
            <a:pPr marL="365125" indent="-255588" eaLnBrk="1" hangingPunct="1">
              <a:buFont typeface="Wingdings" panose="05000000000000000000" pitchFamily="2" charset="2"/>
              <a:buChar char="Ø"/>
            </a:pPr>
            <a:r>
              <a:rPr lang="ru-RU" altLang="ru-RU" sz="2000" smtClean="0"/>
              <a:t>Требований и запретов не должно быть много, но те, что вы установили, должны соблюдаться </a:t>
            </a:r>
            <a:r>
              <a:rPr lang="ru-RU" altLang="ru-RU" sz="2000" b="1" i="1" smtClean="0"/>
              <a:t>всеми</a:t>
            </a:r>
            <a:r>
              <a:rPr lang="ru-RU" altLang="ru-RU" sz="2000" smtClean="0"/>
              <a:t> членами семьи </a:t>
            </a:r>
            <a:r>
              <a:rPr lang="ru-RU" altLang="ru-RU" sz="2000" b="1" smtClean="0"/>
              <a:t>всегда и везде.</a:t>
            </a:r>
          </a:p>
          <a:p>
            <a:pPr marL="365125" indent="-255588" eaLnBrk="1" hangingPunct="1">
              <a:buFont typeface="Wingdings" panose="05000000000000000000" pitchFamily="2" charset="2"/>
              <a:buChar char="Ø"/>
            </a:pPr>
            <a:r>
              <a:rPr lang="ru-RU" altLang="ru-RU" sz="2000" smtClean="0"/>
              <a:t>Требования должны быть обоснованными и понятными.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714348" y="214290"/>
            <a:ext cx="7858180" cy="1143008"/>
          </a:xfrm>
          <a:gradFill>
            <a:gsLst>
              <a:gs pos="0">
                <a:schemeClr val="accent1">
                  <a:shade val="15000"/>
                  <a:satMod val="180000"/>
                </a:schemeClr>
              </a:gs>
              <a:gs pos="50000">
                <a:schemeClr val="accent1">
                  <a:shade val="45000"/>
                  <a:satMod val="170000"/>
                </a:schemeClr>
              </a:gs>
              <a:gs pos="70000">
                <a:schemeClr val="accent1">
                  <a:tint val="99000"/>
                  <a:shade val="65000"/>
                  <a:satMod val="155000"/>
                </a:schemeClr>
              </a:gs>
              <a:gs pos="100000">
                <a:schemeClr val="accent1">
                  <a:tint val="95500"/>
                  <a:shade val="100000"/>
                  <a:satMod val="155000"/>
                </a:schemeClr>
              </a:gs>
            </a:gsLst>
          </a:gradFill>
          <a:ln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3200" b="1" kern="1200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          Соблюдение  социальных и 			   этических норм</a:t>
            </a:r>
          </a:p>
        </p:txBody>
      </p:sp>
      <p:pic>
        <p:nvPicPr>
          <p:cNvPr id="22532" name="Рисунок 6" descr="blackboard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29250" y="1500188"/>
            <a:ext cx="3286125" cy="492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457200" y="1571625"/>
            <a:ext cx="4543425" cy="4714875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365125" indent="-255588" eaLnBrk="1" hangingPunct="1">
              <a:lnSpc>
                <a:spcPct val="90000"/>
              </a:lnSpc>
              <a:defRPr/>
            </a:pPr>
            <a:r>
              <a:rPr lang="ru-RU" sz="2600" smtClean="0"/>
              <a:t>Научитесь понимать своего ребенка.</a:t>
            </a:r>
          </a:p>
          <a:p>
            <a:pPr marL="365125" indent="-255588" eaLnBrk="1" hangingPunct="1">
              <a:lnSpc>
                <a:spcPct val="90000"/>
              </a:lnSpc>
              <a:defRPr/>
            </a:pPr>
            <a:r>
              <a:rPr lang="ru-RU" sz="2600" smtClean="0"/>
              <a:t>Не забывайте, что у ребенка могут быть свои проблемы и свое мнение.</a:t>
            </a:r>
          </a:p>
          <a:p>
            <a:pPr marL="365125" indent="-255588" eaLnBrk="1" hangingPunct="1">
              <a:lnSpc>
                <a:spcPct val="90000"/>
              </a:lnSpc>
              <a:defRPr/>
            </a:pPr>
            <a:r>
              <a:rPr lang="ru-RU" sz="2600" smtClean="0"/>
              <a:t>Не стоит торопить время, желая, чтобы ваш малыш повзрослел.</a:t>
            </a:r>
          </a:p>
          <a:p>
            <a:pPr marL="365125" indent="-255588" eaLnBrk="1" hangingPunct="1">
              <a:lnSpc>
                <a:spcPct val="90000"/>
              </a:lnSpc>
              <a:defRPr/>
            </a:pPr>
            <a:r>
              <a:rPr lang="ru-RU" sz="2600" smtClean="0"/>
              <a:t>Научитесь радоваться каждому дню его детства.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gradFill>
            <a:gsLst>
              <a:gs pos="0">
                <a:schemeClr val="accent3">
                  <a:shade val="15000"/>
                  <a:satMod val="180000"/>
                </a:schemeClr>
              </a:gs>
              <a:gs pos="50000">
                <a:schemeClr val="accent3">
                  <a:shade val="45000"/>
                  <a:satMod val="170000"/>
                </a:schemeClr>
              </a:gs>
              <a:gs pos="70000">
                <a:schemeClr val="accent3">
                  <a:tint val="99000"/>
                  <a:shade val="65000"/>
                  <a:satMod val="155000"/>
                </a:schemeClr>
              </a:gs>
              <a:gs pos="100000">
                <a:schemeClr val="accent3">
                  <a:tint val="95500"/>
                  <a:shade val="100000"/>
                  <a:satMod val="155000"/>
                </a:schemeClr>
              </a:gs>
            </a:gsLst>
          </a:gradFill>
          <a:ln>
            <a:miter lim="800000"/>
            <a:headEnd/>
            <a:tailEnd/>
          </a:ln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3">
                <a:satMod val="300000"/>
              </a:schemeClr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4100" b="1" kern="1200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Общение ребенка с родителями</a:t>
            </a:r>
          </a:p>
        </p:txBody>
      </p:sp>
      <p:pic>
        <p:nvPicPr>
          <p:cNvPr id="23556" name="Рисунок 5" descr="a1a595594bdd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0" y="2000250"/>
            <a:ext cx="3595688" cy="421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457200" y="2057400"/>
            <a:ext cx="5186363" cy="43576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365125" indent="-255588" eaLnBrk="1" hangingPunct="1"/>
            <a:r>
              <a:rPr lang="ru-RU" altLang="ru-RU" sz="4400" smtClean="0">
                <a:solidFill>
                  <a:srgbClr val="CC0000"/>
                </a:solidFill>
                <a:latin typeface="Times New Roman" panose="02020603050405020304" pitchFamily="18" charset="0"/>
              </a:rPr>
              <a:t>Телефон:  32-13-70</a:t>
            </a:r>
          </a:p>
          <a:p>
            <a:pPr marL="365125" indent="-255588" eaLnBrk="1" hangingPunct="1"/>
            <a:r>
              <a:rPr lang="ru-RU" altLang="ru-RU" sz="4400" smtClean="0">
                <a:solidFill>
                  <a:srgbClr val="CC0000"/>
                </a:solidFill>
                <a:latin typeface="Times New Roman" panose="02020603050405020304" pitchFamily="18" charset="0"/>
              </a:rPr>
              <a:t>Адрес: Хабаровская, 10</a:t>
            </a:r>
          </a:p>
        </p:txBody>
      </p:sp>
      <p:pic>
        <p:nvPicPr>
          <p:cNvPr id="24580" name="Рисунок 6" descr="1211949034_1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429690">
            <a:off x="6257925" y="314325"/>
            <a:ext cx="1714500" cy="19288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1" name="Рисунок 7" descr="8c2e29e827a6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86438" y="2786063"/>
            <a:ext cx="2857500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Содержимое 3" descr="1217822913_0lik_ru_12.jpg"/>
          <p:cNvPicPr>
            <a:picLocks noGrp="1" noChangeAspect="1"/>
          </p:cNvPicPr>
          <p:nvPr>
            <p:ph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51188" y="1138238"/>
            <a:ext cx="5278437" cy="5148262"/>
          </a:xfrm>
        </p:spPr>
      </p:pic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457200" y="857232"/>
            <a:ext cx="8229600" cy="1143008"/>
          </a:xfrm>
          <a:ln w="55000" cmpd="thickThin">
            <a:solidFill>
              <a:schemeClr val="bg1"/>
            </a:solidFill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b="1" i="1" kern="1200" dirty="0">
                <a:solidFill>
                  <a:srgbClr val="FC6E04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320675"/>
            <a:ext cx="7239000" cy="1143000"/>
          </a:xfrm>
          <a:ln>
            <a:miter lim="800000"/>
            <a:headEnd/>
            <a:tailEnd/>
          </a:ln>
        </p:spPr>
        <p:txBody>
          <a:bodyPr lIns="45720" tIns="0" rIns="45720" bIns="0" anchor="b">
            <a:normAutofit/>
          </a:bodyPr>
          <a:lstStyle/>
          <a:p>
            <a:pPr>
              <a:defRPr/>
            </a:pPr>
            <a:r>
              <a:rPr lang="ru-RU" sz="3600" b="1" kern="12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accent2"/>
                </a:solidFill>
              </a:rPr>
              <a:t>Готовность </a:t>
            </a:r>
            <a:br>
              <a:rPr lang="ru-RU" sz="3600" b="1" kern="12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accent2"/>
                </a:solidFill>
              </a:rPr>
            </a:br>
            <a:r>
              <a:rPr lang="ru-RU" sz="3600" b="1" kern="12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solidFill>
                  <a:schemeClr val="accent2"/>
                </a:solidFill>
              </a:rPr>
              <a:t>ребенка к школе</a:t>
            </a:r>
            <a:endParaRPr lang="ru-RU" sz="3600" b="1" kern="1200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solidFill>
                <a:schemeClr val="accent2"/>
              </a:solidFill>
            </a:endParaRPr>
          </a:p>
        </p:txBody>
      </p:sp>
      <p:sp>
        <p:nvSpPr>
          <p:cNvPr id="3075" name="Содержимое 2"/>
          <p:cNvSpPr>
            <a:spLocks noGrp="1"/>
          </p:cNvSpPr>
          <p:nvPr>
            <p:ph idx="4294967295"/>
          </p:nvPr>
        </p:nvSpPr>
        <p:spPr>
          <a:xfrm>
            <a:off x="642938" y="1643063"/>
            <a:ext cx="8120062" cy="4846637"/>
          </a:xfrm>
        </p:spPr>
        <p:txBody>
          <a:bodyPr/>
          <a:lstStyle/>
          <a:p>
            <a:pPr marL="273050" indent="-273050" eaLnBrk="1" hangingPunct="1">
              <a:buFontTx/>
              <a:buNone/>
            </a:pPr>
            <a:r>
              <a:rPr lang="ru-RU" altLang="ru-RU" smtClean="0">
                <a:solidFill>
                  <a:srgbClr val="7733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Готовность ребенка к школе – это сформированность необходимого минимума интеллектуальных, социальных и личностных качеств, помогающих ребенку максимально легко и безболезненно войти в новую  школьную жизнь, принять новую   позицию «школьника» и освоить новую                  для него учебную деятельность.</a:t>
            </a:r>
          </a:p>
        </p:txBody>
      </p:sp>
      <p:pic>
        <p:nvPicPr>
          <p:cNvPr id="3076" name="Рисунок 4" descr="smile169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0813" y="5429250"/>
            <a:ext cx="86360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7" descr="Первоклашк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89700" y="3857625"/>
            <a:ext cx="25019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5"/>
          <p:cNvSpPr>
            <a:spLocks noChangeArrowheads="1"/>
          </p:cNvSpPr>
          <p:nvPr/>
        </p:nvSpPr>
        <p:spPr bwMode="auto">
          <a:xfrm>
            <a:off x="685800" y="3573463"/>
            <a:ext cx="3771900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ru-RU" altLang="ru-RU" sz="2800">
              <a:solidFill>
                <a:srgbClr val="333399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85875" y="642938"/>
            <a:ext cx="7000875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rgbClr val="003366"/>
                </a:solidFill>
                <a:latin typeface="+mj-lt"/>
              </a:rPr>
              <a:t>   </a:t>
            </a:r>
          </a:p>
        </p:txBody>
      </p:sp>
      <p:sp>
        <p:nvSpPr>
          <p:cNvPr id="4100" name="Прямоугольник 3"/>
          <p:cNvSpPr>
            <a:spLocks noChangeArrowheads="1"/>
          </p:cNvSpPr>
          <p:nvPr/>
        </p:nvSpPr>
        <p:spPr bwMode="auto">
          <a:xfrm>
            <a:off x="571500" y="1071563"/>
            <a:ext cx="828675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6000" b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Интеллектуальная готовность</a:t>
            </a:r>
          </a:p>
        </p:txBody>
      </p:sp>
      <p:pic>
        <p:nvPicPr>
          <p:cNvPr id="4101" name="Picture 7" descr="букваешка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35600" y="3068638"/>
            <a:ext cx="3263900" cy="317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428625" y="1857375"/>
            <a:ext cx="4214813" cy="43576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365125" indent="-255588" eaLnBrk="1" hangingPunct="1">
              <a:defRPr/>
            </a:pPr>
            <a:endParaRPr lang="ru-RU" sz="2800" dirty="0" smtClean="0"/>
          </a:p>
          <a:p>
            <a:pPr marL="365125" indent="-255588" eaLnBrk="1" hangingPunct="1">
              <a:defRPr/>
            </a:pPr>
            <a:r>
              <a:rPr lang="ru-RU" sz="2800" dirty="0" smtClean="0"/>
              <a:t>Расширяйте кругозор ребенка, поощряйте его любознательность.</a:t>
            </a:r>
          </a:p>
          <a:p>
            <a:pPr marL="365125" indent="-255588" eaLnBrk="1" hangingPunct="1">
              <a:buFontTx/>
              <a:buNone/>
              <a:defRPr/>
            </a:pPr>
            <a:endParaRPr lang="ru-RU" sz="2800" dirty="0" smtClean="0"/>
          </a:p>
          <a:p>
            <a:pPr marL="365125" indent="-255588" eaLnBrk="1" hangingPunct="1">
              <a:defRPr/>
            </a:pPr>
            <a:r>
              <a:rPr lang="ru-RU" sz="2800" dirty="0" smtClean="0"/>
              <a:t>Учите  ребенка устанавливать причинно-следственные связи, делать выводы.</a:t>
            </a:r>
          </a:p>
          <a:p>
            <a:pPr marL="365125" indent="-255588" eaLnBrk="1" hangingPunct="1">
              <a:defRPr/>
            </a:pPr>
            <a:endParaRPr lang="ru-RU" sz="2800" dirty="0" smtClean="0"/>
          </a:p>
          <a:p>
            <a:pPr marL="365125" indent="-255588" eaLnBrk="1" hangingPunct="1">
              <a:defRPr/>
            </a:pPr>
            <a:r>
              <a:rPr lang="ru-RU" sz="2800" dirty="0" smtClean="0"/>
              <a:t>Решайте вместе с ним логические задачи: загадки, ребусы, кроссворды.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457200" y="428604"/>
            <a:ext cx="8115328" cy="1143008"/>
          </a:xfrm>
          <a:gradFill>
            <a:gsLst>
              <a:gs pos="0">
                <a:schemeClr val="accent3">
                  <a:tint val="62000"/>
                  <a:satMod val="180000"/>
                </a:schemeClr>
              </a:gs>
              <a:gs pos="65000">
                <a:schemeClr val="accent3">
                  <a:tint val="32000"/>
                  <a:satMod val="250000"/>
                </a:schemeClr>
              </a:gs>
              <a:gs pos="100000">
                <a:schemeClr val="accent3">
                  <a:tint val="23000"/>
                  <a:satMod val="300000"/>
                </a:schemeClr>
              </a:gs>
            </a:gsLst>
            <a:lin scaled="0"/>
          </a:gradFill>
          <a:ln>
            <a:solidFill>
              <a:schemeClr val="accent3"/>
            </a:solidFill>
            <a:miter lim="800000"/>
            <a:headEnd/>
            <a:tailEnd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800" b="1" kern="1200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   	</a:t>
            </a:r>
            <a:r>
              <a:rPr lang="ru-RU" sz="3200" b="1" kern="1200" dirty="0">
                <a:solidFill>
                  <a:schemeClr val="accent4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Умение думать</a:t>
            </a:r>
          </a:p>
        </p:txBody>
      </p:sp>
      <p:pic>
        <p:nvPicPr>
          <p:cNvPr id="5124" name="Рисунок 4" descr="school.jpg"/>
          <p:cNvPicPr>
            <a:picLocks noChangeAspect="1"/>
          </p:cNvPicPr>
          <p:nvPr/>
        </p:nvPicPr>
        <p:blipFill>
          <a:blip r:embed="rId2">
            <a:lum contras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29188" y="2928938"/>
            <a:ext cx="3857625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Рисунок 5" descr="logo_white_3.jpg"/>
          <p:cNvPicPr>
            <a:picLocks noChangeAspect="1"/>
          </p:cNvPicPr>
          <p:nvPr/>
        </p:nvPicPr>
        <p:blipFill>
          <a:blip r:embed="rId3">
            <a:lum contras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275875">
            <a:off x="6215063" y="500063"/>
            <a:ext cx="1857375" cy="207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Содержимое 1"/>
          <p:cNvSpPr>
            <a:spLocks noGrp="1"/>
          </p:cNvSpPr>
          <p:nvPr>
            <p:ph idx="4294967295"/>
          </p:nvPr>
        </p:nvSpPr>
        <p:spPr>
          <a:xfrm>
            <a:off x="457200" y="1643063"/>
            <a:ext cx="4829175" cy="4572000"/>
          </a:xfrm>
          <a:solidFill>
            <a:srgbClr val="FCE9B2"/>
          </a:solidFill>
        </p:spPr>
        <p:txBody>
          <a:bodyPr/>
          <a:lstStyle/>
          <a:p>
            <a:pPr marL="365125" indent="-255588" eaLnBrk="1" hangingPunct="1">
              <a:buFontTx/>
              <a:buNone/>
            </a:pPr>
            <a:r>
              <a:rPr lang="ru-RU" altLang="ru-RU" sz="2800" smtClean="0"/>
              <a:t>  	 </a:t>
            </a:r>
            <a:r>
              <a:rPr lang="ru-RU" altLang="ru-RU" sz="2800" b="1" smtClean="0">
                <a:solidFill>
                  <a:srgbClr val="C00000"/>
                </a:solidFill>
              </a:rPr>
              <a:t>Развивайте мелкую 	моторику руки:</a:t>
            </a:r>
          </a:p>
          <a:p>
            <a:pPr marL="365125" indent="-255588" eaLnBrk="1" hangingPunct="1">
              <a:buFontTx/>
              <a:buNone/>
            </a:pPr>
            <a:r>
              <a:rPr lang="ru-RU" altLang="ru-RU" sz="2600" smtClean="0"/>
              <a:t>вместе с ребенком</a:t>
            </a:r>
          </a:p>
          <a:p>
            <a:pPr marL="365125" indent="-255588" eaLnBrk="1" hangingPunct="1">
              <a:buFont typeface="Wingdings" panose="05000000000000000000" pitchFamily="2" charset="2"/>
              <a:buChar char="q"/>
            </a:pPr>
            <a:r>
              <a:rPr lang="ru-RU" altLang="ru-RU" sz="2600" smtClean="0"/>
              <a:t>рисуйте,</a:t>
            </a:r>
          </a:p>
          <a:p>
            <a:pPr marL="365125" indent="-255588" eaLnBrk="1" hangingPunct="1">
              <a:buFont typeface="Wingdings" panose="05000000000000000000" pitchFamily="2" charset="2"/>
              <a:buChar char="q"/>
            </a:pPr>
            <a:r>
              <a:rPr lang="ru-RU" altLang="ru-RU" sz="2600" smtClean="0"/>
              <a:t>раскрашивайте (стараясь не залезать за границы рисунка);</a:t>
            </a:r>
          </a:p>
          <a:p>
            <a:pPr marL="365125" indent="-255588" eaLnBrk="1" hangingPunct="1">
              <a:buFont typeface="Wingdings" panose="05000000000000000000" pitchFamily="2" charset="2"/>
              <a:buChar char="q"/>
            </a:pPr>
            <a:r>
              <a:rPr lang="ru-RU" altLang="ru-RU" sz="2600" smtClean="0"/>
              <a:t>лепите;</a:t>
            </a:r>
          </a:p>
          <a:p>
            <a:pPr marL="365125" indent="-255588" eaLnBrk="1" hangingPunct="1">
              <a:buFont typeface="Wingdings" panose="05000000000000000000" pitchFamily="2" charset="2"/>
              <a:buChar char="q"/>
            </a:pPr>
            <a:r>
              <a:rPr lang="ru-RU" altLang="ru-RU" sz="2600" smtClean="0"/>
              <a:t>собирайте мозаику.</a:t>
            </a:r>
          </a:p>
          <a:p>
            <a:pPr marL="365125" indent="-255588" eaLnBrk="1" hangingPunct="1">
              <a:buFont typeface="Wingdings" panose="05000000000000000000" pitchFamily="2" charset="2"/>
              <a:buChar char="q"/>
            </a:pPr>
            <a:endParaRPr lang="ru-RU" altLang="ru-RU" sz="260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428596" y="285728"/>
            <a:ext cx="8229600" cy="1143000"/>
          </a:xfrm>
          <a:gradFill>
            <a:gsLst>
              <a:gs pos="0">
                <a:schemeClr val="accent1">
                  <a:tint val="62000"/>
                  <a:satMod val="180000"/>
                </a:schemeClr>
              </a:gs>
              <a:gs pos="65000">
                <a:schemeClr val="accent1">
                  <a:tint val="32000"/>
                  <a:satMod val="250000"/>
                </a:schemeClr>
              </a:gs>
              <a:gs pos="100000">
                <a:schemeClr val="accent1">
                  <a:tint val="23000"/>
                  <a:satMod val="300000"/>
                </a:schemeClr>
              </a:gs>
            </a:gsLst>
            <a:lin scaled="0"/>
          </a:gradFill>
          <a:ln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3200" b="1" kern="1200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	</a:t>
            </a:r>
            <a:r>
              <a:rPr lang="ru-RU" sz="3600" b="1" i="1" kern="1200" dirty="0">
                <a:solidFill>
                  <a:srgbClr val="002060"/>
                </a:solidFill>
              </a:rPr>
              <a:t>Готовность руки к письму</a:t>
            </a:r>
          </a:p>
        </p:txBody>
      </p:sp>
      <p:pic>
        <p:nvPicPr>
          <p:cNvPr id="6148" name="Рисунок 3" descr="shkol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43563" y="1785938"/>
            <a:ext cx="3143250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457200" y="1976438"/>
            <a:ext cx="4614863" cy="414337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365125" indent="-255588" eaLnBrk="1" hangingPunct="1">
              <a:defRPr/>
            </a:pPr>
            <a:endParaRPr lang="ru-RU" smtClean="0"/>
          </a:p>
          <a:p>
            <a:pPr marL="365125" indent="-255588" eaLnBrk="1" hangingPunct="1">
              <a:defRPr/>
            </a:pPr>
            <a:r>
              <a:rPr lang="ru-RU" sz="2800" smtClean="0"/>
              <a:t>Больше общайтесь с ребенком</a:t>
            </a:r>
            <a:r>
              <a:rPr lang="ru-RU" smtClean="0"/>
              <a:t>.</a:t>
            </a:r>
          </a:p>
          <a:p>
            <a:pPr marL="365125" indent="-255588" eaLnBrk="1" hangingPunct="1">
              <a:defRPr/>
            </a:pPr>
            <a:endParaRPr lang="ru-RU" smtClean="0"/>
          </a:p>
          <a:p>
            <a:pPr marL="365125" indent="-255588" eaLnBrk="1" hangingPunct="1">
              <a:defRPr/>
            </a:pPr>
            <a:r>
              <a:rPr lang="ru-RU" sz="2800" smtClean="0"/>
              <a:t>Поощряйте его желание высказывать свою точку зрения, уважительно относитесь к ней.</a:t>
            </a:r>
          </a:p>
          <a:p>
            <a:pPr marL="365125" indent="-255588" eaLnBrk="1" hangingPunct="1">
              <a:defRPr/>
            </a:pPr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gradFill>
            <a:gsLst>
              <a:gs pos="0">
                <a:schemeClr val="accent3">
                  <a:tint val="62000"/>
                  <a:satMod val="180000"/>
                </a:schemeClr>
              </a:gs>
              <a:gs pos="65000">
                <a:schemeClr val="accent3">
                  <a:tint val="32000"/>
                  <a:satMod val="250000"/>
                </a:schemeClr>
              </a:gs>
              <a:gs pos="100000">
                <a:schemeClr val="accent3">
                  <a:tint val="23000"/>
                  <a:satMod val="300000"/>
                </a:schemeClr>
              </a:gs>
            </a:gsLst>
            <a:lin scaled="0"/>
          </a:gradFill>
          <a:ln>
            <a:solidFill>
              <a:schemeClr val="accent3"/>
            </a:solidFill>
            <a:miter lim="800000"/>
            <a:headEnd/>
            <a:tailEnd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3200" b="1" kern="1200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	       </a:t>
            </a:r>
            <a:r>
              <a:rPr lang="ru-RU" sz="3200" b="1" kern="1200" dirty="0"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Умение говорить,</a:t>
            </a:r>
            <a:br>
              <a:rPr lang="ru-RU" sz="3200" b="1" kern="1200" dirty="0"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</a:br>
            <a:r>
              <a:rPr lang="ru-RU" sz="3200" b="1" kern="1200" dirty="0">
                <a:solidFill>
                  <a:srgbClr val="C0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	 доказывать свою точку зрения</a:t>
            </a:r>
          </a:p>
        </p:txBody>
      </p:sp>
      <p:pic>
        <p:nvPicPr>
          <p:cNvPr id="7172" name="Рисунок 4" descr="8499e1aa980e.jpg"/>
          <p:cNvPicPr>
            <a:picLocks noChangeAspect="1"/>
          </p:cNvPicPr>
          <p:nvPr/>
        </p:nvPicPr>
        <p:blipFill>
          <a:blip r:embed="rId2">
            <a:lum contras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57813" y="1785938"/>
            <a:ext cx="3286125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9" name="Rectangle 25"/>
          <p:cNvSpPr>
            <a:spLocks noChangeArrowheads="1"/>
          </p:cNvSpPr>
          <p:nvPr/>
        </p:nvSpPr>
        <p:spPr bwMode="auto">
          <a:xfrm>
            <a:off x="838200" y="3657600"/>
            <a:ext cx="3771900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ru-RU" altLang="ru-RU" sz="2800">
              <a:solidFill>
                <a:srgbClr val="333399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85875" y="642938"/>
            <a:ext cx="7000875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rgbClr val="003366"/>
                </a:solidFill>
                <a:latin typeface="+mj-lt"/>
              </a:rPr>
              <a:t> 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000500" y="1785938"/>
            <a:ext cx="4643438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ru-RU" sz="3600" b="1" dirty="0">
              <a:solidFill>
                <a:srgbClr val="003366"/>
              </a:solidFill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62000" y="914400"/>
            <a:ext cx="7177088" cy="762000"/>
          </a:xfrm>
          <a:prstGeom prst="rect">
            <a:avLst/>
          </a:prstGeom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4400" b="1">
                <a:solidFill>
                  <a:srgbClr val="CC0000"/>
                </a:solidFill>
                <a:latin typeface="Times New Roman" panose="02020603050405020304" pitchFamily="18" charset="0"/>
              </a:rPr>
              <a:t>Фонематический слух</a:t>
            </a:r>
          </a:p>
        </p:txBody>
      </p:sp>
      <p:sp>
        <p:nvSpPr>
          <p:cNvPr id="8198" name="Прямоугольник 10"/>
          <p:cNvSpPr>
            <a:spLocks noChangeArrowheads="1"/>
          </p:cNvSpPr>
          <p:nvPr/>
        </p:nvSpPr>
        <p:spPr bwMode="auto">
          <a:xfrm>
            <a:off x="4286250" y="2000250"/>
            <a:ext cx="21431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r>
              <a:rPr lang="ru-RU" altLang="ru-RU" sz="1600" b="1">
                <a:solidFill>
                  <a:srgbClr val="333399"/>
                </a:solidFill>
                <a:latin typeface="Monotype Corsiva" panose="03010101010201010101" pitchFamily="66" charset="0"/>
              </a:rPr>
              <a:t>		  		  </a:t>
            </a:r>
            <a:r>
              <a:rPr lang="ru-RU" altLang="ru-RU">
                <a:solidFill>
                  <a:srgbClr val="333399"/>
                </a:solidFill>
              </a:rPr>
              <a:t> </a:t>
            </a:r>
            <a:endParaRPr lang="ru-RU" altLang="ru-RU" sz="3200">
              <a:solidFill>
                <a:srgbClr val="333399"/>
              </a:solidFill>
            </a:endParaRPr>
          </a:p>
        </p:txBody>
      </p:sp>
      <p:sp>
        <p:nvSpPr>
          <p:cNvPr id="8200" name="Прямоугольник 14"/>
          <p:cNvSpPr>
            <a:spLocks noChangeArrowheads="1"/>
          </p:cNvSpPr>
          <p:nvPr/>
        </p:nvSpPr>
        <p:spPr bwMode="auto">
          <a:xfrm>
            <a:off x="2133600" y="3048000"/>
            <a:ext cx="5072063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r>
              <a:rPr lang="ru-RU" altLang="ru-RU" sz="4800">
                <a:solidFill>
                  <a:srgbClr val="333399"/>
                </a:solidFill>
              </a:rPr>
              <a:t>         </a:t>
            </a:r>
            <a:r>
              <a:rPr lang="ru-RU" altLang="ru-RU" sz="3200">
                <a:solidFill>
                  <a:srgbClr val="333399"/>
                </a:solidFill>
              </a:rPr>
              <a:t> </a:t>
            </a:r>
            <a:r>
              <a:rPr lang="ru-RU" altLang="ru-RU" sz="4800" b="1">
                <a:solidFill>
                  <a:srgbClr val="333399"/>
                </a:solidFill>
                <a:latin typeface="Monotype Corsiva" panose="03010101010201010101" pitchFamily="66" charset="0"/>
              </a:rPr>
              <a:t>	 </a:t>
            </a:r>
            <a:endParaRPr lang="ru-RU" altLang="ru-RU" sz="4800">
              <a:solidFill>
                <a:srgbClr val="333399"/>
              </a:solidFill>
            </a:endParaRPr>
          </a:p>
        </p:txBody>
      </p:sp>
      <p:pic>
        <p:nvPicPr>
          <p:cNvPr id="14" name="Picture 11" descr="rebenok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4413" y="3538538"/>
            <a:ext cx="2592387" cy="263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762000" y="2044700"/>
            <a:ext cx="81534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4400" b="1">
                <a:solidFill>
                  <a:srgbClr val="CC0000"/>
                </a:solidFill>
                <a:latin typeface="Times New Roman" panose="02020603050405020304" pitchFamily="18" charset="0"/>
              </a:rPr>
              <a:t>Правильное звукопроизношение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9" name="Rectangle 25"/>
          <p:cNvSpPr>
            <a:spLocks noChangeArrowheads="1"/>
          </p:cNvSpPr>
          <p:nvPr/>
        </p:nvSpPr>
        <p:spPr bwMode="auto">
          <a:xfrm>
            <a:off x="685800" y="3581400"/>
            <a:ext cx="3771900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ru-RU" altLang="ru-RU" sz="2800">
              <a:solidFill>
                <a:srgbClr val="333399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85875" y="642938"/>
            <a:ext cx="7000875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rgbClr val="003366"/>
                </a:solidFill>
                <a:latin typeface="+mj-lt"/>
              </a:rPr>
              <a:t> 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000500" y="1785938"/>
            <a:ext cx="4643438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ru-RU" sz="3600" b="1" dirty="0">
              <a:solidFill>
                <a:srgbClr val="003366"/>
              </a:solidFill>
              <a:latin typeface="+mj-lt"/>
            </a:endParaRPr>
          </a:p>
        </p:txBody>
      </p:sp>
      <p:sp>
        <p:nvSpPr>
          <p:cNvPr id="132097" name="Rectangle 1"/>
          <p:cNvSpPr>
            <a:spLocks noChangeArrowheads="1"/>
          </p:cNvSpPr>
          <p:nvPr/>
        </p:nvSpPr>
        <p:spPr bwMode="auto">
          <a:xfrm>
            <a:off x="285750" y="741363"/>
            <a:ext cx="74295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6000" b="1">
                <a:solidFill>
                  <a:srgbClr val="CC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Личностная готовность</a:t>
            </a:r>
          </a:p>
        </p:txBody>
      </p:sp>
      <p:pic>
        <p:nvPicPr>
          <p:cNvPr id="132098" name="Picture 2" descr="K:\Готовность к школе\np_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33800" y="3168650"/>
            <a:ext cx="4743450" cy="325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13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714375" y="2071688"/>
            <a:ext cx="4929188" cy="428625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365125" indent="-255588" eaLnBrk="1" hangingPunct="1"/>
            <a:r>
              <a:rPr lang="ru-RU" altLang="ru-RU" sz="2400" b="1" smtClean="0">
                <a:solidFill>
                  <a:srgbClr val="C00000"/>
                </a:solidFill>
              </a:rPr>
              <a:t>Желание учиться, идти в школу.</a:t>
            </a:r>
          </a:p>
          <a:p>
            <a:pPr marL="365125" indent="-255588" eaLnBrk="1" hangingPunct="1"/>
            <a:r>
              <a:rPr lang="ru-RU" altLang="ru-RU" sz="2400" b="1" smtClean="0">
                <a:solidFill>
                  <a:srgbClr val="C00000"/>
                </a:solidFill>
              </a:rPr>
              <a:t>Стремление узнавать новое.</a:t>
            </a:r>
          </a:p>
          <a:p>
            <a:pPr marL="365125" indent="-255588" eaLnBrk="1" hangingPunct="1"/>
            <a:r>
              <a:rPr lang="ru-RU" altLang="ru-RU" sz="2400" b="1" smtClean="0">
                <a:solidFill>
                  <a:srgbClr val="C00000"/>
                </a:solidFill>
              </a:rPr>
              <a:t>Адекватный уровень самооценки</a:t>
            </a:r>
          </a:p>
          <a:p>
            <a:pPr marL="365125" indent="-255588" eaLnBrk="1" hangingPunct="1">
              <a:buFont typeface="Wingdings" panose="05000000000000000000" pitchFamily="2" charset="2"/>
              <a:buChar char="Ø"/>
            </a:pPr>
            <a:r>
              <a:rPr lang="ru-RU" altLang="ru-RU" sz="2400" smtClean="0"/>
              <a:t>Закрепляйте положительное отношение ребенка к школе.</a:t>
            </a:r>
          </a:p>
          <a:p>
            <a:pPr marL="365125" indent="-255588" eaLnBrk="1" hangingPunct="1">
              <a:buFont typeface="Wingdings" panose="05000000000000000000" pitchFamily="2" charset="2"/>
              <a:buChar char="Ø"/>
            </a:pPr>
            <a:r>
              <a:rPr lang="ru-RU" altLang="ru-RU" sz="2400" smtClean="0"/>
              <a:t>Никогда не запугивайте ребенка, рассказывая о школе.</a:t>
            </a:r>
          </a:p>
        </p:txBody>
      </p:sp>
      <p:pic>
        <p:nvPicPr>
          <p:cNvPr id="16388" name="Рисунок 3" descr="93dbcc2d26c0t.jpg"/>
          <p:cNvPicPr>
            <a:picLocks noChangeAspect="1"/>
          </p:cNvPicPr>
          <p:nvPr/>
        </p:nvPicPr>
        <p:blipFill>
          <a:blip r:embed="rId2">
            <a:lum contrast="3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9438" y="2071688"/>
            <a:ext cx="3319462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Рисунок 4" descr="deti0000.gif"/>
          <p:cNvPicPr>
            <a:picLocks noChangeAspect="1"/>
          </p:cNvPicPr>
          <p:nvPr/>
        </p:nvPicPr>
        <p:blipFill>
          <a:blip r:embed="rId3">
            <a:lum contras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76200"/>
            <a:ext cx="200025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4343400" y="685800"/>
            <a:ext cx="2301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altLang="ru-RU"/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2667000" y="374650"/>
            <a:ext cx="5867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4000">
                <a:solidFill>
                  <a:srgbClr val="CC0000"/>
                </a:solidFill>
              </a:rPr>
              <a:t>Личностная готовность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</TotalTime>
  <Words>388</Words>
  <Application>Microsoft Office PowerPoint</Application>
  <PresentationFormat>Экран (4:3)</PresentationFormat>
  <Paragraphs>68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Times New Roman</vt:lpstr>
      <vt:lpstr>Comic Sans MS</vt:lpstr>
      <vt:lpstr>Wingdings</vt:lpstr>
      <vt:lpstr>Monotype Corsiva</vt:lpstr>
      <vt:lpstr>Calibri</vt:lpstr>
      <vt:lpstr>Оформление по умолчанию</vt:lpstr>
      <vt:lpstr>Презентация PowerPoint</vt:lpstr>
      <vt:lpstr>Готовность  ребенка к школе</vt:lpstr>
      <vt:lpstr>Презентация PowerPoint</vt:lpstr>
      <vt:lpstr>    Умение думать</vt:lpstr>
      <vt:lpstr> Готовность руки к письму</vt:lpstr>
      <vt:lpstr>        Умение говорить,   доказывать свою точку зрения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   Умение слушать и слышать учителя, выполнять его требования, действовать по образцу.</vt:lpstr>
      <vt:lpstr>Презентация PowerPoint</vt:lpstr>
      <vt:lpstr>   Умение общаться со сверстниками</vt:lpstr>
      <vt:lpstr>     Умение общаться со взрослыми</vt:lpstr>
      <vt:lpstr>          Соблюдение  социальных и       этических норм</vt:lpstr>
      <vt:lpstr>Общение ребенка с родителями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Психолог</dc:creator>
  <cp:lastModifiedBy>GordeevAV</cp:lastModifiedBy>
  <cp:revision>17</cp:revision>
  <cp:lastPrinted>1601-01-01T00:00:00Z</cp:lastPrinted>
  <dcterms:created xsi:type="dcterms:W3CDTF">1601-01-01T00:00:00Z</dcterms:created>
  <dcterms:modified xsi:type="dcterms:W3CDTF">2016-01-27T00:28:00Z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