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30" r:id="rId12"/>
    <p:sldId id="331" r:id="rId13"/>
    <p:sldId id="332" r:id="rId14"/>
    <p:sldId id="316" r:id="rId15"/>
    <p:sldId id="315" r:id="rId16"/>
    <p:sldId id="288" r:id="rId17"/>
    <p:sldId id="258" r:id="rId18"/>
  </p:sldIdLst>
  <p:sldSz cx="9144000" cy="5143500" type="screen16x9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3300"/>
    <a:srgbClr val="FF0066"/>
    <a:srgbClr val="008000"/>
    <a:srgbClr val="00AEE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2" autoAdjust="0"/>
    <p:restoredTop sz="95569" autoAdjust="0"/>
  </p:normalViewPr>
  <p:slideViewPr>
    <p:cSldViewPr snapToGrid="0">
      <p:cViewPr>
        <p:scale>
          <a:sx n="122" d="100"/>
          <a:sy n="122" d="100"/>
        </p:scale>
        <p:origin x="-240" y="-29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CA108C-2384-4199-B389-AE48D6FD0082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F59617F-09B0-4FDD-B8D5-B2CADD464B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08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3797-8ED4-43FA-ACAB-5F97517F50E5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17B7-51B6-4597-B77E-E7772DD22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76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8FB3-A9F1-4EE6-A73F-DAD0C075C3D0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E52B-EB14-49EE-9BAF-019E2568D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4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6710-D3AF-444A-A48F-67CA004EF74A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8237-7049-4B81-90A3-D29FDF71C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3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273D-610A-40F8-9A8A-EBC34A4E4ED6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ABCF-13FE-4B51-9759-298DDF23FE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9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A4FF-7B9C-4194-B387-A5E5D136E059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0D2C0-28BA-4AE2-9EA6-FE8D0D0748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75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DE11-2B10-4FEB-A78A-DC705A6A65F8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8784-15EA-40A3-ABF6-B15A05A33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04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8C5E-2F07-4613-9F57-6D167DA840F3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F8ED-3457-45B0-9D00-BE5C2E6E3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54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3AA6-27D2-45A0-B66D-A63759367D74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FAB3-37AB-4E18-B590-C1EDF75FA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12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4E2E-2109-4ED9-99F7-30DA70E269A3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BA10-EE9B-4DD6-B901-381D2C26C5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80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6F5A-957E-45B2-AE4B-0930FF62A70D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A70F-586C-4586-99D5-F65394DD17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09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8096-87F4-4489-B42C-4C6CC0074599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073B-4C7D-4D03-919A-5CDF2B369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48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7E5980-566B-4F9F-B9C0-2399F7DCE3E4}" type="datetime1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AB2DB2-1A67-402E-928E-361AC7F98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tionline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75.rkn.gov.ru/" TargetMode="External"/><Relationship Id="rId2" Type="http://schemas.openxmlformats.org/officeDocument/2006/relationships/hyperlink" Target="mailto:rsockanc75@rkn.gov.r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819275" y="4149725"/>
            <a:ext cx="5373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17375E"/>
                </a:solidFill>
              </a:rPr>
              <a:t>Управление Роскомнандзора по Забайкальскому краю</a:t>
            </a:r>
          </a:p>
          <a:p>
            <a:pPr algn="ctr" eaLnBrk="1" hangingPunct="1"/>
            <a:r>
              <a:rPr lang="ru-RU" altLang="ru-RU" sz="1600">
                <a:solidFill>
                  <a:srgbClr val="17375E"/>
                </a:solidFill>
              </a:rPr>
              <a:t>Чита, 2020</a:t>
            </a:r>
          </a:p>
        </p:txBody>
      </p:sp>
      <p:pic>
        <p:nvPicPr>
          <p:cNvPr id="2051" name="Picture 6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75" y="742950"/>
            <a:ext cx="42814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FB4F66-45E1-4A6E-8DA8-F08A70B74311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371475" y="2066925"/>
            <a:ext cx="762000" cy="6762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42900" y="276225"/>
            <a:ext cx="628650" cy="7715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9" name="Rectangle 3"/>
          <p:cNvSpPr>
            <a:spLocks noGrp="1"/>
          </p:cNvSpPr>
          <p:nvPr>
            <p:ph type="body" idx="1"/>
          </p:nvPr>
        </p:nvSpPr>
        <p:spPr>
          <a:xfrm>
            <a:off x="457200" y="447675"/>
            <a:ext cx="8229600" cy="41465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10.Не верьте предложениям прочитать чужие СМС или посмотреть на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«шокирующее видео». Вам предлагают нечто, нарушающее чье-то личное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пространство якобы под большим секретом. В лучшем случае, захотев прочитать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чужие СМС можно лишиться денег на счету телефона (если нужно будет направить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СМС на короткий номер), в худшем случае на компьютере может поселиться вирус.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altLang="ru-RU" sz="16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11. Фильтруйте электронные письма. Никогда  не отвечайте на сообщения от незнакомцев в Интернете и не отправляйте им СМС. Не открывайте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«подозрительные письма» и тем более никогда на них не отвечайте.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altLang="ru-RU" sz="16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altLang="ru-RU" sz="16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altLang="ru-RU" sz="1600" smtClean="0">
              <a:latin typeface="Arial" charset="0"/>
            </a:endParaRPr>
          </a:p>
        </p:txBody>
      </p:sp>
      <p:pic>
        <p:nvPicPr>
          <p:cNvPr id="11270" name="Picture 7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990850"/>
            <a:ext cx="23336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45213-B551-4A26-9A57-A6EB7AE448AE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1" name="Picture 4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525463"/>
            <a:ext cx="7772400" cy="4038600"/>
          </a:xfrm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136D77-1771-4C8F-B51F-C3059014E454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4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57175"/>
            <a:ext cx="7753350" cy="4337050"/>
          </a:xfr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E9CE9F-B83D-49B1-B6D9-8ECE5BDD4532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4339" name="Picture 4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454025"/>
            <a:ext cx="7115175" cy="4019550"/>
          </a:xfrm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9C81A0-5129-4584-9220-B78A1D94DB27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438150"/>
            <a:ext cx="8229600" cy="4156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1800" u="sng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800" u="sng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46088" y="415925"/>
            <a:ext cx="82232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buFontTx/>
              <a:buChar char="•"/>
              <a:defRPr/>
            </a:pP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сами выкладываем в Сеть огромное количество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личной информации, не подозревая,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каким бедам это может привести.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Распространение личной информации  может повлечь за собой неблагоприятные последствия для человека. Всегда нужно помнить, что злоумышленники, имея свободный доступ к информации о социальном статусе, семейном положении, могут воспользоваться ситуацией и совершить неправомерные посягательства на частную жизнь семьи.</a:t>
            </a:r>
          </a:p>
          <a:p>
            <a:pPr algn="ctr" eaLnBrk="1" hangingPunct="1">
              <a:buFontTx/>
              <a:buChar char="•"/>
              <a:defRPr/>
            </a:pPr>
            <a:endParaRPr lang="ru-RU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ru-RU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15365" name="Picture 5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71500"/>
            <a:ext cx="14144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228975"/>
            <a:ext cx="22526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71850"/>
            <a:ext cx="1562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CFE9C7-4760-4891-A11A-1C444F4F7E3D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561975"/>
            <a:ext cx="56657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628650" y="596900"/>
            <a:ext cx="3390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Вы, пользуясь интернетом, оказались в непростой ситуации, Вы можете обратиться на Линию помощи «Дети Онлайн» по тел. 8 (800) 25-000-15 (звонок по России бесплатный) </a:t>
            </a:r>
          </a:p>
          <a:p>
            <a:pPr eaLnBrk="1" hangingPunct="1">
              <a:defRPr/>
            </a:pPr>
            <a:r>
              <a:rPr lang="ru-RU" sz="1600">
                <a:solidFill>
                  <a:srgbClr val="17375E"/>
                </a:solidFill>
              </a:rPr>
              <a:t>     </a:t>
            </a:r>
            <a:r>
              <a:rPr lang="ru-RU" sz="1600">
                <a:solidFill>
                  <a:srgbClr val="17375E"/>
                </a:solidFill>
                <a:hlinkClick r:id="rId3"/>
              </a:rPr>
              <a:t>http://detionline.com</a:t>
            </a:r>
            <a:endParaRPr lang="ru-RU" sz="1600">
              <a:solidFill>
                <a:srgbClr val="17375E"/>
              </a:solidFill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608013" y="2536825"/>
            <a:ext cx="36306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 : </a:t>
            </a: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www.friendlyrunet.ru</a:t>
            </a:r>
            <a:endParaRPr lang="ru-RU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A6F709-3798-49AB-A038-1179BFB58C9A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16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5450" y="158750"/>
            <a:ext cx="851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41350" y="103188"/>
            <a:ext cx="81375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Управление Федеральной службы по надзору в сфере связи, информационных </a:t>
            </a:r>
            <a:endParaRPr lang="en-US" altLang="ru-RU" sz="1600" b="1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ru-RU" sz="1600" b="1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технологий и массовых коммуникаций по Забайкальскому краю</a:t>
            </a:r>
            <a:endParaRPr lang="ru-RU" altLang="ru-RU" sz="160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ru-RU" sz="1600" b="1">
                <a:solidFill>
                  <a:schemeClr val="tx2"/>
                </a:solidFill>
                <a:latin typeface="Times New Roman" pitchFamily="18" charset="0"/>
              </a:rPr>
              <a:t>                 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(Управление Роскомнадзора по Забайкальскому краю)</a:t>
            </a:r>
            <a:endParaRPr lang="en-US" altLang="ru-RU" sz="16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16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Адрес: 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ул. Подгорбунского, д. 9, г. Чита, 672027</a:t>
            </a:r>
          </a:p>
          <a:p>
            <a:pPr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Телефон: 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(3022) 21-70-26</a:t>
            </a:r>
          </a:p>
          <a:p>
            <a:pPr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Факс: </a:t>
            </a:r>
            <a:r>
              <a:rPr lang="en-US" altLang="ru-RU" sz="1600" b="1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(3022) 21-70-25</a:t>
            </a:r>
          </a:p>
          <a:p>
            <a:pPr eaLnBrk="1" hangingPunct="1"/>
            <a:r>
              <a:rPr lang="de-DE" altLang="ru-RU" sz="1600" b="1">
                <a:solidFill>
                  <a:schemeClr val="tx2"/>
                </a:solidFill>
                <a:latin typeface="Times New Roman" pitchFamily="18" charset="0"/>
              </a:rPr>
              <a:t>e-mail</a:t>
            </a:r>
            <a:r>
              <a:rPr lang="de-DE" altLang="ru-RU" sz="1600">
                <a:solidFill>
                  <a:schemeClr val="tx2"/>
                </a:solidFill>
                <a:latin typeface="Times New Roman" pitchFamily="18" charset="0"/>
              </a:rPr>
              <a:t>:            </a:t>
            </a:r>
            <a:r>
              <a:rPr lang="de-DE" altLang="ru-RU" sz="1600">
                <a:solidFill>
                  <a:schemeClr val="tx2"/>
                </a:solidFill>
                <a:latin typeface="Times New Roman" pitchFamily="18" charset="0"/>
                <a:hlinkClick r:id="rId2"/>
              </a:rPr>
              <a:t>rsockanc75@rkn.gov.ru</a:t>
            </a:r>
            <a:endParaRPr lang="ru-RU" altLang="ru-RU" sz="16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Адрес сайта: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ru-RU" sz="1600">
                <a:solidFill>
                  <a:schemeClr val="tx2"/>
                </a:solidFill>
                <a:latin typeface="Times New Roman" pitchFamily="18" charset="0"/>
                <a:hlinkClick r:id="rId3"/>
              </a:rPr>
              <a:t>http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hlinkClick r:id="rId3"/>
              </a:rPr>
              <a:t>://75.</a:t>
            </a:r>
            <a:r>
              <a:rPr lang="en-US" altLang="ru-RU" sz="1600">
                <a:solidFill>
                  <a:schemeClr val="tx2"/>
                </a:solidFill>
                <a:latin typeface="Times New Roman" pitchFamily="18" charset="0"/>
                <a:hlinkClick r:id="rId3"/>
              </a:rPr>
              <a:t>rkn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hlinkClick r:id="rId3"/>
              </a:rPr>
              <a:t>.</a:t>
            </a:r>
            <a:r>
              <a:rPr lang="en-US" altLang="ru-RU" sz="1600">
                <a:solidFill>
                  <a:schemeClr val="tx2"/>
                </a:solidFill>
                <a:latin typeface="Times New Roman" pitchFamily="18" charset="0"/>
                <a:hlinkClick r:id="rId3"/>
              </a:rPr>
              <a:t>gov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hlinkClick r:id="rId3"/>
              </a:rPr>
              <a:t>.</a:t>
            </a:r>
            <a:r>
              <a:rPr lang="en-US" altLang="ru-RU" sz="1600">
                <a:solidFill>
                  <a:schemeClr val="tx2"/>
                </a:solidFill>
                <a:latin typeface="Times New Roman" pitchFamily="18" charset="0"/>
                <a:hlinkClick r:id="rId3"/>
              </a:rPr>
              <a:t>ru</a:t>
            </a:r>
            <a:r>
              <a:rPr lang="en-US" altLang="ru-RU" sz="1600" b="1">
                <a:solidFill>
                  <a:schemeClr val="tx2"/>
                </a:solidFill>
                <a:latin typeface="Times New Roman" pitchFamily="18" charset="0"/>
              </a:rPr>
              <a:t>                    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	     </a:t>
            </a:r>
          </a:p>
          <a:p>
            <a:pPr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Руководитель – 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Исакин Денис Викторович </a:t>
            </a:r>
          </a:p>
          <a:p>
            <a:pPr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Отдел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по защите прав субъектов персональных данных, надзора в сфере массовых коммуникаций и информационных технологий – 21-70-25</a:t>
            </a:r>
            <a:endParaRPr lang="en-US" altLang="ru-RU" sz="16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Время работы:</a:t>
            </a:r>
            <a:endParaRPr lang="ru-RU" altLang="ru-RU" sz="16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Пн. – чт.		08.00 – 17.00</a:t>
            </a: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Пт.		08.00 – 15.45</a:t>
            </a: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Перерыв на обед	12.00 – 12.45</a:t>
            </a:r>
          </a:p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Сб., вс.		выходной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title" idx="4294967295"/>
          </p:nvPr>
        </p:nvSpPr>
        <p:spPr>
          <a:xfrm>
            <a:off x="209550" y="244475"/>
            <a:ext cx="8229600" cy="4202113"/>
          </a:xfrm>
        </p:spPr>
        <p:txBody>
          <a:bodyPr/>
          <a:lstStyle/>
          <a:p>
            <a:pPr eaLnBrk="1" hangingPunct="1"/>
            <a:endParaRPr lang="ru-RU" altLang="ru-RU" sz="3200" b="1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8435" name="Picture 4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24050"/>
            <a:ext cx="58245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57238" y="1012825"/>
            <a:ext cx="602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</a:rPr>
              <a:t>		</a:t>
            </a:r>
            <a:r>
              <a:rPr lang="ru-RU" altLang="ru-RU" sz="2400" b="1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2668C0-1F17-48E2-BFD5-7526016B23DF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638175"/>
            <a:ext cx="8229600" cy="3956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	</a:t>
            </a:r>
            <a:r>
              <a:rPr lang="ru-RU" altLang="ru-RU" sz="1600" smtClean="0">
                <a:solidFill>
                  <a:schemeClr val="hlink"/>
                </a:solidFill>
                <a:latin typeface="Arial" charset="0"/>
              </a:rPr>
              <a:t>В нём есть игры и соцсети, </a:t>
            </a:r>
            <a:br>
              <a:rPr lang="ru-RU" altLang="ru-RU" sz="1600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600" smtClean="0">
                <a:solidFill>
                  <a:schemeClr val="hlink"/>
                </a:solidFill>
                <a:latin typeface="Arial" charset="0"/>
              </a:rPr>
              <a:t>Фильмы, почта, курс валют. </a:t>
            </a:r>
            <a:br>
              <a:rPr lang="ru-RU" altLang="ru-RU" sz="1600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600" smtClean="0">
                <a:solidFill>
                  <a:schemeClr val="hlink"/>
                </a:solidFill>
                <a:latin typeface="Arial" charset="0"/>
              </a:rPr>
              <a:t>Есть все новости планеты, </a:t>
            </a:r>
            <a:br>
              <a:rPr lang="ru-RU" altLang="ru-RU" sz="1600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600" smtClean="0">
                <a:solidFill>
                  <a:schemeClr val="hlink"/>
                </a:solidFill>
                <a:latin typeface="Arial" charset="0"/>
              </a:rPr>
              <a:t>В нём танцуют и поют.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62313" y="1868488"/>
            <a:ext cx="24161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hlink"/>
                </a:solidFill>
              </a:rPr>
              <a:t>Он всех нас объединяет, </a:t>
            </a:r>
            <a:br>
              <a:rPr lang="ru-RU" altLang="ru-RU" sz="1400">
                <a:solidFill>
                  <a:schemeClr val="hlink"/>
                </a:solidFill>
              </a:rPr>
            </a:br>
            <a:r>
              <a:rPr lang="ru-RU" altLang="ru-RU" sz="1400">
                <a:solidFill>
                  <a:schemeClr val="hlink"/>
                </a:solidFill>
              </a:rPr>
              <a:t>Обо всём на свете знает, </a:t>
            </a:r>
            <a:br>
              <a:rPr lang="ru-RU" altLang="ru-RU" sz="1400">
                <a:solidFill>
                  <a:schemeClr val="hlink"/>
                </a:solidFill>
              </a:rPr>
            </a:br>
            <a:r>
              <a:rPr lang="ru-RU" altLang="ru-RU" sz="1400">
                <a:solidFill>
                  <a:schemeClr val="hlink"/>
                </a:solidFill>
              </a:rPr>
              <a:t>Он кино тебе покажет, </a:t>
            </a:r>
            <a:br>
              <a:rPr lang="ru-RU" altLang="ru-RU" sz="1400">
                <a:solidFill>
                  <a:schemeClr val="hlink"/>
                </a:solidFill>
              </a:rPr>
            </a:br>
            <a:r>
              <a:rPr lang="ru-RU" altLang="ru-RU" sz="1400">
                <a:solidFill>
                  <a:schemeClr val="hlink"/>
                </a:solidFill>
              </a:rPr>
              <a:t>Обо всём тебе расскажет.</a:t>
            </a:r>
            <a:r>
              <a:rPr lang="ru-RU" altLang="ru-RU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35488" y="3271838"/>
            <a:ext cx="2498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hlink"/>
                </a:solidFill>
              </a:rPr>
              <a:t>Сетевая паутина </a:t>
            </a:r>
            <a:br>
              <a:rPr lang="ru-RU" altLang="ru-RU" sz="1400">
                <a:solidFill>
                  <a:schemeClr val="hlink"/>
                </a:solidFill>
              </a:rPr>
            </a:br>
            <a:r>
              <a:rPr lang="ru-RU" altLang="ru-RU" sz="1400">
                <a:solidFill>
                  <a:schemeClr val="hlink"/>
                </a:solidFill>
              </a:rPr>
              <a:t>Оплела весь белый свет. </a:t>
            </a:r>
            <a:br>
              <a:rPr lang="ru-RU" altLang="ru-RU" sz="1400">
                <a:solidFill>
                  <a:schemeClr val="hlink"/>
                </a:solidFill>
              </a:rPr>
            </a:br>
            <a:r>
              <a:rPr lang="ru-RU" altLang="ru-RU" sz="1400">
                <a:solidFill>
                  <a:schemeClr val="hlink"/>
                </a:solidFill>
              </a:rPr>
              <a:t>Не пройти детишкам мимо. </a:t>
            </a:r>
            <a:br>
              <a:rPr lang="ru-RU" altLang="ru-RU" sz="1400">
                <a:solidFill>
                  <a:schemeClr val="hlink"/>
                </a:solidFill>
              </a:rPr>
            </a:br>
            <a:r>
              <a:rPr lang="ru-RU" altLang="ru-RU" sz="1400">
                <a:solidFill>
                  <a:schemeClr val="hlink"/>
                </a:solidFill>
              </a:rPr>
              <a:t>Что же это? </a:t>
            </a:r>
          </a:p>
        </p:txBody>
      </p:sp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30028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50" y="209550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8F7BE1-8BA9-4801-A352-DB07B06CAFD9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295275"/>
            <a:ext cx="82296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600" smtClean="0">
                <a:latin typeface="Arial" charset="0"/>
              </a:rPr>
              <a:t>Интернет – это безграничный мир информации, здесь ты найдешь много интересного и полезного для учебы. В интернете можно общаться со знакомыми и даже заводить новых друзей.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16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6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6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6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600" smtClean="0">
              <a:latin typeface="Arial" charset="0"/>
            </a:endParaRPr>
          </a:p>
        </p:txBody>
      </p:sp>
      <p:pic>
        <p:nvPicPr>
          <p:cNvPr id="4100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47775"/>
            <a:ext cx="73437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36A072-CD00-4CBE-BE18-5B75B7EA9BC1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371475"/>
            <a:ext cx="8229600" cy="4222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hlink"/>
                </a:solidFill>
                <a:latin typeface="Arial" charset="0"/>
              </a:rPr>
              <a:t>Основные угрозы безопасности в Интернете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solidFill>
                  <a:srgbClr val="008000"/>
                </a:solidFill>
                <a:latin typeface="Arial" charset="0"/>
              </a:rPr>
              <a:t>Вирусы и вредоносные программы (черви, трояны).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Несанкционированный обмен музыкой, видео и другими файлами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 может быть незаконным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 и повлечь загрузку вредоносных программ. 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ru-RU" altLang="ru-RU" sz="1600" smtClean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altLang="ru-RU" sz="1600" smtClean="0">
                <a:solidFill>
                  <a:srgbClr val="008000"/>
                </a:solidFill>
                <a:latin typeface="Arial" charset="0"/>
              </a:rPr>
              <a:t>Грубияны и хулиганы (киберхулиганы, тролли, провокаторы).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Взрослые и дети могут использовать интернет чтобы изводить или запугивать других людей (Кибербуллинг).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solidFill>
                  <a:srgbClr val="008000"/>
                </a:solidFill>
                <a:latin typeface="Arial" charset="0"/>
              </a:rPr>
              <a:t>	</a:t>
            </a:r>
            <a:endParaRPr lang="ru-RU" altLang="ru-RU" sz="1400" smtClean="0">
              <a:latin typeface="Arial" charset="0"/>
            </a:endParaRPr>
          </a:p>
        </p:txBody>
      </p:sp>
      <p:pic>
        <p:nvPicPr>
          <p:cNvPr id="512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323975"/>
            <a:ext cx="2000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77A19E-75AC-48A2-80CE-38D8314B87FF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solidFill>
                  <a:srgbClr val="008000"/>
                </a:solidFill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solidFill>
                  <a:srgbClr val="008000"/>
                </a:solidFill>
                <a:latin typeface="Arial" charset="0"/>
              </a:rPr>
              <a:t>Хищники .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Эти люди используют Интернет для того, чтобы заманить людей на личную встречу.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solidFill>
                  <a:srgbClr val="008000"/>
                </a:solidFill>
                <a:latin typeface="Arial" charset="0"/>
              </a:rPr>
              <a:t>Вторжение в частную жизнь.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Заполняя различные формы в Интернете, дети могут оставить</a:t>
            </a:r>
          </a:p>
          <a:p>
            <a:pPr eaLnBrk="1" hangingPunct="1">
              <a:buFontTx/>
              <a:buNone/>
            </a:pPr>
            <a:r>
              <a:rPr lang="ru-RU" altLang="ru-RU" sz="1400" smtClean="0">
                <a:latin typeface="Arial" charset="0"/>
              </a:rPr>
              <a:t> конфиденциальные (личные) сведения о себе или своей семье.</a:t>
            </a:r>
          </a:p>
          <a:p>
            <a:pPr eaLnBrk="1" hangingPunct="1">
              <a:buFontTx/>
              <a:buNone/>
            </a:pPr>
            <a:endParaRPr lang="ru-RU" altLang="ru-RU" sz="14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1600" smtClean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solidFill>
                  <a:srgbClr val="008000"/>
                </a:solidFill>
                <a:latin typeface="Arial" charset="0"/>
              </a:rPr>
              <a:t>Опасный Контент (информация).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В Интернете можно столкнуться с запрещенной для распространения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Информацией.</a:t>
            </a:r>
          </a:p>
          <a:p>
            <a:pPr eaLnBrk="1" hangingPunct="1"/>
            <a:endParaRPr lang="ru-RU" altLang="ru-RU" sz="1600" smtClean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6148" name="Picture 9" descr="ÐÐ°ÑÑÐ¸Ð½ÐºÐ¸ Ð¿Ð¾ Ð·Ð°Ð¿ÑÐ¾ÑÑ Ð¿ÐµÑÑÐ¾Ð½Ð°Ð»ÑÐ½ÑÐµ Ð´Ð°Ð½Ð½ÑÐµ Ð² ÑÐµÑÐ¸ ÐÐ½ÑÐµÑÐ½ÐµÑ ÐºÐ°ÑÑÐ¸Ð½ÐºÐ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5" y="1571625"/>
            <a:ext cx="220503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D49852-737A-4A55-90DB-02B1E2E90ECF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171" name="AutoShape 16"/>
          <p:cNvSpPr>
            <a:spLocks noChangeArrowheads="1"/>
          </p:cNvSpPr>
          <p:nvPr/>
        </p:nvSpPr>
        <p:spPr bwMode="auto">
          <a:xfrm>
            <a:off x="142875" y="723900"/>
            <a:ext cx="657225" cy="6572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2" name="AutoShape 15"/>
          <p:cNvSpPr>
            <a:spLocks noChangeArrowheads="1"/>
          </p:cNvSpPr>
          <p:nvPr/>
        </p:nvSpPr>
        <p:spPr bwMode="auto">
          <a:xfrm>
            <a:off x="123825" y="1724025"/>
            <a:ext cx="714375" cy="6953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AutoShape 14"/>
          <p:cNvSpPr>
            <a:spLocks noChangeArrowheads="1"/>
          </p:cNvSpPr>
          <p:nvPr/>
        </p:nvSpPr>
        <p:spPr bwMode="auto">
          <a:xfrm>
            <a:off x="0" y="3048000"/>
            <a:ext cx="819150" cy="7810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4" name="Rectangle 5"/>
          <p:cNvSpPr>
            <a:spLocks noGrp="1"/>
          </p:cNvSpPr>
          <p:nvPr>
            <p:ph type="body" idx="1"/>
          </p:nvPr>
        </p:nvSpPr>
        <p:spPr>
          <a:xfrm>
            <a:off x="276225" y="466725"/>
            <a:ext cx="8229600" cy="387985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altLang="ru-RU" sz="2000" i="1" smtClean="0">
                <a:solidFill>
                  <a:schemeClr val="hlink"/>
                </a:solidFill>
                <a:latin typeface="Arial" charset="0"/>
              </a:rPr>
              <a:t>Правила безопасности в Интернете!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altLang="ru-RU" sz="1400" i="1" smtClean="0">
                <a:latin typeface="Arial" charset="0"/>
              </a:rPr>
              <a:t>Всегда спрашивайте взрослых о незнакомых и непонятных вещах, которые вы встречаете в Интернете: вы не знаете, какой пункт выбрать, на какую кнопку нажать, как закрыть программу или окно.  Взрослые расскажут вам, как поступить, что можно делать, а что нет.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endParaRPr lang="ru-RU" altLang="ru-RU" sz="1400" i="1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2. Чтобы не сталкиваться с неприятной информацией в Интернете, установите систему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фильтрации, или попросите сделать это взрослых. Система фильтрации  защитит от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потери денег и кражи паролей, а также будет блокировать большую часть рекламы,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ускоряя загрузку страниц в Интернете. 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altLang="ru-RU" sz="1400" i="1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3. Не скачивайте и не открывайте неизвестные Вам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 или присланные незнакомцами файлы из Интернета. 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Чтобы избежать заражения компьютера вирусом,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ru-RU" sz="1400" i="1" smtClean="0">
                <a:latin typeface="Arial" charset="0"/>
              </a:rPr>
              <a:t> установите на него специальную программу – антивирус!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altLang="ru-RU" sz="1400" i="1" smtClean="0">
              <a:latin typeface="Arial" charset="0"/>
            </a:endParaRPr>
          </a:p>
        </p:txBody>
      </p:sp>
      <p:pic>
        <p:nvPicPr>
          <p:cNvPr id="7175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2943225"/>
            <a:ext cx="2409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7CE253-93E9-42EB-A06B-174CBF22F7FD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195" name="AutoShape 7"/>
          <p:cNvSpPr>
            <a:spLocks noChangeArrowheads="1"/>
          </p:cNvSpPr>
          <p:nvPr/>
        </p:nvSpPr>
        <p:spPr bwMode="auto">
          <a:xfrm>
            <a:off x="266700" y="190500"/>
            <a:ext cx="695325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228600" y="2400300"/>
            <a:ext cx="523875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Rectangle 3"/>
          <p:cNvSpPr>
            <a:spLocks noGrp="1"/>
          </p:cNvSpPr>
          <p:nvPr>
            <p:ph type="body" idx="1"/>
          </p:nvPr>
        </p:nvSpPr>
        <p:spPr>
          <a:xfrm>
            <a:off x="314325" y="419100"/>
            <a:ext cx="8229600" cy="4156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 4. Если вы регистрируетесь на сайте, в социальной сети или электронной почте,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придумайте сложный пароль, состоящий из цифр, больших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и маленьких букв и знаков. Чем сложнее пароль,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 тем сложнее взломать ваш аккаунт.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Помните, что ваш пароль можете знать только вы.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Никому не сообщайте свои логины и пароли и не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выкладывайте их в Интернете – относитесь к ним также бережно,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как и к ключам от квартиры.</a:t>
            </a:r>
          </a:p>
          <a:p>
            <a:pPr eaLnBrk="1" hangingPunct="1">
              <a:buFont typeface="Arial" charset="0"/>
              <a:buNone/>
            </a:pPr>
            <a:endParaRPr lang="ru-RU" altLang="ru-RU" sz="14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5. Если хотите скачать картинку или мелодию, но вас просят отправить СМС – не спешите! Сначала проверьте этот номер в Интернете – безопасно ли отправлять на него СМС и не обманут ли вас. Сделать это можно на специальном сайте.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СМС на короткие номера могут стоить несколько сотен рублей.</a:t>
            </a:r>
          </a:p>
          <a:p>
            <a:pPr eaLnBrk="1" hangingPunct="1">
              <a:buFont typeface="Arial" charset="0"/>
              <a:buNone/>
            </a:pPr>
            <a:endParaRPr lang="ru-RU" altLang="ru-RU" sz="14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14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1400" smtClean="0">
              <a:latin typeface="Arial" charset="0"/>
            </a:endParaRPr>
          </a:p>
        </p:txBody>
      </p:sp>
      <p:pic>
        <p:nvPicPr>
          <p:cNvPr id="8198" name="Picture 8" descr="ÐÐ°ÑÑÐ¸Ð½ÐºÐ¸ Ð¿Ð¾ Ð·Ð°Ð¿ÑÐ¾ÑÑ Ð¿Ð°ÑÐ¾Ð»Ð¸ Ð¸ Ð»Ð¾Ð³Ð¸Ð½Ñ ÐºÐ°ÑÑÐ¸Ð½ÐºÐ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525" y="857250"/>
            <a:ext cx="2581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771B60-53AB-4FA2-92DC-A2A341F45682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228600" y="21907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457200" y="371475"/>
            <a:ext cx="8229600" cy="4222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6.  Не встречайтесь без взрослых с людьми из Интернета вживую.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 В Интернете многие люди рассказывают о себе неправду.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Помните, что под маской вашего ровесника может скрываться взрослый человек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</a:rPr>
              <a:t> с преступными намерениями.</a:t>
            </a:r>
          </a:p>
        </p:txBody>
      </p:sp>
      <p:pic>
        <p:nvPicPr>
          <p:cNvPr id="9221" name="Picture 6" descr="ÐÐ°ÑÑÐ¸Ð½ÐºÐ¸ Ð¿Ð¾ Ð·Ð°Ð¿ÑÐ¾ÑÑ ÑÑÐ¸ÑÐ¸ Ð´Ð»Ñ Ð´ÐµÑÐµÐ¹ Ð¿ÑÐ¾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543050"/>
            <a:ext cx="39100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ÐÐ°ÑÑÐ¸Ð½ÐºÐ¸ Ð¿Ð¾ Ð·Ð°Ð¿ÑÐ¾ÑÑ Ð±ÐµÐ·Ð¾Ð¿Ð°ÑÐ½Ð¾ÑÑÑ Ð² Ð¸Ð½ÑÐµÑÐ½ÐµÑÐµ ÐºÐ°ÑÑÐ¸Ð½ÐºÐ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962150"/>
            <a:ext cx="27670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B09AA7-93A6-4CB3-BFE7-7AB5E20ECF67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304800" y="3810000"/>
            <a:ext cx="666750" cy="609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14325" y="2162175"/>
            <a:ext cx="609600" cy="63817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257175" y="523875"/>
            <a:ext cx="781050" cy="6762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6" name="Rectangle 3"/>
          <p:cNvSpPr>
            <a:spLocks noGrp="1"/>
          </p:cNvSpPr>
          <p:nvPr>
            <p:ph type="body" idx="1"/>
          </p:nvPr>
        </p:nvSpPr>
        <p:spPr>
          <a:xfrm>
            <a:off x="400050" y="781050"/>
            <a:ext cx="8229600" cy="4165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7. Общаясь в Интернете, будьте дружелюбными с другими. Не пишите грубых слов! Вы можете нечаянно обидеть человека, читать грубости так же неприятно, как и слышать.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Запомните что правила хорошего тона действуют везде, даже в виртуальном мире.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Не нужно в ответ реагировать на грубых людей – просто прекратите общение.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Если Вам угрожают в Интернете, не бойтесь сообщить об этом взрослым. </a:t>
            </a:r>
          </a:p>
          <a:p>
            <a:pPr eaLnBrk="1" hangingPunct="1">
              <a:buFont typeface="Arial" charset="0"/>
              <a:buNone/>
            </a:pPr>
            <a:endParaRPr lang="ru-RU" altLang="ru-RU" sz="14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8. Никогда не рассказывайте о себе незнакомым людям в Интернете: где вы живете и учитесь, не сообщайте свой номер телефона и другую личную информацию, не выкладывайте фотографии. Не говорите никому о том, где работают Ваши родители и номера их телефонов. Эта информация может быть использована во вред вам и вашим родителям.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Если Вы хотите поучаствовать в каком – ни будь конкурсе, где нужно указать свои данные, посоветуйтесь со взрослыми.</a:t>
            </a:r>
          </a:p>
          <a:p>
            <a:pPr eaLnBrk="1" hangingPunct="1">
              <a:buFont typeface="Arial" charset="0"/>
              <a:buNone/>
            </a:pPr>
            <a:endParaRPr lang="ru-RU" altLang="ru-RU" sz="14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1400" smtClean="0">
                <a:latin typeface="Arial" charset="0"/>
              </a:rPr>
              <a:t>9. Не ходите по подозрительным ссылкам, если Вы проследуете по этой ссылке, то в худшем случае можете подцепить серьезный вирус, а в лучшем – просто лишитесь своего аккаунта на сайте.</a:t>
            </a: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780</Words>
  <Application>Microsoft Office PowerPoint</Application>
  <PresentationFormat>Экран (16:9)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GordeevAV</cp:lastModifiedBy>
  <cp:revision>118</cp:revision>
  <dcterms:created xsi:type="dcterms:W3CDTF">2015-01-29T07:54:40Z</dcterms:created>
  <dcterms:modified xsi:type="dcterms:W3CDTF">2020-05-22T07:28:15Z</dcterms:modified>
</cp:coreProperties>
</file>